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7" r:id="rId2"/>
    <p:sldId id="305" r:id="rId3"/>
    <p:sldId id="333" r:id="rId4"/>
    <p:sldId id="306" r:id="rId5"/>
    <p:sldId id="307" r:id="rId6"/>
    <p:sldId id="319" r:id="rId7"/>
    <p:sldId id="320" r:id="rId8"/>
    <p:sldId id="321" r:id="rId9"/>
    <p:sldId id="322" r:id="rId10"/>
    <p:sldId id="325" r:id="rId11"/>
    <p:sldId id="327" r:id="rId12"/>
    <p:sldId id="326" r:id="rId13"/>
    <p:sldId id="330" r:id="rId14"/>
    <p:sldId id="334" r:id="rId15"/>
    <p:sldId id="332" r:id="rId16"/>
    <p:sldId id="328" r:id="rId17"/>
    <p:sldId id="265" r:id="rId18"/>
  </p:sldIdLst>
  <p:sldSz cx="9144000" cy="5149850"/>
  <p:notesSz cx="9144000" cy="5149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9"/>
    <p:restoredTop sz="93130"/>
  </p:normalViewPr>
  <p:slideViewPr>
    <p:cSldViewPr>
      <p:cViewPr varScale="1">
        <p:scale>
          <a:sx n="80" d="100"/>
          <a:sy n="80" d="100"/>
        </p:scale>
        <p:origin x="42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3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c:style val="2"/>
  <c:chart>
    <c:title>
      <c:tx>
        <c:rich>
          <a:bodyPr/>
          <a:lstStyle/>
          <a:p>
            <a:pPr>
              <a:defRPr sz="1600" b="1">
                <a:solidFill>
                  <a:srgbClr val="333E48"/>
                </a:solidFill>
                <a:latin typeface="Arial"/>
              </a:defRPr>
            </a:pPr>
            <a:r>
              <a:rPr lang="fr-FR" sz="1600" b="1">
                <a:solidFill>
                  <a:srgbClr val="333E48"/>
                </a:solidFill>
                <a:latin typeface="Arial"/>
              </a:rPr>
              <a:t>Age Distribution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Respondents (%)</c:v>
          </c:tx>
          <c:spPr>
            <a:solidFill>
              <a:srgbClr val="D16227"/>
            </a:solidFill>
            <a:ln>
              <a:noFill/>
            </a:ln>
          </c:spPr>
          <c:invertIfNegative val="1"/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rgbClr val="333E48"/>
                    </a:solidFill>
                    <a:latin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4="http://schemas.microsoft.com/office/drawing/2007/8/2/chart"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18–25 years</c:v>
              </c:pt>
              <c:pt idx="1">
                <c:v>26–35 years</c:v>
              </c:pt>
              <c:pt idx="2">
                <c:v>36–50 years</c:v>
              </c:pt>
              <c:pt idx="3">
                <c:v>50 and older</c:v>
              </c:pt>
            </c:strLit>
          </c:cat>
          <c:val>
            <c:numLit>
              <c:formatCode>General</c:formatCode>
              <c:ptCount val="4"/>
              <c:pt idx="0">
                <c:v>31.4</c:v>
              </c:pt>
              <c:pt idx="1">
                <c:v>30.1</c:v>
              </c:pt>
              <c:pt idx="2">
                <c:v>24.5</c:v>
              </c:pt>
              <c:pt idx="3">
                <c:v>14</c:v>
              </c:pt>
            </c:numLit>
          </c:val>
          <c:extLst xmlns:c16="http://schemas.microsoft.com/office/drawing/2014/chart" xmlns:c14="http://schemas.microsoft.com/office/drawing/2007/8/2/chart" xmlns:c15="http://schemas.microsoft.com/office/drawing/2012/chart"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F7CA-9346-BC6C-A2B991D3CA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11"/>
        <c:axId val="222"/>
      </c:barChart>
      <c:catAx>
        <c:axId val="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>
                <a:solidFill>
                  <a:srgbClr val="333E48"/>
                </a:solidFill>
                <a:latin typeface="Arial"/>
              </a:defRPr>
            </a:pPr>
            <a:endParaRPr lang="fr-FR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</c:plotArea>
    <c:plotVisOnly val="1"/>
    <c:dispBlanksAs val="zero"/>
    <c:showDLblsOverMax val="1"/>
  </c:char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c:style val="2"/>
  <c:chart>
    <c:title>
      <c:tx>
        <c:rich>
          <a:bodyPr/>
          <a:lstStyle/>
          <a:p>
            <a:pPr>
              <a:defRPr sz="1600" b="1">
                <a:solidFill>
                  <a:srgbClr val="333E48"/>
                </a:solidFill>
                <a:latin typeface="Arial"/>
              </a:defRPr>
            </a:pPr>
            <a:r>
              <a:rPr lang="fr-FR" sz="1600" b="1">
                <a:solidFill>
                  <a:srgbClr val="333E48"/>
                </a:solidFill>
                <a:latin typeface="Arial"/>
              </a:rPr>
              <a:t>Most Frequently Mentioned Dishes (%)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Mentions (%)</c:v>
          </c:tx>
          <c:spPr>
            <a:solidFill>
              <a:srgbClr val="D16227"/>
            </a:solidFill>
            <a:ln>
              <a:noFill/>
            </a:ln>
          </c:spPr>
          <c:invertIfNegative val="1"/>
          <c:dLbls>
            <c:numFmt formatCode="0.0" sourceLinked="0"/>
            <c:spPr>
              <a:noFill/>
            </c:spPr>
            <c:txPr>
              <a:bodyPr/>
              <a:lstStyle/>
              <a:p>
                <a:pPr>
                  <a:defRPr sz="1300" b="1">
                    <a:solidFill>
                      <a:srgbClr val="333E48"/>
                    </a:solidFill>
                    <a:latin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4="http://schemas.microsoft.com/office/drawing/2007/8/2/chart"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8"/>
              <c:pt idx="0">
                <c:v>Thiébou Diola</c:v>
              </c:pt>
              <c:pt idx="1">
                <c:v>Dakhine</c:v>
              </c:pt>
              <c:pt idx="2">
                <c:v>Soupou kandja</c:v>
              </c:pt>
              <c:pt idx="3">
                <c:v>Mafé</c:v>
              </c:pt>
              <c:pt idx="4">
                <c:v>Founded</c:v>
              </c:pt>
              <c:pt idx="5">
                <c:v>Lakhou Thiakhane</c:v>
              </c:pt>
              <c:pt idx="6">
                <c:v>Mbaxal Saloum</c:v>
              </c:pt>
              <c:pt idx="7">
                <c:v>Thiéré / Céré</c:v>
              </c:pt>
            </c:strLit>
          </c:cat>
          <c:val>
            <c:numLit>
              <c:formatCode>General</c:formatCode>
              <c:ptCount val="8"/>
              <c:pt idx="0">
                <c:v>30.1</c:v>
              </c:pt>
              <c:pt idx="1">
                <c:v>42.6</c:v>
              </c:pt>
              <c:pt idx="2">
                <c:v>50.5</c:v>
              </c:pt>
              <c:pt idx="3">
                <c:v>56.6</c:v>
              </c:pt>
              <c:pt idx="4">
                <c:v>59.3</c:v>
              </c:pt>
              <c:pt idx="5">
                <c:v>60</c:v>
              </c:pt>
              <c:pt idx="6">
                <c:v>74.5</c:v>
              </c:pt>
              <c:pt idx="7">
                <c:v>82.6</c:v>
              </c:pt>
            </c:numLit>
          </c:val>
          <c:extLst xmlns:c16="http://schemas.microsoft.com/office/drawing/2014/chart" xmlns:c14="http://schemas.microsoft.com/office/drawing/2007/8/2/chart" xmlns:c15="http://schemas.microsoft.com/office/drawing/2012/chart"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2539-0D49-BA52-256FD51D2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11"/>
        <c:axId val="222"/>
      </c:barChart>
      <c:catAx>
        <c:axId val="11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300">
                <a:solidFill>
                  <a:srgbClr val="333E48"/>
                </a:solidFill>
                <a:latin typeface="Arial"/>
              </a:defRPr>
            </a:pPr>
            <a:endParaRPr lang="fr-FR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</c:plotArea>
    <c:plotVisOnly val="1"/>
    <c:dispBlanksAs val="zero"/>
    <c:showDLblsOverMax val="1"/>
  </c:char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333E48"/>
                </a:solidFill>
                <a:latin typeface="Arial"/>
                <a:ea typeface="+mn-ea"/>
                <a:cs typeface="+mn-cs"/>
              </a:defRPr>
            </a:pPr>
            <a:r>
              <a:rPr lang="fr-FR" sz="1600" b="1">
                <a:solidFill>
                  <a:srgbClr val="333E48"/>
                </a:solidFill>
                <a:latin typeface="Arial"/>
              </a:rPr>
              <a:t>Reasons for consumption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333E48"/>
              </a:solidFill>
              <a:latin typeface="Arial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%</c:v>
          </c:tx>
          <c:spPr>
            <a:solidFill>
              <a:srgbClr val="F79646"/>
            </a:solidFill>
            <a:ln>
              <a:noFill/>
            </a:ln>
            <a:effectLst/>
          </c:spPr>
          <c:invertIfNegative val="1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rgbClr val="333E48"/>
                    </a:solidFill>
                    <a:latin typeface="Arial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7"/>
              <c:pt idx="0">
                <c:v>Cheaper</c:v>
              </c:pt>
              <c:pt idx="1">
                <c:v>Out of habit</c:v>
              </c:pt>
              <c:pt idx="2">
                <c:v>Taste</c:v>
              </c:pt>
              <c:pt idx="3">
                <c:v>Healthier</c:v>
              </c:pt>
              <c:pt idx="4">
                <c:v>Digestion</c:v>
              </c:pt>
              <c:pt idx="5">
                <c:v>Nutrition</c:v>
              </c:pt>
              <c:pt idx="6">
                <c:v>Health</c:v>
              </c:pt>
            </c:strLit>
          </c:cat>
          <c:val>
            <c:numLit>
              <c:formatCode>General</c:formatCode>
              <c:ptCount val="7"/>
              <c:pt idx="0">
                <c:v>18.600000000000001</c:v>
              </c:pt>
              <c:pt idx="1">
                <c:v>24</c:v>
              </c:pt>
              <c:pt idx="2">
                <c:v>28.2</c:v>
              </c:pt>
              <c:pt idx="3">
                <c:v>47.3</c:v>
              </c:pt>
              <c:pt idx="4">
                <c:v>47.5</c:v>
              </c:pt>
              <c:pt idx="5">
                <c:v>54.9</c:v>
              </c:pt>
              <c:pt idx="6">
                <c:v>80.099999999999994</c:v>
              </c:pt>
            </c:numLit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8EDB-E74E-9CD3-31C5285EC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11"/>
        <c:axId val="222"/>
      </c:barChart>
      <c:catAx>
        <c:axId val="11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rgbClr val="333E48"/>
                </a:solidFill>
                <a:latin typeface="Arial"/>
                <a:ea typeface="+mn-ea"/>
                <a:cs typeface="+mn-cs"/>
              </a:defRPr>
            </a:pPr>
            <a:endParaRPr lang="fr-FR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fr-FR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c:style val="2"/>
  <c:chart>
    <c:title>
      <c:tx>
        <c:rich>
          <a:bodyPr/>
          <a:lstStyle/>
          <a:p>
            <a:pPr>
              <a:defRPr sz="1600" b="1">
                <a:solidFill>
                  <a:srgbClr val="333E48"/>
                </a:solidFill>
                <a:latin typeface="Arial"/>
              </a:defRPr>
            </a:pPr>
            <a:r>
              <a:rPr lang="fr-FR" sz="1600" b="1">
                <a:solidFill>
                  <a:srgbClr val="333E48"/>
                </a:solidFill>
                <a:latin typeface="Arial"/>
              </a:rPr>
              <a:t>Reasons for consumption (%)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11"/>
        <c:axId val="222"/>
      </c:barChart>
      <c:catAx>
        <c:axId val="111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1"/>
  </c:chart>
  <c:userShapes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c:style val="2"/>
  <c:chart>
    <c:title>
      <c:tx>
        <c:rich>
          <a:bodyPr/>
          <a:lstStyle/>
          <a:p>
            <a:pPr>
              <a:defRPr sz="1600" b="1">
                <a:solidFill>
                  <a:srgbClr val="333E48"/>
                </a:solidFill>
                <a:latin typeface="Arial"/>
              </a:defRPr>
            </a:pPr>
            <a:r>
              <a:rPr lang="fr-FR" sz="1600" b="1">
                <a:solidFill>
                  <a:srgbClr val="333E48"/>
                </a:solidFill>
                <a:latin typeface="Arial"/>
              </a:rPr>
              <a:t>Reasons for consumption (%)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11"/>
        <c:axId val="222"/>
      </c:barChart>
      <c:catAx>
        <c:axId val="111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1"/>
  </c:chart>
  <c:userShapes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>
                <a:solidFill>
                  <a:srgbClr val="333E48"/>
                </a:solidFill>
                <a:latin typeface="Arial"/>
              </a:defRPr>
            </a:pPr>
            <a:r>
              <a:rPr lang="fr-FR" sz="1600" b="1" dirty="0">
                <a:solidFill>
                  <a:srgbClr val="333E48"/>
                </a:solidFill>
                <a:latin typeface="Arial"/>
              </a:rPr>
              <a:t>Promoting </a:t>
            </a:r>
            <a:r>
              <a:rPr lang="fr-FR" sz="1600" b="1" baseline="0" dirty="0">
                <a:solidFill>
                  <a:srgbClr val="333E48"/>
                </a:solidFill>
                <a:latin typeface="Arial"/>
              </a:rPr>
              <a:t>traditional </a:t>
            </a:r>
            <a:r>
              <a:rPr lang="fr-FR" sz="1600" b="1" dirty="0">
                <a:solidFill>
                  <a:srgbClr val="333E48"/>
                </a:solidFill>
                <a:latin typeface="Arial"/>
              </a:rPr>
              <a:t>dishes in these venues to make them more accessible (%)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%</c:v>
          </c:tx>
          <c:spPr>
            <a:solidFill>
              <a:srgbClr val="6E8B3D"/>
            </a:solidFill>
            <a:ln>
              <a:noFill/>
            </a:ln>
          </c:spPr>
          <c:invertIfNegative val="1"/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300" b="1">
                    <a:solidFill>
                      <a:srgbClr val="333E48"/>
                    </a:solidFill>
                    <a:latin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6"/>
              <c:pt idx="0">
                <c:v>E-commerce</c:v>
              </c:pt>
              <c:pt idx="1">
                <c:v>Schools</c:v>
              </c:pt>
              <c:pt idx="2">
                <c:v>Small restaurants</c:v>
              </c:pt>
              <c:pt idx="3">
                <c:v>Markets</c:v>
              </c:pt>
              <c:pt idx="4">
                <c:v>Households</c:v>
              </c:pt>
              <c:pt idx="5">
                <c:v>Private restaurants</c:v>
              </c:pt>
            </c:strLit>
          </c:cat>
          <c:val>
            <c:numLit>
              <c:formatCode>General</c:formatCode>
              <c:ptCount val="6"/>
              <c:pt idx="0">
                <c:v>11.3</c:v>
              </c:pt>
              <c:pt idx="1">
                <c:v>14.5</c:v>
              </c:pt>
              <c:pt idx="2">
                <c:v>48.5</c:v>
              </c:pt>
              <c:pt idx="3">
                <c:v>50.7</c:v>
              </c:pt>
              <c:pt idx="4">
                <c:v>62.8</c:v>
              </c:pt>
              <c:pt idx="5">
                <c:v>82.8</c:v>
              </c:pt>
            </c:numLit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F8DD-CD46-B32C-6DFA74EBA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11"/>
        <c:axId val="222"/>
      </c:barChart>
      <c:catAx>
        <c:axId val="11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300" b="1">
                <a:solidFill>
                  <a:srgbClr val="333E48"/>
                </a:solidFill>
                <a:latin typeface="Arial"/>
              </a:defRPr>
            </a:pPr>
            <a:endParaRPr lang="fr-FR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11"/>
        <c:crosses val="autoZero"/>
        <c:crossBetween val="between"/>
      </c:valAx>
    </c:plotArea>
    <c:plotVisOnly val="1"/>
    <c:dispBlanksAs val="zero"/>
    <c:showDLblsOverMax val="1"/>
  </c:char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0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0.95457</cdr:y>
    </cdr:to>
    <cdr:sp macro="" textlink="">
      <cdr:nvSpPr>
        <cdr:cNvPr id="3" name="TextBox 10">
          <a:extLst xmlns:a="http://schemas.openxmlformats.org/drawingml/2006/main">
            <a:ext uri="{FF2B5EF4-FFF2-40B4-BE49-F238E27FC236}">
              <a16:creationId xmlns:a16="http://schemas.microsoft.com/office/drawing/2014/main" id="{51922A07-C16E-14CC-3F07-CAC016285523}"/>
            </a:ext>
          </a:extLst>
        </cdr:cNvPr>
        <cdr:cNvSpPr txBox="1"/>
      </cdr:nvSpPr>
      <cdr:spPr>
        <a:xfrm xmlns:a="http://schemas.openxmlformats.org/drawingml/2006/main">
          <a:off x="0" y="0"/>
          <a:ext cx="8712098" cy="3200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/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« Ma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consommation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de plats traditionnels est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motivée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par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leurs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b="1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qualités</a:t>
          </a:r>
          <a:r>
            <a:rPr lang="en-US" sz="16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b="1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nutritionnelles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,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leurs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bienfaits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pour </a:t>
          </a:r>
          <a:r>
            <a:rPr lang="en-US" sz="16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la santé 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et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habitudes alimentaires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.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plats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présentent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de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nombreux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avantages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car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ils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sont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principalement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composés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de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produits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locaux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tels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que les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arachides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, les haricots, le mil et le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riz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local.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peux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en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témoigner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personnellement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,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ayant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fréquenté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l'école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coranique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où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nous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mangions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régulièrement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du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laxu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bisap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et du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thiéré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(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cere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).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C’est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cette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expérience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qui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explique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pourquoi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continue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à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apprécier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plats traditionnels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aujourd'hui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. » </a:t>
          </a:r>
          <a:r>
            <a:rPr lang="en-US" sz="1600" i="1" dirty="0">
              <a:solidFill>
                <a:srgbClr val="000000"/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</a:t>
          </a:r>
          <a:r>
            <a:rPr lang="en-US" sz="1600" b="1" i="1" dirty="0">
              <a:solidFill>
                <a:srgbClr val="000000"/>
              </a:solidFill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SS_Consommateur_29 </a:t>
          </a:r>
          <a:r>
            <a:rPr lang="en-US" sz="1600" b="1" i="1" dirty="0" err="1">
              <a:solidFill>
                <a:srgbClr val="000000"/>
              </a:solidFill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ans</a:t>
          </a:r>
          <a:r>
            <a:rPr lang="en-US" sz="1600" b="1" i="1" dirty="0">
              <a:solidFill>
                <a:srgbClr val="000000"/>
              </a:solidFill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 _Medina-</a:t>
          </a:r>
          <a:r>
            <a:rPr lang="en-US" sz="1600" b="1" i="1" dirty="0" err="1">
              <a:solidFill>
                <a:srgbClr val="000000"/>
              </a:solidFill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Fass</a:t>
          </a:r>
          <a:r>
            <a:rPr lang="en-US" sz="1600" b="1" i="1" dirty="0">
              <a:solidFill>
                <a:srgbClr val="000000"/>
              </a:solidFill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.</a:t>
          </a:r>
        </a:p>
        <a:p xmlns:a="http://schemas.openxmlformats.org/drawingml/2006/main">
          <a:pPr algn="just"/>
          <a:endParaRPr lang="en-US" sz="1600" i="1" dirty="0">
            <a:solidFill>
              <a:srgbClr val="000000"/>
            </a:solidFill>
            <a:latin typeface="Arial" panose="020B0604020202020204" pitchFamily="34" charset="0"/>
            <a:ea typeface="Futura Italics"/>
            <a:cs typeface="Arial" panose="020B0604020202020204" pitchFamily="34" charset="0"/>
            <a:sym typeface="Futura Italics"/>
          </a:endParaRPr>
        </a:p>
        <a:p xmlns:a="http://schemas.openxmlformats.org/drawingml/2006/main">
          <a:pPr algn="just"/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«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Lorsque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je suis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venu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à Dakar,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j'ai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beaucoup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mangé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de pâtes,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comme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des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fatayas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complets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, des shawarmas et des hamburgers, et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j'étais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souvent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malade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sans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connaître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la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véritable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cause.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Ensuite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,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suis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allé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à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l'hôpital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et le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médecin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m'a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dit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que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j'avais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une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colopathie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et que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je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devais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éviter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les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pâtes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autant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que possible.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C'est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ce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qui me motive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à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manger de plus </a:t>
          </a:r>
          <a:r>
            <a:rPr lang="en-US" sz="1600" i="1" dirty="0" err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en</a:t>
          </a:r>
          <a:r>
            <a:rPr lang="en-US" sz="1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Italics"/>
              <a:cs typeface="Arial" panose="020B0604020202020204" pitchFamily="34" charset="0"/>
              <a:sym typeface="Futura Italics"/>
            </a:rPr>
            <a:t> plus de plats traditionnels. »</a:t>
          </a:r>
          <a:r>
            <a:rPr lang="en-US" sz="16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 </a:t>
          </a:r>
          <a:r>
            <a:rPr lang="en-US" sz="1600" b="1" i="1" dirty="0"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ESS_Consumers_37 </a:t>
          </a:r>
          <a:r>
            <a:rPr lang="en-US" sz="1600" b="1" i="1" dirty="0" err="1"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ans_Medina-Fas</a:t>
          </a:r>
          <a:r>
            <a:rPr lang="en-US" sz="1600" b="1" i="1" dirty="0">
              <a:latin typeface="Arial" panose="020B0604020202020204" pitchFamily="34" charset="0"/>
              <a:ea typeface="Futura Bold Italics"/>
              <a:cs typeface="Arial" panose="020B0604020202020204" pitchFamily="34" charset="0"/>
              <a:sym typeface="Futura Bold Italics"/>
            </a:rPr>
            <a:t>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0.06292</cdr:y>
    </cdr:to>
    <cdr:sp macro="" textlink="">
      <cdr:nvSpPr>
        <cdr:cNvPr id="3" name="TextBox 10">
          <a:extLst xmlns:a="http://schemas.openxmlformats.org/drawingml/2006/main">
            <a:ext uri="{FF2B5EF4-FFF2-40B4-BE49-F238E27FC236}">
              <a16:creationId xmlns:a16="http://schemas.microsoft.com/office/drawing/2014/main" id="{51922A07-C16E-14CC-3F07-CAC016285523}"/>
            </a:ext>
          </a:extLst>
        </cdr:cNvPr>
        <cdr:cNvSpPr txBox="1"/>
      </cdr:nvSpPr>
      <cdr:spPr>
        <a:xfrm xmlns:a="http://schemas.openxmlformats.org/drawingml/2006/main">
          <a:off x="0" y="0"/>
          <a:ext cx="8662737" cy="184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/>
          <a:endParaRPr lang="en-US" sz="1200" b="1" i="1" dirty="0">
            <a:latin typeface="Arial" panose="020B0604020202020204" pitchFamily="34" charset="0"/>
            <a:ea typeface="Futura Bold Italics"/>
            <a:cs typeface="Arial" panose="020B0604020202020204" pitchFamily="34" charset="0"/>
            <a:sym typeface="Futura Bold Itali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1EDF4-00FE-4DD4-91FC-E1183E4D7F4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edit the text styles in the mask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4891088"/>
            <a:ext cx="396240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58104-11C5-416D-A3E0-CB42BA67A0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05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58104-11C5-416D-A3E0-CB42BA67A09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718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58104-11C5-416D-A3E0-CB42BA67A09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090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Gotham Bold"/>
                <a:cs typeface="Gotham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Gotham Bold"/>
                <a:cs typeface="Gotham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12"/>
            <a:ext cx="9144000" cy="5148580"/>
          </a:xfrm>
          <a:custGeom>
            <a:avLst/>
            <a:gdLst/>
            <a:ahLst/>
            <a:cxnLst/>
            <a:rect l="l" t="t" r="r" b="b"/>
            <a:pathLst>
              <a:path w="9144000" h="5148580">
                <a:moveTo>
                  <a:pt x="9144000" y="0"/>
                </a:moveTo>
                <a:lnTo>
                  <a:pt x="0" y="0"/>
                </a:lnTo>
                <a:lnTo>
                  <a:pt x="0" y="5148008"/>
                </a:lnTo>
                <a:lnTo>
                  <a:pt x="9144000" y="5148008"/>
                </a:lnTo>
                <a:lnTo>
                  <a:pt x="9144000" y="0"/>
                </a:lnTo>
                <a:close/>
              </a:path>
            </a:pathLst>
          </a:custGeom>
          <a:solidFill>
            <a:srgbClr val="D162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Gotham Bold"/>
                <a:cs typeface="Gotham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Gotham Bold"/>
                <a:cs typeface="Gotham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52167" y="445301"/>
            <a:ext cx="2202884" cy="1181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Gotham Bold"/>
                <a:cs typeface="Gotham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96113" y="2312603"/>
            <a:ext cx="6483564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3725"/>
            <a:ext cx="9144000" cy="5148580"/>
            <a:chOff x="0" y="-12"/>
            <a:chExt cx="9144000" cy="5148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12"/>
              <a:ext cx="5538012" cy="51480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32029" y="-7"/>
              <a:ext cx="7212330" cy="5148580"/>
            </a:xfrm>
            <a:custGeom>
              <a:avLst/>
              <a:gdLst/>
              <a:ahLst/>
              <a:cxnLst/>
              <a:rect l="l" t="t" r="r" b="b"/>
              <a:pathLst>
                <a:path w="7212330" h="5148580">
                  <a:moveTo>
                    <a:pt x="7211974" y="0"/>
                  </a:moveTo>
                  <a:lnTo>
                    <a:pt x="3374999" y="0"/>
                  </a:lnTo>
                  <a:lnTo>
                    <a:pt x="0" y="5148008"/>
                  </a:lnTo>
                  <a:lnTo>
                    <a:pt x="7211974" y="5148008"/>
                  </a:lnTo>
                  <a:lnTo>
                    <a:pt x="7211974" y="0"/>
                  </a:lnTo>
                  <a:close/>
                </a:path>
              </a:pathLst>
            </a:custGeom>
            <a:solidFill>
              <a:srgbClr val="B1C27D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606348" y="2765348"/>
            <a:ext cx="5538011" cy="1519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600" b="1" spc="-30" dirty="0">
                <a:solidFill>
                  <a:srgbClr val="231F20"/>
                </a:solidFill>
                <a:latin typeface="Arial"/>
                <a:cs typeface="Arial"/>
              </a:rPr>
              <a:t>The Use and Revitalization of Traditional Dishes in Dakar</a:t>
            </a:r>
          </a:p>
          <a:p>
            <a:pPr marL="12700" algn="ctr">
              <a:lnSpc>
                <a:spcPct val="104000"/>
              </a:lnSpc>
              <a:spcBef>
                <a:spcPts val="700"/>
              </a:spcBef>
            </a:pPr>
            <a:r>
              <a:rPr lang="fr-FR" sz="1450" b="0" spc="-10" dirty="0">
                <a:solidFill>
                  <a:schemeClr val="tx1"/>
                </a:solidFill>
                <a:latin typeface="Arial"/>
                <a:cs typeface="Arial"/>
              </a:rPr>
              <a:t>Perceptions of the Link Between Traditional Diet and Health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430190" y="4993076"/>
            <a:ext cx="3224383" cy="313547"/>
          </a:xfrm>
          <a:prstGeom prst="rect">
            <a:avLst/>
          </a:prstGeom>
          <a:solidFill>
            <a:srgbClr val="D16227"/>
          </a:solidFill>
        </p:spPr>
        <p:txBody>
          <a:bodyPr vert="horz" wrap="square" lIns="0" tIns="9715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765"/>
              </a:spcBef>
              <a:spcAft>
                <a:spcPts val="600"/>
              </a:spcAft>
            </a:pPr>
            <a:r>
              <a:rPr lang="fr-FR" sz="1400" spc="-70" dirty="0" err="1">
                <a:solidFill>
                  <a:srgbClr val="FFFFFF"/>
                </a:solidFill>
                <a:latin typeface="Gotham Book"/>
                <a:cs typeface="Gotham Book"/>
              </a:rPr>
              <a:t>University </a:t>
            </a:r>
            <a:r>
              <a:rPr lang="fr-FR" sz="1400" spc="-70" dirty="0">
                <a:solidFill>
                  <a:srgbClr val="FFFFFF"/>
                </a:solidFill>
                <a:latin typeface="Gotham Book"/>
                <a:cs typeface="Gotham Book"/>
              </a:rPr>
              <a:t>of the Western Cape, June 30, 2026</a:t>
            </a:r>
            <a:endParaRPr sz="1400" dirty="0">
              <a:latin typeface="Gotham Book"/>
              <a:cs typeface="Gotham Book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95038" y="828529"/>
            <a:ext cx="1702315" cy="123139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191224" y="1474249"/>
            <a:ext cx="1129030" cy="58864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380"/>
              </a:spcBef>
            </a:pPr>
            <a:r>
              <a:rPr sz="1350" spc="-35" dirty="0">
                <a:solidFill>
                  <a:srgbClr val="231F20"/>
                </a:solidFill>
                <a:latin typeface="Gotham Book"/>
                <a:cs typeface="Gotham Book"/>
              </a:rPr>
              <a:t>FOOD </a:t>
            </a:r>
            <a:r>
              <a:rPr sz="1350" spc="-25" dirty="0">
                <a:solidFill>
                  <a:srgbClr val="231F20"/>
                </a:solidFill>
                <a:latin typeface="Gotham Book"/>
                <a:cs typeface="Gotham Book"/>
              </a:rPr>
              <a:t>AND </a:t>
            </a:r>
            <a:r>
              <a:rPr sz="1350" spc="-55" dirty="0">
                <a:solidFill>
                  <a:srgbClr val="231F20"/>
                </a:solidFill>
                <a:latin typeface="Gotham Book"/>
                <a:cs typeface="Gotham Book"/>
              </a:rPr>
              <a:t>MICROBIOTA </a:t>
            </a:r>
            <a:r>
              <a:rPr sz="1350" spc="-10" dirty="0">
                <a:solidFill>
                  <a:srgbClr val="231F20"/>
                </a:solidFill>
                <a:latin typeface="Gotham Book"/>
                <a:cs typeface="Gotham Book"/>
              </a:rPr>
              <a:t>IN </a:t>
            </a:r>
            <a:r>
              <a:rPr sz="1350" spc="-10" dirty="0">
                <a:solidFill>
                  <a:srgbClr val="D16227"/>
                </a:solidFill>
                <a:latin typeface="Gotham Bold"/>
                <a:cs typeface="Gotham Bold"/>
              </a:rPr>
              <a:t>AFRICA</a:t>
            </a:r>
            <a:endParaRPr sz="1350" dirty="0">
              <a:latin typeface="Gotham Bold"/>
              <a:cs typeface="Gotham Bold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191225" y="807800"/>
            <a:ext cx="1702315" cy="76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50" b="1" spc="-20" dirty="0">
                <a:solidFill>
                  <a:srgbClr val="D16227"/>
                </a:solidFill>
                <a:latin typeface="Bebas Neue Bold"/>
                <a:cs typeface="Bebas Neue Bold"/>
              </a:rPr>
              <a:t>FAMA</a:t>
            </a:r>
            <a:endParaRPr sz="4850" dirty="0">
              <a:latin typeface="Bebas Neue Regular"/>
              <a:cs typeface="Bebas Neue Regular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11969389-5446-C9F6-D817-E5B04A9157A1}"/>
              </a:ext>
            </a:extLst>
          </p:cNvPr>
          <p:cNvSpPr txBox="1"/>
          <p:nvPr/>
        </p:nvSpPr>
        <p:spPr>
          <a:xfrm>
            <a:off x="2831705" y="4521214"/>
            <a:ext cx="2708320" cy="408638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380"/>
              </a:spcBef>
            </a:pPr>
            <a:r>
              <a:rPr lang="fr-FR" sz="1350" spc="-35" dirty="0">
                <a:solidFill>
                  <a:srgbClr val="231F20"/>
                </a:solidFill>
                <a:latin typeface="Gotham Book"/>
                <a:cs typeface="Gotham Book"/>
              </a:rPr>
              <a:t>Moustapha SEYE, Social Anthropologist, Researcher at LARTES-IFAN/UCAD</a:t>
            </a:r>
            <a:endParaRPr sz="1350" dirty="0">
              <a:latin typeface="Gotham Bold"/>
              <a:cs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2282674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5600" y="1143000"/>
            <a:ext cx="8559800" cy="16399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fr-FR" sz="2000" b="1" spc="-30" dirty="0">
                <a:solidFill>
                  <a:srgbClr val="D16227"/>
                </a:solidFill>
                <a:latin typeface="Arial"/>
                <a:cs typeface="Arial"/>
              </a:rPr>
              <a:t>Physical accessibility to traditional dishes is an important factor in their consumption and revitalization.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endParaRPr lang="fr-FR" sz="1400" b="1" dirty="0">
              <a:solidFill>
                <a:srgbClr val="333E48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b="1" dirty="0">
                <a:solidFill>
                  <a:srgbClr val="333E48"/>
                </a:solidFill>
                <a:latin typeface="Arial"/>
                <a:cs typeface="Arial"/>
              </a:rPr>
              <a:t>Overall availability is good:</a:t>
            </a: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 26.5% find these dishes very accessible, and about 50% consider them fairly accessible.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Workshop,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94860C7-422B-7640-8AC8-C89709E0965A}"/>
              </a:ext>
            </a:extLst>
          </p:cNvPr>
          <p:cNvSpPr txBox="1"/>
          <p:nvPr/>
        </p:nvSpPr>
        <p:spPr>
          <a:xfrm>
            <a:off x="2520602" y="2716941"/>
            <a:ext cx="63947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err="1"/>
              <a:t>Availability</a:t>
            </a:r>
            <a:r>
              <a:rPr lang="fr-FR" dirty="0"/>
              <a:t> varies </a:t>
            </a:r>
            <a:r>
              <a:rPr lang="fr-FR" dirty="0" err="1"/>
              <a:t>depending</a:t>
            </a:r>
            <a:r>
              <a:rPr lang="fr-FR" dirty="0"/>
              <a:t> on the </a:t>
            </a:r>
            <a:r>
              <a:rPr lang="fr-FR" dirty="0" err="1"/>
              <a:t>dish</a:t>
            </a:r>
            <a:endParaRPr lang="fr-FR" dirty="0"/>
          </a:p>
          <a:p>
            <a:pPr algn="just"/>
            <a:r>
              <a:rPr lang="fr-FR" dirty="0"/>
              <a:t>« 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traditional</a:t>
            </a:r>
            <a:r>
              <a:rPr lang="fr-FR" dirty="0"/>
              <a:t> </a:t>
            </a:r>
            <a:r>
              <a:rPr lang="fr-FR" dirty="0" err="1"/>
              <a:t>dishes</a:t>
            </a:r>
            <a:r>
              <a:rPr lang="fr-FR" dirty="0"/>
              <a:t> are </a:t>
            </a:r>
            <a:r>
              <a:rPr lang="fr-FR" dirty="0" err="1"/>
              <a:t>readily</a:t>
            </a:r>
            <a:r>
              <a:rPr lang="fr-FR" dirty="0"/>
              <a:t> </a:t>
            </a:r>
            <a:r>
              <a:rPr lang="fr-FR" dirty="0" err="1"/>
              <a:t>available</a:t>
            </a:r>
            <a:r>
              <a:rPr lang="fr-FR" dirty="0"/>
              <a:t>.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find</a:t>
            </a:r>
            <a:r>
              <a:rPr lang="fr-FR" dirty="0"/>
              <a:t> </a:t>
            </a:r>
            <a:r>
              <a:rPr lang="fr-FR" dirty="0" err="1"/>
              <a:t>Cere</a:t>
            </a:r>
            <a:r>
              <a:rPr lang="fr-FR" dirty="0"/>
              <a:t>, Fonde </a:t>
            </a:r>
            <a:r>
              <a:rPr lang="fr-FR" dirty="0" err="1"/>
              <a:t>Dougoum</a:t>
            </a:r>
            <a:r>
              <a:rPr lang="fr-FR" dirty="0"/>
              <a:t> (made </a:t>
            </a:r>
            <a:r>
              <a:rPr lang="fr-FR" dirty="0" err="1"/>
              <a:t>with</a:t>
            </a:r>
            <a:r>
              <a:rPr lang="fr-FR" dirty="0"/>
              <a:t> millet), Fonde </a:t>
            </a:r>
            <a:r>
              <a:rPr lang="fr-FR" dirty="0" err="1"/>
              <a:t>Mbokk</a:t>
            </a:r>
            <a:r>
              <a:rPr lang="fr-FR" dirty="0"/>
              <a:t> (made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maize</a:t>
            </a:r>
            <a:r>
              <a:rPr lang="fr-FR" dirty="0"/>
              <a:t>) and </a:t>
            </a:r>
            <a:r>
              <a:rPr lang="fr-FR" dirty="0" err="1"/>
              <a:t>Lax</a:t>
            </a:r>
            <a:r>
              <a:rPr lang="fr-FR" dirty="0"/>
              <a:t> </a:t>
            </a:r>
            <a:r>
              <a:rPr lang="fr-FR" dirty="0" err="1"/>
              <a:t>wherever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like</a:t>
            </a:r>
            <a:r>
              <a:rPr lang="fr-FR" dirty="0"/>
              <a:t>, and </a:t>
            </a:r>
            <a:r>
              <a:rPr lang="fr-FR" dirty="0" err="1"/>
              <a:t>they’re</a:t>
            </a:r>
            <a:r>
              <a:rPr lang="fr-FR" dirty="0"/>
              <a:t> </a:t>
            </a:r>
            <a:r>
              <a:rPr lang="fr-FR" dirty="0" err="1"/>
              <a:t>affordable</a:t>
            </a:r>
            <a:r>
              <a:rPr lang="fr-FR" dirty="0"/>
              <a:t>. </a:t>
            </a:r>
            <a:r>
              <a:rPr lang="fr-FR" dirty="0" err="1"/>
              <a:t>However</a:t>
            </a:r>
            <a:r>
              <a:rPr lang="fr-FR" dirty="0"/>
              <a:t>, </a:t>
            </a:r>
            <a:r>
              <a:rPr lang="fr-FR" dirty="0" err="1"/>
              <a:t>I’m</a:t>
            </a:r>
            <a:r>
              <a:rPr lang="fr-FR" dirty="0"/>
              <a:t> not a </a:t>
            </a:r>
            <a:r>
              <a:rPr lang="fr-FR" dirty="0" err="1"/>
              <a:t>ngurban</a:t>
            </a:r>
            <a:r>
              <a:rPr lang="fr-FR" dirty="0"/>
              <a:t> seller. You </a:t>
            </a:r>
            <a:r>
              <a:rPr lang="fr-FR" dirty="0" err="1"/>
              <a:t>can’t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ordering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in </a:t>
            </a:r>
            <a:r>
              <a:rPr lang="fr-FR" dirty="0" err="1"/>
              <a:t>advance</a:t>
            </a:r>
            <a:r>
              <a:rPr lang="fr-FR" dirty="0"/>
              <a:t>. »</a:t>
            </a:r>
          </a:p>
          <a:p>
            <a:pPr algn="just"/>
            <a:r>
              <a:rPr lang="fr-FR" dirty="0"/>
              <a:t>ESS_Consumer_70years_Golf.</a:t>
            </a:r>
          </a:p>
        </p:txBody>
      </p:sp>
    </p:spTree>
    <p:extLst>
      <p:ext uri="{BB962C8B-B14F-4D97-AF65-F5344CB8AC3E}">
        <p14:creationId xmlns:p14="http://schemas.microsoft.com/office/powerpoint/2010/main" val="1033025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5599" y="1143001"/>
            <a:ext cx="845953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200" b="1" spc="-30" dirty="0">
                <a:solidFill>
                  <a:srgbClr val="D16227"/>
                </a:solidFill>
                <a:latin typeface="Arial"/>
                <a:cs typeface="Arial"/>
              </a:rPr>
              <a:t>The desire for better health is the main motivation for consuming traditional foods.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Workshop,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graphicFrame>
        <p:nvGraphicFramePr>
          <p:cNvPr id="120" name="Chart 1"/>
          <p:cNvGraphicFramePr/>
          <p:nvPr>
            <p:extLst>
              <p:ext uri="{D42A27DB-BD31-4B8C-83A1-F6EECF244321}">
                <p14:modId xmlns:p14="http://schemas.microsoft.com/office/powerpoint/2010/main" val="2348948249"/>
              </p:ext>
            </p:extLst>
          </p:nvPr>
        </p:nvGraphicFramePr>
        <p:xfrm>
          <a:off x="2670694" y="1974850"/>
          <a:ext cx="4644506" cy="274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48392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1189" y="1143000"/>
            <a:ext cx="6735412" cy="326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fr-FR" sz="2000" b="1" spc="-30" dirty="0">
                <a:solidFill>
                  <a:srgbClr val="D16227"/>
                </a:solidFill>
                <a:latin typeface="Arial"/>
                <a:cs typeface="Arial"/>
              </a:rPr>
              <a:t>Traditional dishes are believed to have both therapeutic and preventive benefits for certain diseases. 1/2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600" b="1" dirty="0">
                <a:solidFill>
                  <a:srgbClr val="333E48"/>
                </a:solidFill>
                <a:latin typeface="Arial"/>
                <a:cs typeface="Arial"/>
              </a:rPr>
              <a:t>Recognized medicinal properties: </a:t>
            </a:r>
            <a:r>
              <a:rPr lang="fr-FR" sz="1600" dirty="0">
                <a:solidFill>
                  <a:srgbClr val="333E48"/>
                </a:solidFill>
                <a:latin typeface="Arial"/>
                <a:cs typeface="Arial"/>
              </a:rPr>
              <a:t>The majority of respondents acknowledge that these dishes have curative and preventive properties, incorporating them into their daily health routines.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600" b="1" dirty="0">
                <a:solidFill>
                  <a:srgbClr val="333E48"/>
                </a:solidFill>
                <a:latin typeface="Arial"/>
                <a:cs typeface="Arial"/>
              </a:rPr>
              <a:t>Saka-saka leads the way: </a:t>
            </a:r>
            <a:r>
              <a:rPr lang="fr-FR" sz="1600" dirty="0">
                <a:solidFill>
                  <a:srgbClr val="333E48"/>
                </a:solidFill>
                <a:latin typeface="Arial"/>
                <a:cs typeface="Arial"/>
              </a:rPr>
              <a:t>Cited by 89% for its curative effects and by more than 90% for its preventive effects, it is the dish most closely associated with health.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600" b="1" dirty="0">
                <a:solidFill>
                  <a:srgbClr val="333E48"/>
                </a:solidFill>
                <a:latin typeface="Arial"/>
                <a:cs typeface="Arial"/>
              </a:rPr>
              <a:t>Ngourbane: </a:t>
            </a:r>
            <a:r>
              <a:rPr lang="fr-FR" sz="1600" dirty="0">
                <a:solidFill>
                  <a:srgbClr val="333E48"/>
                </a:solidFill>
                <a:latin typeface="Arial"/>
                <a:cs typeface="Arial"/>
              </a:rPr>
              <a:t>This hibiscus-based remedy is recognized for treating fatigue and malaria. Some consumers use it after illnesses related to an unbalanced diet.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pic>
        <p:nvPicPr>
          <p:cNvPr id="18" name="image7.png">
            <a:extLst>
              <a:ext uri="{FF2B5EF4-FFF2-40B4-BE49-F238E27FC236}">
                <a16:creationId xmlns:a16="http://schemas.microsoft.com/office/drawing/2014/main" id="{D6CEC5A7-75BB-514C-B6D1-92915881E87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278199" y="3392191"/>
            <a:ext cx="1549400" cy="1460500"/>
          </a:xfrm>
          <a:prstGeom prst="rect">
            <a:avLst/>
          </a:prstGeom>
          <a:ln/>
        </p:spPr>
      </p:pic>
      <p:pic>
        <p:nvPicPr>
          <p:cNvPr id="19" name="image2.png">
            <a:extLst>
              <a:ext uri="{FF2B5EF4-FFF2-40B4-BE49-F238E27FC236}">
                <a16:creationId xmlns:a16="http://schemas.microsoft.com/office/drawing/2014/main" id="{B6A8C039-82BC-7A4F-9585-A6A1B8EF1C01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278199" y="1531443"/>
            <a:ext cx="1536938" cy="167907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81335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83316-F45F-26A8-869E-80ACEFA61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BEEE527B-62E4-7DC9-9AB0-F8C1C781AE5C}"/>
              </a:ext>
            </a:extLst>
          </p:cNvPr>
          <p:cNvSpPr txBox="1"/>
          <p:nvPr/>
        </p:nvSpPr>
        <p:spPr>
          <a:xfrm>
            <a:off x="152400" y="1086283"/>
            <a:ext cx="82550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fr-FR" sz="2000" b="1" spc="-30" dirty="0">
                <a:solidFill>
                  <a:srgbClr val="D16227"/>
                </a:solidFill>
                <a:latin typeface="Arial"/>
                <a:cs typeface="Arial"/>
              </a:rPr>
              <a:t>Traditional dishes are believed to have both therapeutic and preventive benefits for certain diseases. 2/2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2532F7B3-0E6B-3C55-D4BB-8A0FD77BF12B}"/>
              </a:ext>
            </a:extLst>
          </p:cNvPr>
          <p:cNvPicPr/>
          <p:nvPr/>
        </p:nvPicPr>
        <p:blipFill rotWithShape="1">
          <a:blip r:embed="rId3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82DAF97B-91C0-E31D-A0FF-796D540502C6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30500783-3D74-A944-34F3-E630C4F215DF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B6F21C94-4B07-6A84-0618-4FF23E107B54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1E3D367-12E3-E328-449A-FB95BEAE8117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9F9F1CA5-853E-8DC8-42F8-D20F8567AC28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Workshop,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>
            <a:extLst>
              <a:ext uri="{FF2B5EF4-FFF2-40B4-BE49-F238E27FC236}">
                <a16:creationId xmlns:a16="http://schemas.microsoft.com/office/drawing/2014/main" id="{3FD85BD8-A274-F23E-07D4-DFF7030FF5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D95BE42-C130-9DAA-E6A6-95CBCAABA52C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DA971B6-D7B5-8875-BCAE-0F0724B058F2}"/>
                </a:ext>
              </a:extLst>
            </p:cNvPr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F99958A4-593C-F26A-D777-65357D33025A}"/>
                </a:ext>
              </a:extLst>
            </p:cNvPr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8049B25C-325A-0059-286F-1D98F7067E3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96B62A7D-6050-0FB7-2C2F-97955A8D6344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1E8E2A81-94E9-36AA-BBE5-200D5409C282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645FFC14-CE5B-6DC3-9B8A-BF6B3219630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graphicFrame>
        <p:nvGraphicFramePr>
          <p:cNvPr id="120" name="Chart 1">
            <a:extLst>
              <a:ext uri="{FF2B5EF4-FFF2-40B4-BE49-F238E27FC236}">
                <a16:creationId xmlns:a16="http://schemas.microsoft.com/office/drawing/2014/main" id="{112903D0-1A9A-C407-8CDF-5D5050EBC0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143033"/>
              </p:ext>
            </p:extLst>
          </p:nvPr>
        </p:nvGraphicFramePr>
        <p:xfrm>
          <a:off x="279502" y="1693318"/>
          <a:ext cx="8712098" cy="335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6410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5600" y="1142999"/>
            <a:ext cx="8255000" cy="30777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Conclusion</a:t>
            </a:r>
            <a:endParaRPr lang="fr-FR" dirty="0">
              <a:solidFill>
                <a:srgbClr val="333E48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Perceptions of traditional dishes are strongly influenced by concerns about health and nutrition.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Health concerns related to a lack of control over potential additives (such as broths or high salt content) lead people to prefer eating at home.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The health, nutritional, and digestive benefits should be highlighted to promote traditional dishes.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In the face of rising rates of diet-related diseases, traditional dishes offer an alternative to fast food and foods that are too high in fat, sugar, or salt.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Workshop,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857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83316-F45F-26A8-869E-80ACEFA61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3">
            <a:extLst>
              <a:ext uri="{FF2B5EF4-FFF2-40B4-BE49-F238E27FC236}">
                <a16:creationId xmlns:a16="http://schemas.microsoft.com/office/drawing/2014/main" id="{2532F7B3-0E6B-3C55-D4BB-8A0FD77BF12B}"/>
              </a:ext>
            </a:extLst>
          </p:cNvPr>
          <p:cNvPicPr/>
          <p:nvPr/>
        </p:nvPicPr>
        <p:blipFill rotWithShape="1">
          <a:blip r:embed="rId3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82DAF97B-91C0-E31D-A0FF-796D540502C6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30500783-3D74-A944-34F3-E630C4F215DF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B6F21C94-4B07-6A84-0618-4FF23E107B54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1E3D367-12E3-E328-449A-FB95BEAE8117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9F9F1CA5-853E-8DC8-42F8-D20F8567AC28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Workshop,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>
            <a:extLst>
              <a:ext uri="{FF2B5EF4-FFF2-40B4-BE49-F238E27FC236}">
                <a16:creationId xmlns:a16="http://schemas.microsoft.com/office/drawing/2014/main" id="{3FD85BD8-A274-F23E-07D4-DFF7030FF5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D95BE42-C130-9DAA-E6A6-95CBCAABA52C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DA971B6-D7B5-8875-BCAE-0F0724B058F2}"/>
                </a:ext>
              </a:extLst>
            </p:cNvPr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F99958A4-593C-F26A-D777-65357D33025A}"/>
                </a:ext>
              </a:extLst>
            </p:cNvPr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8049B25C-325A-0059-286F-1D98F7067E3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96B62A7D-6050-0FB7-2C2F-97955A8D6344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1E8E2A81-94E9-36AA-BBE5-200D5409C282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645FFC14-CE5B-6DC3-9B8A-BF6B3219630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graphicFrame>
        <p:nvGraphicFramePr>
          <p:cNvPr id="120" name="Chart 1">
            <a:extLst>
              <a:ext uri="{FF2B5EF4-FFF2-40B4-BE49-F238E27FC236}">
                <a16:creationId xmlns:a16="http://schemas.microsoft.com/office/drawing/2014/main" id="{112903D0-1A9A-C407-8CDF-5D5050EBC0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6633526"/>
              </p:ext>
            </p:extLst>
          </p:nvPr>
        </p:nvGraphicFramePr>
        <p:xfrm>
          <a:off x="279502" y="1693319"/>
          <a:ext cx="8662737" cy="2934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">
            <a:extLst>
              <a:ext uri="{FF2B5EF4-FFF2-40B4-BE49-F238E27FC236}">
                <a16:creationId xmlns:a16="http://schemas.microsoft.com/office/drawing/2014/main" id="{2DF557D9-091F-D349-BD47-B565891C7B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5608618"/>
              </p:ext>
            </p:extLst>
          </p:nvPr>
        </p:nvGraphicFramePr>
        <p:xfrm>
          <a:off x="407068" y="1978336"/>
          <a:ext cx="8051132" cy="2585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D8164E9-0568-124C-9C53-E369ED27B048}"/>
              </a:ext>
            </a:extLst>
          </p:cNvPr>
          <p:cNvSpPr/>
          <p:nvPr/>
        </p:nvSpPr>
        <p:spPr>
          <a:xfrm>
            <a:off x="279501" y="998118"/>
            <a:ext cx="8864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Recommendations: Perspectives for sustaining the trend toward the revitalization of traditional dishes 1/2</a:t>
            </a:r>
          </a:p>
        </p:txBody>
      </p:sp>
    </p:spTree>
    <p:extLst>
      <p:ext uri="{BB962C8B-B14F-4D97-AF65-F5344CB8AC3E}">
        <p14:creationId xmlns:p14="http://schemas.microsoft.com/office/powerpoint/2010/main" val="990145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810" y="1160528"/>
            <a:ext cx="8991599" cy="39035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Recommendations: Strategies for Sustaining the Trend Toward Revitalizing Traditional Dishes 2/2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/>
              <a:buChar char="•"/>
            </a:pPr>
            <a:r>
              <a:rPr lang="fr-FR" sz="1500" b="1" dirty="0">
                <a:solidFill>
                  <a:schemeClr val="tx1"/>
                </a:solidFill>
                <a:latin typeface="Arial"/>
                <a:cs typeface="Arial"/>
              </a:rPr>
              <a:t>Food Education: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Raise awareness among young people, families, and schools about the nutritional, cultural, and identity-related benefits of traditional Senegalese dishes.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/>
              <a:buChar char="•"/>
            </a:pPr>
            <a:r>
              <a:rPr lang="fr-FR" sz="1500" b="1" dirty="0">
                <a:solidFill>
                  <a:schemeClr val="tx1"/>
                </a:solidFill>
                <a:latin typeface="Arial"/>
                <a:cs typeface="Arial"/>
              </a:rPr>
              <a:t>Adaptation to Urban Lifestyles: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Develop simplified or semi-prepared versions and improve preservation techniques to facilitate their integration into modern households.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/>
              <a:buChar char="•"/>
            </a:pPr>
            <a:r>
              <a:rPr lang="fr-FR" sz="1500" b="1" dirty="0">
                <a:solidFill>
                  <a:schemeClr val="tx1"/>
                </a:solidFill>
                <a:latin typeface="Arial"/>
                <a:cs typeface="Arial"/>
              </a:rPr>
              <a:t>Nutritional Enhancement: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Reduce the use of industrial broths, create nutritionally optimized variations, and align recipes with current health recommendations.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/>
              <a:buChar char="•"/>
            </a:pPr>
            <a:r>
              <a:rPr lang="fr-FR" sz="1500" b="1" dirty="0">
                <a:solidFill>
                  <a:schemeClr val="tx1"/>
                </a:solidFill>
                <a:latin typeface="Arial"/>
                <a:cs typeface="Arial"/>
              </a:rPr>
              <a:t>Support for local supply chains: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Support local grain farmers, artisanal processors, and restaurant owners through training, financing, and improved collective organization, and integrate these dishes into public food services (school cafeterias, military, universities, etc.).</a:t>
            </a:r>
          </a:p>
          <a:p>
            <a:pPr marL="285750" indent="-285750" algn="just">
              <a:lnSpc>
                <a:spcPct val="104000"/>
              </a:lnSpc>
              <a:spcBef>
                <a:spcPts val="800"/>
              </a:spcBef>
              <a:buFont typeface="Arial"/>
              <a:buChar char="•"/>
            </a:pPr>
            <a:endParaRPr lang="fr-FR" sz="1500" dirty="0">
              <a:solidFill>
                <a:srgbClr val="333E48"/>
              </a:solidFill>
              <a:latin typeface="Arial"/>
              <a:cs typeface="Arial"/>
            </a:endParaRP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Workshop,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9895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2"/>
            <a:ext cx="9144000" cy="5148580"/>
          </a:xfrm>
          <a:custGeom>
            <a:avLst/>
            <a:gdLst/>
            <a:ahLst/>
            <a:cxnLst/>
            <a:rect l="l" t="t" r="r" b="b"/>
            <a:pathLst>
              <a:path w="9144000" h="5148580">
                <a:moveTo>
                  <a:pt x="9144000" y="0"/>
                </a:moveTo>
                <a:lnTo>
                  <a:pt x="0" y="0"/>
                </a:lnTo>
                <a:lnTo>
                  <a:pt x="0" y="5148008"/>
                </a:lnTo>
                <a:lnTo>
                  <a:pt x="9144000" y="5148008"/>
                </a:lnTo>
                <a:lnTo>
                  <a:pt x="9144000" y="0"/>
                </a:lnTo>
                <a:close/>
              </a:path>
            </a:pathLst>
          </a:custGeom>
          <a:solidFill>
            <a:srgbClr val="D16227"/>
          </a:solidFill>
        </p:spPr>
        <p:txBody>
          <a:bodyPr wrap="square" lIns="0" tIns="0" rIns="0" bIns="0" rtlCol="0"/>
          <a:lstStyle/>
          <a:p>
            <a:endParaRPr lang="fr-CH" dirty="0"/>
          </a:p>
          <a:p>
            <a:r>
              <a:rPr lang="fr-CH" dirty="0"/>
              <a:t>               Moustapha SEYE</a:t>
            </a:r>
          </a:p>
          <a:p>
            <a:r>
              <a:rPr lang="fr-CH" dirty="0"/>
              <a:t>               </a:t>
            </a:r>
            <a:r>
              <a:rPr lang="fr-CH" dirty="0" err="1"/>
              <a:t>Bintou Oumaya </a:t>
            </a:r>
            <a:r>
              <a:rPr lang="fr-CH" dirty="0"/>
              <a:t>Bâ</a:t>
            </a:r>
          </a:p>
          <a:p>
            <a:r>
              <a:rPr lang="fr-CH" dirty="0"/>
              <a:t>               Abdou Majid </a:t>
            </a:r>
            <a:r>
              <a:rPr lang="fr-CH" dirty="0" err="1"/>
              <a:t>Rabiou</a:t>
            </a:r>
            <a:endParaRPr dirty="0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2D3E3C0F-A120-4E71-95DE-5C03DCFC25B4}"/>
              </a:ext>
            </a:extLst>
          </p:cNvPr>
          <p:cNvGrpSpPr/>
          <p:nvPr/>
        </p:nvGrpSpPr>
        <p:grpSpPr>
          <a:xfrm>
            <a:off x="158620" y="5400"/>
            <a:ext cx="6033540" cy="5160696"/>
            <a:chOff x="216122" y="-6350"/>
            <a:chExt cx="6033540" cy="516069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122" y="-6350"/>
              <a:ext cx="6033540" cy="51606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21284" y="3771909"/>
              <a:ext cx="3090545" cy="1073150"/>
            </a:xfrm>
            <a:custGeom>
              <a:avLst/>
              <a:gdLst/>
              <a:ahLst/>
              <a:cxnLst/>
              <a:rect l="l" t="t" r="r" b="b"/>
              <a:pathLst>
                <a:path w="3090545" h="1073150">
                  <a:moveTo>
                    <a:pt x="3040253" y="0"/>
                  </a:moveTo>
                  <a:lnTo>
                    <a:pt x="0" y="903884"/>
                  </a:lnTo>
                  <a:lnTo>
                    <a:pt x="49809" y="1072667"/>
                  </a:lnTo>
                  <a:lnTo>
                    <a:pt x="3090062" y="168770"/>
                  </a:lnTo>
                  <a:lnTo>
                    <a:pt x="3040253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21284" y="3771909"/>
              <a:ext cx="3090545" cy="1073150"/>
            </a:xfrm>
            <a:custGeom>
              <a:avLst/>
              <a:gdLst/>
              <a:ahLst/>
              <a:cxnLst/>
              <a:rect l="l" t="t" r="r" b="b"/>
              <a:pathLst>
                <a:path w="3090545" h="1073150">
                  <a:moveTo>
                    <a:pt x="3040253" y="0"/>
                  </a:moveTo>
                  <a:lnTo>
                    <a:pt x="3052950" y="43026"/>
                  </a:lnTo>
                  <a:lnTo>
                    <a:pt x="3065310" y="84909"/>
                  </a:lnTo>
                  <a:lnTo>
                    <a:pt x="3077593" y="126530"/>
                  </a:lnTo>
                  <a:lnTo>
                    <a:pt x="3090062" y="168770"/>
                  </a:lnTo>
                  <a:lnTo>
                    <a:pt x="3041005" y="183355"/>
                  </a:lnTo>
                  <a:lnTo>
                    <a:pt x="2991950" y="197939"/>
                  </a:lnTo>
                  <a:lnTo>
                    <a:pt x="2942898" y="212523"/>
                  </a:lnTo>
                  <a:lnTo>
                    <a:pt x="2893849" y="227105"/>
                  </a:lnTo>
                  <a:lnTo>
                    <a:pt x="2844802" y="241687"/>
                  </a:lnTo>
                  <a:lnTo>
                    <a:pt x="2795758" y="256269"/>
                  </a:lnTo>
                  <a:lnTo>
                    <a:pt x="2746716" y="270849"/>
                  </a:lnTo>
                  <a:lnTo>
                    <a:pt x="2697676" y="285429"/>
                  </a:lnTo>
                  <a:lnTo>
                    <a:pt x="2648638" y="300009"/>
                  </a:lnTo>
                  <a:lnTo>
                    <a:pt x="2599602" y="314588"/>
                  </a:lnTo>
                  <a:lnTo>
                    <a:pt x="2550567" y="329166"/>
                  </a:lnTo>
                  <a:lnTo>
                    <a:pt x="2501535" y="343744"/>
                  </a:lnTo>
                  <a:lnTo>
                    <a:pt x="2452504" y="358321"/>
                  </a:lnTo>
                  <a:lnTo>
                    <a:pt x="2403475" y="372898"/>
                  </a:lnTo>
                  <a:lnTo>
                    <a:pt x="2354447" y="387474"/>
                  </a:lnTo>
                  <a:lnTo>
                    <a:pt x="2305420" y="402051"/>
                  </a:lnTo>
                  <a:lnTo>
                    <a:pt x="2256395" y="416626"/>
                  </a:lnTo>
                  <a:lnTo>
                    <a:pt x="2207370" y="431202"/>
                  </a:lnTo>
                  <a:lnTo>
                    <a:pt x="2158347" y="445777"/>
                  </a:lnTo>
                  <a:lnTo>
                    <a:pt x="2109324" y="460351"/>
                  </a:lnTo>
                  <a:lnTo>
                    <a:pt x="2060303" y="474926"/>
                  </a:lnTo>
                  <a:lnTo>
                    <a:pt x="2011282" y="489500"/>
                  </a:lnTo>
                  <a:lnTo>
                    <a:pt x="1962261" y="504075"/>
                  </a:lnTo>
                  <a:lnTo>
                    <a:pt x="1913242" y="518649"/>
                  </a:lnTo>
                  <a:lnTo>
                    <a:pt x="1864222" y="533223"/>
                  </a:lnTo>
                  <a:lnTo>
                    <a:pt x="1815203" y="547797"/>
                  </a:lnTo>
                  <a:lnTo>
                    <a:pt x="1766184" y="562370"/>
                  </a:lnTo>
                  <a:lnTo>
                    <a:pt x="1717165" y="576944"/>
                  </a:lnTo>
                  <a:lnTo>
                    <a:pt x="1668146" y="591518"/>
                  </a:lnTo>
                  <a:lnTo>
                    <a:pt x="1619126" y="606092"/>
                  </a:lnTo>
                  <a:lnTo>
                    <a:pt x="1570107" y="620666"/>
                  </a:lnTo>
                  <a:lnTo>
                    <a:pt x="1521087" y="635240"/>
                  </a:lnTo>
                  <a:lnTo>
                    <a:pt x="1472067" y="649814"/>
                  </a:lnTo>
                  <a:lnTo>
                    <a:pt x="1423046" y="664389"/>
                  </a:lnTo>
                  <a:lnTo>
                    <a:pt x="1374024" y="678963"/>
                  </a:lnTo>
                  <a:lnTo>
                    <a:pt x="1325002" y="693538"/>
                  </a:lnTo>
                  <a:lnTo>
                    <a:pt x="1275979" y="708113"/>
                  </a:lnTo>
                  <a:lnTo>
                    <a:pt x="1226955" y="722689"/>
                  </a:lnTo>
                  <a:lnTo>
                    <a:pt x="1177929" y="737264"/>
                  </a:lnTo>
                  <a:lnTo>
                    <a:pt x="1128903" y="751840"/>
                  </a:lnTo>
                  <a:lnTo>
                    <a:pt x="1079875" y="766417"/>
                  </a:lnTo>
                  <a:lnTo>
                    <a:pt x="1030846" y="780994"/>
                  </a:lnTo>
                  <a:lnTo>
                    <a:pt x="981815" y="795571"/>
                  </a:lnTo>
                  <a:lnTo>
                    <a:pt x="932783" y="810149"/>
                  </a:lnTo>
                  <a:lnTo>
                    <a:pt x="883749" y="824727"/>
                  </a:lnTo>
                  <a:lnTo>
                    <a:pt x="834713" y="839306"/>
                  </a:lnTo>
                  <a:lnTo>
                    <a:pt x="785676" y="853885"/>
                  </a:lnTo>
                  <a:lnTo>
                    <a:pt x="736636" y="868465"/>
                  </a:lnTo>
                  <a:lnTo>
                    <a:pt x="687594" y="883046"/>
                  </a:lnTo>
                  <a:lnTo>
                    <a:pt x="638550" y="897627"/>
                  </a:lnTo>
                  <a:lnTo>
                    <a:pt x="589504" y="912209"/>
                  </a:lnTo>
                  <a:lnTo>
                    <a:pt x="540455" y="926792"/>
                  </a:lnTo>
                  <a:lnTo>
                    <a:pt x="491403" y="941376"/>
                  </a:lnTo>
                  <a:lnTo>
                    <a:pt x="442349" y="955960"/>
                  </a:lnTo>
                  <a:lnTo>
                    <a:pt x="393292" y="970545"/>
                  </a:lnTo>
                  <a:lnTo>
                    <a:pt x="344233" y="985131"/>
                  </a:lnTo>
                  <a:lnTo>
                    <a:pt x="295170" y="999718"/>
                  </a:lnTo>
                  <a:lnTo>
                    <a:pt x="246104" y="1014306"/>
                  </a:lnTo>
                  <a:lnTo>
                    <a:pt x="197036" y="1028895"/>
                  </a:lnTo>
                  <a:lnTo>
                    <a:pt x="147963" y="1043484"/>
                  </a:lnTo>
                  <a:lnTo>
                    <a:pt x="98888" y="1058075"/>
                  </a:lnTo>
                  <a:lnTo>
                    <a:pt x="49809" y="1072667"/>
                  </a:lnTo>
                  <a:lnTo>
                    <a:pt x="37306" y="1030280"/>
                  </a:lnTo>
                  <a:lnTo>
                    <a:pt x="24938" y="988366"/>
                  </a:lnTo>
                  <a:lnTo>
                    <a:pt x="12552" y="946406"/>
                  </a:lnTo>
                  <a:lnTo>
                    <a:pt x="0" y="903884"/>
                  </a:lnTo>
                  <a:lnTo>
                    <a:pt x="49052" y="889300"/>
                  </a:lnTo>
                  <a:lnTo>
                    <a:pt x="98101" y="874718"/>
                  </a:lnTo>
                  <a:lnTo>
                    <a:pt x="147146" y="860136"/>
                  </a:lnTo>
                  <a:lnTo>
                    <a:pt x="196187" y="845556"/>
                  </a:lnTo>
                  <a:lnTo>
                    <a:pt x="245225" y="830977"/>
                  </a:lnTo>
                  <a:lnTo>
                    <a:pt x="294259" y="816399"/>
                  </a:lnTo>
                  <a:lnTo>
                    <a:pt x="343290" y="801822"/>
                  </a:lnTo>
                  <a:lnTo>
                    <a:pt x="392318" y="787246"/>
                  </a:lnTo>
                  <a:lnTo>
                    <a:pt x="441343" y="772670"/>
                  </a:lnTo>
                  <a:lnTo>
                    <a:pt x="490365" y="758095"/>
                  </a:lnTo>
                  <a:lnTo>
                    <a:pt x="539385" y="743522"/>
                  </a:lnTo>
                  <a:lnTo>
                    <a:pt x="588402" y="728948"/>
                  </a:lnTo>
                  <a:lnTo>
                    <a:pt x="637418" y="714376"/>
                  </a:lnTo>
                  <a:lnTo>
                    <a:pt x="686431" y="699804"/>
                  </a:lnTo>
                  <a:lnTo>
                    <a:pt x="735443" y="685232"/>
                  </a:lnTo>
                  <a:lnTo>
                    <a:pt x="784453" y="670661"/>
                  </a:lnTo>
                  <a:lnTo>
                    <a:pt x="833461" y="656091"/>
                  </a:lnTo>
                  <a:lnTo>
                    <a:pt x="882469" y="641521"/>
                  </a:lnTo>
                  <a:lnTo>
                    <a:pt x="931475" y="626951"/>
                  </a:lnTo>
                  <a:lnTo>
                    <a:pt x="980480" y="612381"/>
                  </a:lnTo>
                  <a:lnTo>
                    <a:pt x="1029485" y="597812"/>
                  </a:lnTo>
                  <a:lnTo>
                    <a:pt x="1078489" y="583242"/>
                  </a:lnTo>
                  <a:lnTo>
                    <a:pt x="1127493" y="568673"/>
                  </a:lnTo>
                  <a:lnTo>
                    <a:pt x="1176496" y="554104"/>
                  </a:lnTo>
                  <a:lnTo>
                    <a:pt x="1225500" y="539535"/>
                  </a:lnTo>
                  <a:lnTo>
                    <a:pt x="1274503" y="524966"/>
                  </a:lnTo>
                  <a:lnTo>
                    <a:pt x="1323507" y="510397"/>
                  </a:lnTo>
                  <a:lnTo>
                    <a:pt x="1372512" y="495827"/>
                  </a:lnTo>
                  <a:lnTo>
                    <a:pt x="1421517" y="481258"/>
                  </a:lnTo>
                  <a:lnTo>
                    <a:pt x="1470523" y="466688"/>
                  </a:lnTo>
                  <a:lnTo>
                    <a:pt x="1519531" y="452118"/>
                  </a:lnTo>
                  <a:lnTo>
                    <a:pt x="1568539" y="437547"/>
                  </a:lnTo>
                  <a:lnTo>
                    <a:pt x="1617549" y="422976"/>
                  </a:lnTo>
                  <a:lnTo>
                    <a:pt x="1666561" y="408405"/>
                  </a:lnTo>
                  <a:lnTo>
                    <a:pt x="1715574" y="393833"/>
                  </a:lnTo>
                  <a:lnTo>
                    <a:pt x="1764589" y="379261"/>
                  </a:lnTo>
                  <a:lnTo>
                    <a:pt x="1813606" y="364687"/>
                  </a:lnTo>
                  <a:lnTo>
                    <a:pt x="1862626" y="350114"/>
                  </a:lnTo>
                  <a:lnTo>
                    <a:pt x="1911648" y="335539"/>
                  </a:lnTo>
                  <a:lnTo>
                    <a:pt x="1960673" y="320964"/>
                  </a:lnTo>
                  <a:lnTo>
                    <a:pt x="2009700" y="306387"/>
                  </a:lnTo>
                  <a:lnTo>
                    <a:pt x="2058731" y="291810"/>
                  </a:lnTo>
                  <a:lnTo>
                    <a:pt x="2107765" y="277232"/>
                  </a:lnTo>
                  <a:lnTo>
                    <a:pt x="2156802" y="262653"/>
                  </a:lnTo>
                  <a:lnTo>
                    <a:pt x="2205843" y="248073"/>
                  </a:lnTo>
                  <a:lnTo>
                    <a:pt x="2254887" y="233492"/>
                  </a:lnTo>
                  <a:lnTo>
                    <a:pt x="2303936" y="218910"/>
                  </a:lnTo>
                  <a:lnTo>
                    <a:pt x="2352988" y="204326"/>
                  </a:lnTo>
                  <a:lnTo>
                    <a:pt x="2402045" y="189741"/>
                  </a:lnTo>
                  <a:lnTo>
                    <a:pt x="2451106" y="175155"/>
                  </a:lnTo>
                  <a:lnTo>
                    <a:pt x="2500172" y="160568"/>
                  </a:lnTo>
                  <a:lnTo>
                    <a:pt x="2549243" y="145979"/>
                  </a:lnTo>
                  <a:lnTo>
                    <a:pt x="2598318" y="131388"/>
                  </a:lnTo>
                  <a:lnTo>
                    <a:pt x="2647399" y="116796"/>
                  </a:lnTo>
                  <a:lnTo>
                    <a:pt x="2696485" y="102203"/>
                  </a:lnTo>
                  <a:lnTo>
                    <a:pt x="2745577" y="87608"/>
                  </a:lnTo>
                  <a:lnTo>
                    <a:pt x="2794674" y="73011"/>
                  </a:lnTo>
                  <a:lnTo>
                    <a:pt x="2843778" y="58412"/>
                  </a:lnTo>
                  <a:lnTo>
                    <a:pt x="2892887" y="43812"/>
                  </a:lnTo>
                  <a:lnTo>
                    <a:pt x="2942002" y="29210"/>
                  </a:lnTo>
                  <a:lnTo>
                    <a:pt x="2991124" y="14606"/>
                  </a:lnTo>
                  <a:lnTo>
                    <a:pt x="3040253" y="0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67897" y="4370700"/>
              <a:ext cx="831850" cy="633730"/>
            </a:xfrm>
            <a:custGeom>
              <a:avLst/>
              <a:gdLst/>
              <a:ahLst/>
              <a:cxnLst/>
              <a:rect l="l" t="t" r="r" b="b"/>
              <a:pathLst>
                <a:path w="831850" h="633729">
                  <a:moveTo>
                    <a:pt x="190881" y="0"/>
                  </a:moveTo>
                  <a:lnTo>
                    <a:pt x="0" y="352120"/>
                  </a:lnTo>
                  <a:lnTo>
                    <a:pt x="357682" y="548538"/>
                  </a:lnTo>
                  <a:lnTo>
                    <a:pt x="400075" y="476592"/>
                  </a:lnTo>
                  <a:lnTo>
                    <a:pt x="544703" y="552424"/>
                  </a:lnTo>
                  <a:lnTo>
                    <a:pt x="503504" y="633577"/>
                  </a:lnTo>
                  <a:lnTo>
                    <a:pt x="661441" y="585562"/>
                  </a:lnTo>
                  <a:lnTo>
                    <a:pt x="710989" y="571290"/>
                  </a:lnTo>
                  <a:lnTo>
                    <a:pt x="760196" y="558317"/>
                  </a:lnTo>
                  <a:lnTo>
                    <a:pt x="814455" y="531771"/>
                  </a:lnTo>
                  <a:lnTo>
                    <a:pt x="831557" y="482955"/>
                  </a:lnTo>
                  <a:lnTo>
                    <a:pt x="639927" y="380225"/>
                  </a:lnTo>
                  <a:lnTo>
                    <a:pt x="611517" y="425170"/>
                  </a:lnTo>
                  <a:lnTo>
                    <a:pt x="462838" y="349377"/>
                  </a:lnTo>
                  <a:lnTo>
                    <a:pt x="551002" y="197167"/>
                  </a:lnTo>
                  <a:lnTo>
                    <a:pt x="190881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7897" y="4370700"/>
              <a:ext cx="831850" cy="633730"/>
            </a:xfrm>
            <a:custGeom>
              <a:avLst/>
              <a:gdLst/>
              <a:ahLst/>
              <a:cxnLst/>
              <a:rect l="l" t="t" r="r" b="b"/>
              <a:pathLst>
                <a:path w="831850" h="633729">
                  <a:moveTo>
                    <a:pt x="0" y="352120"/>
                  </a:moveTo>
                  <a:lnTo>
                    <a:pt x="23829" y="308155"/>
                  </a:lnTo>
                  <a:lnTo>
                    <a:pt x="47780" y="263970"/>
                  </a:lnTo>
                  <a:lnTo>
                    <a:pt x="71796" y="219667"/>
                  </a:lnTo>
                  <a:lnTo>
                    <a:pt x="95821" y="175350"/>
                  </a:lnTo>
                  <a:lnTo>
                    <a:pt x="119798" y="131121"/>
                  </a:lnTo>
                  <a:lnTo>
                    <a:pt x="143671" y="87085"/>
                  </a:lnTo>
                  <a:lnTo>
                    <a:pt x="167384" y="43343"/>
                  </a:lnTo>
                  <a:lnTo>
                    <a:pt x="190881" y="0"/>
                  </a:lnTo>
                  <a:lnTo>
                    <a:pt x="233510" y="23340"/>
                  </a:lnTo>
                  <a:lnTo>
                    <a:pt x="276869" y="47079"/>
                  </a:lnTo>
                  <a:lnTo>
                    <a:pt x="320933" y="71204"/>
                  </a:lnTo>
                  <a:lnTo>
                    <a:pt x="365679" y="95702"/>
                  </a:lnTo>
                  <a:lnTo>
                    <a:pt x="411082" y="120560"/>
                  </a:lnTo>
                  <a:lnTo>
                    <a:pt x="457119" y="145766"/>
                  </a:lnTo>
                  <a:lnTo>
                    <a:pt x="503767" y="171306"/>
                  </a:lnTo>
                  <a:lnTo>
                    <a:pt x="551002" y="197167"/>
                  </a:lnTo>
                  <a:lnTo>
                    <a:pt x="530804" y="232042"/>
                  </a:lnTo>
                  <a:lnTo>
                    <a:pt x="509139" y="269447"/>
                  </a:lnTo>
                  <a:lnTo>
                    <a:pt x="486365" y="308765"/>
                  </a:lnTo>
                  <a:lnTo>
                    <a:pt x="462838" y="349377"/>
                  </a:lnTo>
                  <a:lnTo>
                    <a:pt x="501634" y="369156"/>
                  </a:lnTo>
                  <a:lnTo>
                    <a:pt x="538687" y="388045"/>
                  </a:lnTo>
                  <a:lnTo>
                    <a:pt x="574986" y="406548"/>
                  </a:lnTo>
                  <a:lnTo>
                    <a:pt x="611517" y="425170"/>
                  </a:lnTo>
                  <a:lnTo>
                    <a:pt x="618716" y="413777"/>
                  </a:lnTo>
                  <a:lnTo>
                    <a:pt x="626203" y="401931"/>
                  </a:lnTo>
                  <a:lnTo>
                    <a:pt x="633450" y="390468"/>
                  </a:lnTo>
                  <a:lnTo>
                    <a:pt x="639927" y="380225"/>
                  </a:lnTo>
                  <a:lnTo>
                    <a:pt x="687182" y="405556"/>
                  </a:lnTo>
                  <a:lnTo>
                    <a:pt x="734609" y="430980"/>
                  </a:lnTo>
                  <a:lnTo>
                    <a:pt x="782602" y="456709"/>
                  </a:lnTo>
                  <a:lnTo>
                    <a:pt x="831557" y="482955"/>
                  </a:lnTo>
                  <a:lnTo>
                    <a:pt x="827981" y="510568"/>
                  </a:lnTo>
                  <a:lnTo>
                    <a:pt x="814455" y="531771"/>
                  </a:lnTo>
                  <a:lnTo>
                    <a:pt x="791640" y="547406"/>
                  </a:lnTo>
                  <a:lnTo>
                    <a:pt x="760196" y="558317"/>
                  </a:lnTo>
                  <a:lnTo>
                    <a:pt x="710989" y="571290"/>
                  </a:lnTo>
                  <a:lnTo>
                    <a:pt x="661441" y="585562"/>
                  </a:lnTo>
                  <a:lnTo>
                    <a:pt x="610827" y="600873"/>
                  </a:lnTo>
                  <a:lnTo>
                    <a:pt x="558423" y="616964"/>
                  </a:lnTo>
                  <a:lnTo>
                    <a:pt x="503504" y="633577"/>
                  </a:lnTo>
                  <a:lnTo>
                    <a:pt x="515986" y="608994"/>
                  </a:lnTo>
                  <a:lnTo>
                    <a:pt x="526765" y="587767"/>
                  </a:lnTo>
                  <a:lnTo>
                    <a:pt x="536213" y="569157"/>
                  </a:lnTo>
                  <a:lnTo>
                    <a:pt x="544703" y="552424"/>
                  </a:lnTo>
                  <a:lnTo>
                    <a:pt x="509131" y="533775"/>
                  </a:lnTo>
                  <a:lnTo>
                    <a:pt x="473494" y="515089"/>
                  </a:lnTo>
                  <a:lnTo>
                    <a:pt x="437303" y="496113"/>
                  </a:lnTo>
                  <a:lnTo>
                    <a:pt x="400075" y="476592"/>
                  </a:lnTo>
                  <a:lnTo>
                    <a:pt x="390970" y="492045"/>
                  </a:lnTo>
                  <a:lnTo>
                    <a:pt x="380407" y="509974"/>
                  </a:lnTo>
                  <a:lnTo>
                    <a:pt x="369080" y="529199"/>
                  </a:lnTo>
                  <a:lnTo>
                    <a:pt x="357682" y="548538"/>
                  </a:lnTo>
                  <a:lnTo>
                    <a:pt x="311854" y="523375"/>
                  </a:lnTo>
                  <a:lnTo>
                    <a:pt x="266320" y="498372"/>
                  </a:lnTo>
                  <a:lnTo>
                    <a:pt x="221094" y="473537"/>
                  </a:lnTo>
                  <a:lnTo>
                    <a:pt x="176188" y="448876"/>
                  </a:lnTo>
                  <a:lnTo>
                    <a:pt x="131613" y="424397"/>
                  </a:lnTo>
                  <a:lnTo>
                    <a:pt x="87382" y="400107"/>
                  </a:lnTo>
                  <a:lnTo>
                    <a:pt x="43507" y="376012"/>
                  </a:lnTo>
                  <a:lnTo>
                    <a:pt x="0" y="352120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68209" y="4548103"/>
              <a:ext cx="557530" cy="558165"/>
            </a:xfrm>
            <a:custGeom>
              <a:avLst/>
              <a:gdLst/>
              <a:ahLst/>
              <a:cxnLst/>
              <a:rect l="l" t="t" r="r" b="b"/>
              <a:pathLst>
                <a:path w="557529" h="558164">
                  <a:moveTo>
                    <a:pt x="200431" y="0"/>
                  </a:moveTo>
                  <a:lnTo>
                    <a:pt x="0" y="362407"/>
                  </a:lnTo>
                  <a:lnTo>
                    <a:pt x="358990" y="557733"/>
                  </a:lnTo>
                  <a:lnTo>
                    <a:pt x="556920" y="193827"/>
                  </a:lnTo>
                  <a:lnTo>
                    <a:pt x="200431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68209" y="4548103"/>
              <a:ext cx="557530" cy="558165"/>
            </a:xfrm>
            <a:custGeom>
              <a:avLst/>
              <a:gdLst/>
              <a:ahLst/>
              <a:cxnLst/>
              <a:rect l="l" t="t" r="r" b="b"/>
              <a:pathLst>
                <a:path w="557529" h="558164">
                  <a:moveTo>
                    <a:pt x="358990" y="557733"/>
                  </a:moveTo>
                  <a:lnTo>
                    <a:pt x="313858" y="533174"/>
                  </a:lnTo>
                  <a:lnTo>
                    <a:pt x="268655" y="508577"/>
                  </a:lnTo>
                  <a:lnTo>
                    <a:pt x="223452" y="483981"/>
                  </a:lnTo>
                  <a:lnTo>
                    <a:pt x="178323" y="459427"/>
                  </a:lnTo>
                  <a:lnTo>
                    <a:pt x="133341" y="434953"/>
                  </a:lnTo>
                  <a:lnTo>
                    <a:pt x="88578" y="410598"/>
                  </a:lnTo>
                  <a:lnTo>
                    <a:pt x="44107" y="386403"/>
                  </a:lnTo>
                  <a:lnTo>
                    <a:pt x="0" y="362407"/>
                  </a:lnTo>
                  <a:lnTo>
                    <a:pt x="24977" y="317248"/>
                  </a:lnTo>
                  <a:lnTo>
                    <a:pt x="50078" y="271864"/>
                  </a:lnTo>
                  <a:lnTo>
                    <a:pt x="75252" y="226347"/>
                  </a:lnTo>
                  <a:lnTo>
                    <a:pt x="100449" y="180789"/>
                  </a:lnTo>
                  <a:lnTo>
                    <a:pt x="125616" y="135283"/>
                  </a:lnTo>
                  <a:lnTo>
                    <a:pt x="150702" y="89921"/>
                  </a:lnTo>
                  <a:lnTo>
                    <a:pt x="175658" y="44796"/>
                  </a:lnTo>
                  <a:lnTo>
                    <a:pt x="200431" y="0"/>
                  </a:lnTo>
                  <a:lnTo>
                    <a:pt x="242768" y="23019"/>
                  </a:lnTo>
                  <a:lnTo>
                    <a:pt x="286111" y="46585"/>
                  </a:lnTo>
                  <a:lnTo>
                    <a:pt x="330275" y="70598"/>
                  </a:lnTo>
                  <a:lnTo>
                    <a:pt x="375075" y="94956"/>
                  </a:lnTo>
                  <a:lnTo>
                    <a:pt x="420325" y="119558"/>
                  </a:lnTo>
                  <a:lnTo>
                    <a:pt x="465839" y="144305"/>
                  </a:lnTo>
                  <a:lnTo>
                    <a:pt x="511433" y="169095"/>
                  </a:lnTo>
                  <a:lnTo>
                    <a:pt x="556920" y="193827"/>
                  </a:lnTo>
                  <a:lnTo>
                    <a:pt x="532940" y="237910"/>
                  </a:lnTo>
                  <a:lnTo>
                    <a:pt x="508684" y="282504"/>
                  </a:lnTo>
                  <a:lnTo>
                    <a:pt x="484181" y="327553"/>
                  </a:lnTo>
                  <a:lnTo>
                    <a:pt x="459460" y="373003"/>
                  </a:lnTo>
                  <a:lnTo>
                    <a:pt x="434551" y="418801"/>
                  </a:lnTo>
                  <a:lnTo>
                    <a:pt x="409484" y="464891"/>
                  </a:lnTo>
                  <a:lnTo>
                    <a:pt x="384287" y="511220"/>
                  </a:lnTo>
                  <a:lnTo>
                    <a:pt x="358990" y="557733"/>
                  </a:lnTo>
                  <a:close/>
                </a:path>
              </a:pathLst>
            </a:custGeom>
            <a:ln w="12699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2016" y="4898518"/>
              <a:ext cx="501015" cy="249554"/>
            </a:xfrm>
            <a:custGeom>
              <a:avLst/>
              <a:gdLst/>
              <a:ahLst/>
              <a:cxnLst/>
              <a:rect l="l" t="t" r="r" b="b"/>
              <a:pathLst>
                <a:path w="501014" h="249554">
                  <a:moveTo>
                    <a:pt x="135837" y="0"/>
                  </a:moveTo>
                  <a:lnTo>
                    <a:pt x="0" y="249477"/>
                  </a:lnTo>
                  <a:lnTo>
                    <a:pt x="472502" y="249477"/>
                  </a:lnTo>
                  <a:lnTo>
                    <a:pt x="500657" y="197675"/>
                  </a:lnTo>
                  <a:lnTo>
                    <a:pt x="135837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22016" y="4898518"/>
              <a:ext cx="501015" cy="249554"/>
            </a:xfrm>
            <a:custGeom>
              <a:avLst/>
              <a:gdLst/>
              <a:ahLst/>
              <a:cxnLst/>
              <a:rect l="l" t="t" r="r" b="b"/>
              <a:pathLst>
                <a:path w="501014" h="249554">
                  <a:moveTo>
                    <a:pt x="0" y="249477"/>
                  </a:moveTo>
                  <a:lnTo>
                    <a:pt x="11902" y="227618"/>
                  </a:lnTo>
                  <a:lnTo>
                    <a:pt x="36620" y="182221"/>
                  </a:lnTo>
                  <a:lnTo>
                    <a:pt x="61436" y="136643"/>
                  </a:lnTo>
                  <a:lnTo>
                    <a:pt x="86287" y="91002"/>
                  </a:lnTo>
                  <a:lnTo>
                    <a:pt x="111109" y="45415"/>
                  </a:lnTo>
                  <a:lnTo>
                    <a:pt x="135837" y="0"/>
                  </a:lnTo>
                  <a:lnTo>
                    <a:pt x="180650" y="24280"/>
                  </a:lnTo>
                  <a:lnTo>
                    <a:pt x="225775" y="48730"/>
                  </a:lnTo>
                  <a:lnTo>
                    <a:pt x="271167" y="73325"/>
                  </a:lnTo>
                  <a:lnTo>
                    <a:pt x="316785" y="98042"/>
                  </a:lnTo>
                  <a:lnTo>
                    <a:pt x="362586" y="122859"/>
                  </a:lnTo>
                  <a:lnTo>
                    <a:pt x="408527" y="147752"/>
                  </a:lnTo>
                  <a:lnTo>
                    <a:pt x="454565" y="172698"/>
                  </a:lnTo>
                  <a:lnTo>
                    <a:pt x="500657" y="197675"/>
                  </a:lnTo>
                  <a:lnTo>
                    <a:pt x="475833" y="243349"/>
                  </a:lnTo>
                  <a:lnTo>
                    <a:pt x="472502" y="249477"/>
                  </a:lnTo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64799" y="4720096"/>
              <a:ext cx="556260" cy="427990"/>
            </a:xfrm>
            <a:custGeom>
              <a:avLst/>
              <a:gdLst/>
              <a:ahLst/>
              <a:cxnLst/>
              <a:rect l="l" t="t" r="r" b="b"/>
              <a:pathLst>
                <a:path w="556260" h="427989">
                  <a:moveTo>
                    <a:pt x="196507" y="0"/>
                  </a:moveTo>
                  <a:lnTo>
                    <a:pt x="0" y="361378"/>
                  </a:lnTo>
                  <a:lnTo>
                    <a:pt x="121387" y="427899"/>
                  </a:lnTo>
                  <a:lnTo>
                    <a:pt x="428751" y="427899"/>
                  </a:lnTo>
                  <a:lnTo>
                    <a:pt x="556234" y="195465"/>
                  </a:lnTo>
                  <a:lnTo>
                    <a:pt x="196507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64799" y="4720096"/>
              <a:ext cx="556260" cy="427990"/>
            </a:xfrm>
            <a:custGeom>
              <a:avLst/>
              <a:gdLst/>
              <a:ahLst/>
              <a:cxnLst/>
              <a:rect l="l" t="t" r="r" b="b"/>
              <a:pathLst>
                <a:path w="556260" h="427989">
                  <a:moveTo>
                    <a:pt x="121387" y="427899"/>
                  </a:moveTo>
                  <a:lnTo>
                    <a:pt x="90235" y="410827"/>
                  </a:lnTo>
                  <a:lnTo>
                    <a:pt x="45014" y="386046"/>
                  </a:lnTo>
                  <a:lnTo>
                    <a:pt x="0" y="361378"/>
                  </a:lnTo>
                  <a:lnTo>
                    <a:pt x="23945" y="317341"/>
                  </a:lnTo>
                  <a:lnTo>
                    <a:pt x="48197" y="272741"/>
                  </a:lnTo>
                  <a:lnTo>
                    <a:pt x="72691" y="227696"/>
                  </a:lnTo>
                  <a:lnTo>
                    <a:pt x="97362" y="182327"/>
                  </a:lnTo>
                  <a:lnTo>
                    <a:pt x="122145" y="136753"/>
                  </a:lnTo>
                  <a:lnTo>
                    <a:pt x="146973" y="91094"/>
                  </a:lnTo>
                  <a:lnTo>
                    <a:pt x="171782" y="45470"/>
                  </a:lnTo>
                  <a:lnTo>
                    <a:pt x="196507" y="0"/>
                  </a:lnTo>
                  <a:lnTo>
                    <a:pt x="241154" y="24262"/>
                  </a:lnTo>
                  <a:lnTo>
                    <a:pt x="286093" y="48683"/>
                  </a:lnTo>
                  <a:lnTo>
                    <a:pt x="331224" y="73207"/>
                  </a:lnTo>
                  <a:lnTo>
                    <a:pt x="376447" y="97780"/>
                  </a:lnTo>
                  <a:lnTo>
                    <a:pt x="421659" y="122347"/>
                  </a:lnTo>
                  <a:lnTo>
                    <a:pt x="466762" y="146854"/>
                  </a:lnTo>
                  <a:lnTo>
                    <a:pt x="511654" y="171245"/>
                  </a:lnTo>
                  <a:lnTo>
                    <a:pt x="556234" y="195465"/>
                  </a:lnTo>
                  <a:lnTo>
                    <a:pt x="531614" y="240351"/>
                  </a:lnTo>
                  <a:lnTo>
                    <a:pt x="506832" y="285533"/>
                  </a:lnTo>
                  <a:lnTo>
                    <a:pt x="481942" y="330914"/>
                  </a:lnTo>
                  <a:lnTo>
                    <a:pt x="456996" y="376397"/>
                  </a:lnTo>
                  <a:lnTo>
                    <a:pt x="432048" y="421886"/>
                  </a:lnTo>
                  <a:lnTo>
                    <a:pt x="428751" y="427899"/>
                  </a:lnTo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4479" y="5069836"/>
              <a:ext cx="142990" cy="8450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179138" y="4179490"/>
              <a:ext cx="248285" cy="501015"/>
            </a:xfrm>
            <a:custGeom>
              <a:avLst/>
              <a:gdLst/>
              <a:ahLst/>
              <a:cxnLst/>
              <a:rect l="l" t="t" r="r" b="b"/>
              <a:pathLst>
                <a:path w="248285" h="501014">
                  <a:moveTo>
                    <a:pt x="199504" y="0"/>
                  </a:moveTo>
                  <a:lnTo>
                    <a:pt x="0" y="367385"/>
                  </a:lnTo>
                  <a:lnTo>
                    <a:pt x="242379" y="500443"/>
                  </a:lnTo>
                  <a:lnTo>
                    <a:pt x="245915" y="449992"/>
                  </a:lnTo>
                  <a:lnTo>
                    <a:pt x="247769" y="399373"/>
                  </a:lnTo>
                  <a:lnTo>
                    <a:pt x="247919" y="348682"/>
                  </a:lnTo>
                  <a:lnTo>
                    <a:pt x="246345" y="298016"/>
                  </a:lnTo>
                  <a:lnTo>
                    <a:pt x="243025" y="247473"/>
                  </a:lnTo>
                  <a:lnTo>
                    <a:pt x="237939" y="197150"/>
                  </a:lnTo>
                  <a:lnTo>
                    <a:pt x="231064" y="147144"/>
                  </a:lnTo>
                  <a:lnTo>
                    <a:pt x="222381" y="97552"/>
                  </a:lnTo>
                  <a:lnTo>
                    <a:pt x="211868" y="48472"/>
                  </a:lnTo>
                  <a:lnTo>
                    <a:pt x="199504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79138" y="4179490"/>
              <a:ext cx="248285" cy="501015"/>
            </a:xfrm>
            <a:custGeom>
              <a:avLst/>
              <a:gdLst/>
              <a:ahLst/>
              <a:cxnLst/>
              <a:rect l="l" t="t" r="r" b="b"/>
              <a:pathLst>
                <a:path w="248285" h="501014">
                  <a:moveTo>
                    <a:pt x="199504" y="0"/>
                  </a:moveTo>
                  <a:lnTo>
                    <a:pt x="211868" y="48472"/>
                  </a:lnTo>
                  <a:lnTo>
                    <a:pt x="222381" y="97552"/>
                  </a:lnTo>
                  <a:lnTo>
                    <a:pt x="231064" y="147144"/>
                  </a:lnTo>
                  <a:lnTo>
                    <a:pt x="237939" y="197150"/>
                  </a:lnTo>
                  <a:lnTo>
                    <a:pt x="243025" y="247473"/>
                  </a:lnTo>
                  <a:lnTo>
                    <a:pt x="246345" y="298016"/>
                  </a:lnTo>
                  <a:lnTo>
                    <a:pt x="247919" y="348682"/>
                  </a:lnTo>
                  <a:lnTo>
                    <a:pt x="247769" y="399373"/>
                  </a:lnTo>
                  <a:lnTo>
                    <a:pt x="245915" y="449992"/>
                  </a:lnTo>
                  <a:lnTo>
                    <a:pt x="242379" y="500443"/>
                  </a:lnTo>
                  <a:lnTo>
                    <a:pt x="193136" y="473408"/>
                  </a:lnTo>
                  <a:lnTo>
                    <a:pt x="143898" y="446377"/>
                  </a:lnTo>
                  <a:lnTo>
                    <a:pt x="95043" y="419558"/>
                  </a:lnTo>
                  <a:lnTo>
                    <a:pt x="46950" y="393158"/>
                  </a:lnTo>
                  <a:lnTo>
                    <a:pt x="0" y="367385"/>
                  </a:lnTo>
                  <a:lnTo>
                    <a:pt x="23667" y="323802"/>
                  </a:lnTo>
                  <a:lnTo>
                    <a:pt x="47872" y="279227"/>
                  </a:lnTo>
                  <a:lnTo>
                    <a:pt x="72528" y="233823"/>
                  </a:lnTo>
                  <a:lnTo>
                    <a:pt x="97547" y="187750"/>
                  </a:lnTo>
                  <a:lnTo>
                    <a:pt x="122841" y="141170"/>
                  </a:lnTo>
                  <a:lnTo>
                    <a:pt x="148323" y="94244"/>
                  </a:lnTo>
                  <a:lnTo>
                    <a:pt x="173907" y="47133"/>
                  </a:lnTo>
                  <a:lnTo>
                    <a:pt x="199504" y="0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05235" y="4820462"/>
              <a:ext cx="427355" cy="276860"/>
            </a:xfrm>
            <a:custGeom>
              <a:avLst/>
              <a:gdLst/>
              <a:ahLst/>
              <a:cxnLst/>
              <a:rect l="l" t="t" r="r" b="b"/>
              <a:pathLst>
                <a:path w="427355" h="276860">
                  <a:moveTo>
                    <a:pt x="426796" y="0"/>
                  </a:moveTo>
                  <a:lnTo>
                    <a:pt x="0" y="126428"/>
                  </a:lnTo>
                  <a:lnTo>
                    <a:pt x="275577" y="276656"/>
                  </a:lnTo>
                  <a:lnTo>
                    <a:pt x="426796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05235" y="4820462"/>
              <a:ext cx="427355" cy="276860"/>
            </a:xfrm>
            <a:custGeom>
              <a:avLst/>
              <a:gdLst/>
              <a:ahLst/>
              <a:cxnLst/>
              <a:rect l="l" t="t" r="r" b="b"/>
              <a:pathLst>
                <a:path w="427355" h="276860">
                  <a:moveTo>
                    <a:pt x="275577" y="276656"/>
                  </a:moveTo>
                  <a:lnTo>
                    <a:pt x="233068" y="253479"/>
                  </a:lnTo>
                  <a:lnTo>
                    <a:pt x="188891" y="229394"/>
                  </a:lnTo>
                  <a:lnTo>
                    <a:pt x="143270" y="204523"/>
                  </a:lnTo>
                  <a:lnTo>
                    <a:pt x="96431" y="178990"/>
                  </a:lnTo>
                  <a:lnTo>
                    <a:pt x="48599" y="152918"/>
                  </a:lnTo>
                  <a:lnTo>
                    <a:pt x="0" y="126428"/>
                  </a:lnTo>
                  <a:lnTo>
                    <a:pt x="48524" y="112054"/>
                  </a:lnTo>
                  <a:lnTo>
                    <a:pt x="96952" y="97708"/>
                  </a:lnTo>
                  <a:lnTo>
                    <a:pt x="145206" y="83414"/>
                  </a:lnTo>
                  <a:lnTo>
                    <a:pt x="193209" y="69194"/>
                  </a:lnTo>
                  <a:lnTo>
                    <a:pt x="240886" y="55070"/>
                  </a:lnTo>
                  <a:lnTo>
                    <a:pt x="288160" y="41066"/>
                  </a:lnTo>
                  <a:lnTo>
                    <a:pt x="334953" y="27205"/>
                  </a:lnTo>
                  <a:lnTo>
                    <a:pt x="381191" y="13508"/>
                  </a:lnTo>
                  <a:lnTo>
                    <a:pt x="426796" y="0"/>
                  </a:lnTo>
                  <a:lnTo>
                    <a:pt x="402379" y="44674"/>
                  </a:lnTo>
                  <a:lnTo>
                    <a:pt x="377476" y="90236"/>
                  </a:lnTo>
                  <a:lnTo>
                    <a:pt x="352215" y="136451"/>
                  </a:lnTo>
                  <a:lnTo>
                    <a:pt x="326725" y="183084"/>
                  </a:lnTo>
                  <a:lnTo>
                    <a:pt x="301136" y="229897"/>
                  </a:lnTo>
                  <a:lnTo>
                    <a:pt x="275577" y="276656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11630" y="4642622"/>
              <a:ext cx="416559" cy="269875"/>
            </a:xfrm>
            <a:custGeom>
              <a:avLst/>
              <a:gdLst/>
              <a:ahLst/>
              <a:cxnLst/>
              <a:rect l="l" t="t" r="r" b="b"/>
              <a:pathLst>
                <a:path w="416560" h="269875">
                  <a:moveTo>
                    <a:pt x="416471" y="0"/>
                  </a:moveTo>
                  <a:lnTo>
                    <a:pt x="0" y="123367"/>
                  </a:lnTo>
                  <a:lnTo>
                    <a:pt x="269938" y="269532"/>
                  </a:lnTo>
                  <a:lnTo>
                    <a:pt x="416471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011630" y="4642622"/>
              <a:ext cx="416559" cy="269875"/>
            </a:xfrm>
            <a:custGeom>
              <a:avLst/>
              <a:gdLst/>
              <a:ahLst/>
              <a:cxnLst/>
              <a:rect l="l" t="t" r="r" b="b"/>
              <a:pathLst>
                <a:path w="416560" h="269875">
                  <a:moveTo>
                    <a:pt x="269938" y="269532"/>
                  </a:moveTo>
                  <a:lnTo>
                    <a:pt x="228515" y="247101"/>
                  </a:lnTo>
                  <a:lnTo>
                    <a:pt x="185140" y="223614"/>
                  </a:lnTo>
                  <a:lnTo>
                    <a:pt x="140207" y="199283"/>
                  </a:lnTo>
                  <a:lnTo>
                    <a:pt x="94111" y="174323"/>
                  </a:lnTo>
                  <a:lnTo>
                    <a:pt x="47243" y="148947"/>
                  </a:lnTo>
                  <a:lnTo>
                    <a:pt x="0" y="123367"/>
                  </a:lnTo>
                  <a:lnTo>
                    <a:pt x="47397" y="109326"/>
                  </a:lnTo>
                  <a:lnTo>
                    <a:pt x="94884" y="95259"/>
                  </a:lnTo>
                  <a:lnTo>
                    <a:pt x="142303" y="81212"/>
                  </a:lnTo>
                  <a:lnTo>
                    <a:pt x="189494" y="67233"/>
                  </a:lnTo>
                  <a:lnTo>
                    <a:pt x="236299" y="53368"/>
                  </a:lnTo>
                  <a:lnTo>
                    <a:pt x="282558" y="39666"/>
                  </a:lnTo>
                  <a:lnTo>
                    <a:pt x="328112" y="26172"/>
                  </a:lnTo>
                  <a:lnTo>
                    <a:pt x="372803" y="12934"/>
                  </a:lnTo>
                  <a:lnTo>
                    <a:pt x="416471" y="0"/>
                  </a:lnTo>
                  <a:lnTo>
                    <a:pt x="393218" y="42770"/>
                  </a:lnTo>
                  <a:lnTo>
                    <a:pt x="369176" y="86992"/>
                  </a:lnTo>
                  <a:lnTo>
                    <a:pt x="344585" y="132222"/>
                  </a:lnTo>
                  <a:lnTo>
                    <a:pt x="319688" y="178018"/>
                  </a:lnTo>
                  <a:lnTo>
                    <a:pt x="294725" y="223935"/>
                  </a:lnTo>
                  <a:lnTo>
                    <a:pt x="269938" y="269532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16798" y="4462175"/>
              <a:ext cx="427355" cy="278765"/>
            </a:xfrm>
            <a:custGeom>
              <a:avLst/>
              <a:gdLst/>
              <a:ahLst/>
              <a:cxnLst/>
              <a:rect l="l" t="t" r="r" b="b"/>
              <a:pathLst>
                <a:path w="427355" h="278764">
                  <a:moveTo>
                    <a:pt x="426897" y="0"/>
                  </a:moveTo>
                  <a:lnTo>
                    <a:pt x="0" y="126453"/>
                  </a:lnTo>
                  <a:lnTo>
                    <a:pt x="275247" y="278536"/>
                  </a:lnTo>
                  <a:lnTo>
                    <a:pt x="426897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16798" y="4462175"/>
              <a:ext cx="427355" cy="278765"/>
            </a:xfrm>
            <a:custGeom>
              <a:avLst/>
              <a:gdLst/>
              <a:ahLst/>
              <a:cxnLst/>
              <a:rect l="l" t="t" r="r" b="b"/>
              <a:pathLst>
                <a:path w="427355" h="278764">
                  <a:moveTo>
                    <a:pt x="426897" y="0"/>
                  </a:moveTo>
                  <a:lnTo>
                    <a:pt x="401525" y="46595"/>
                  </a:lnTo>
                  <a:lnTo>
                    <a:pt x="376119" y="93258"/>
                  </a:lnTo>
                  <a:lnTo>
                    <a:pt x="350734" y="139887"/>
                  </a:lnTo>
                  <a:lnTo>
                    <a:pt x="325423" y="186378"/>
                  </a:lnTo>
                  <a:lnTo>
                    <a:pt x="300243" y="232629"/>
                  </a:lnTo>
                  <a:lnTo>
                    <a:pt x="275247" y="278536"/>
                  </a:lnTo>
                  <a:lnTo>
                    <a:pt x="230777" y="253963"/>
                  </a:lnTo>
                  <a:lnTo>
                    <a:pt x="185511" y="228950"/>
                  </a:lnTo>
                  <a:lnTo>
                    <a:pt x="139623" y="203595"/>
                  </a:lnTo>
                  <a:lnTo>
                    <a:pt x="93291" y="177995"/>
                  </a:lnTo>
                  <a:lnTo>
                    <a:pt x="46691" y="152249"/>
                  </a:lnTo>
                  <a:lnTo>
                    <a:pt x="0" y="126453"/>
                  </a:lnTo>
                  <a:lnTo>
                    <a:pt x="46396" y="112709"/>
                  </a:lnTo>
                  <a:lnTo>
                    <a:pt x="93197" y="98846"/>
                  </a:lnTo>
                  <a:lnTo>
                    <a:pt x="140341" y="84881"/>
                  </a:lnTo>
                  <a:lnTo>
                    <a:pt x="187765" y="70833"/>
                  </a:lnTo>
                  <a:lnTo>
                    <a:pt x="235406" y="56721"/>
                  </a:lnTo>
                  <a:lnTo>
                    <a:pt x="283203" y="42563"/>
                  </a:lnTo>
                  <a:lnTo>
                    <a:pt x="331092" y="28378"/>
                  </a:lnTo>
                  <a:lnTo>
                    <a:pt x="379011" y="14184"/>
                  </a:lnTo>
                  <a:lnTo>
                    <a:pt x="426897" y="0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17840" y="4285331"/>
              <a:ext cx="415925" cy="269240"/>
            </a:xfrm>
            <a:custGeom>
              <a:avLst/>
              <a:gdLst/>
              <a:ahLst/>
              <a:cxnLst/>
              <a:rect l="l" t="t" r="r" b="b"/>
              <a:pathLst>
                <a:path w="415925" h="269239">
                  <a:moveTo>
                    <a:pt x="415848" y="0"/>
                  </a:moveTo>
                  <a:lnTo>
                    <a:pt x="0" y="123177"/>
                  </a:lnTo>
                  <a:lnTo>
                    <a:pt x="269989" y="269036"/>
                  </a:lnTo>
                  <a:lnTo>
                    <a:pt x="415848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17840" y="4285331"/>
              <a:ext cx="415925" cy="269240"/>
            </a:xfrm>
            <a:custGeom>
              <a:avLst/>
              <a:gdLst/>
              <a:ahLst/>
              <a:cxnLst/>
              <a:rect l="l" t="t" r="r" b="b"/>
              <a:pathLst>
                <a:path w="415925" h="269239">
                  <a:moveTo>
                    <a:pt x="269989" y="269036"/>
                  </a:moveTo>
                  <a:lnTo>
                    <a:pt x="228227" y="246476"/>
                  </a:lnTo>
                  <a:lnTo>
                    <a:pt x="184656" y="222938"/>
                  </a:lnTo>
                  <a:lnTo>
                    <a:pt x="139661" y="198631"/>
                  </a:lnTo>
                  <a:lnTo>
                    <a:pt x="93630" y="173763"/>
                  </a:lnTo>
                  <a:lnTo>
                    <a:pt x="46947" y="148542"/>
                  </a:lnTo>
                  <a:lnTo>
                    <a:pt x="0" y="123177"/>
                  </a:lnTo>
                  <a:lnTo>
                    <a:pt x="47148" y="109212"/>
                  </a:lnTo>
                  <a:lnTo>
                    <a:pt x="94438" y="95205"/>
                  </a:lnTo>
                  <a:lnTo>
                    <a:pt x="141707" y="81203"/>
                  </a:lnTo>
                  <a:lnTo>
                    <a:pt x="188795" y="67255"/>
                  </a:lnTo>
                  <a:lnTo>
                    <a:pt x="235539" y="53409"/>
                  </a:lnTo>
                  <a:lnTo>
                    <a:pt x="281778" y="39712"/>
                  </a:lnTo>
                  <a:lnTo>
                    <a:pt x="327350" y="26213"/>
                  </a:lnTo>
                  <a:lnTo>
                    <a:pt x="372094" y="12960"/>
                  </a:lnTo>
                  <a:lnTo>
                    <a:pt x="415848" y="0"/>
                  </a:lnTo>
                  <a:lnTo>
                    <a:pt x="392513" y="43044"/>
                  </a:lnTo>
                  <a:lnTo>
                    <a:pt x="368457" y="87417"/>
                  </a:lnTo>
                  <a:lnTo>
                    <a:pt x="343928" y="132661"/>
                  </a:lnTo>
                  <a:lnTo>
                    <a:pt x="319175" y="178317"/>
                  </a:lnTo>
                  <a:lnTo>
                    <a:pt x="294446" y="223928"/>
                  </a:lnTo>
                  <a:lnTo>
                    <a:pt x="269989" y="269036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19271" y="4104026"/>
              <a:ext cx="432434" cy="280670"/>
            </a:xfrm>
            <a:custGeom>
              <a:avLst/>
              <a:gdLst/>
              <a:ahLst/>
              <a:cxnLst/>
              <a:rect l="l" t="t" r="r" b="b"/>
              <a:pathLst>
                <a:path w="432435" h="280670">
                  <a:moveTo>
                    <a:pt x="431863" y="0"/>
                  </a:moveTo>
                  <a:lnTo>
                    <a:pt x="0" y="127927"/>
                  </a:lnTo>
                  <a:lnTo>
                    <a:pt x="279031" y="280428"/>
                  </a:lnTo>
                  <a:lnTo>
                    <a:pt x="431863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19271" y="4104026"/>
              <a:ext cx="432434" cy="280670"/>
            </a:xfrm>
            <a:custGeom>
              <a:avLst/>
              <a:gdLst/>
              <a:ahLst/>
              <a:cxnLst/>
              <a:rect l="l" t="t" r="r" b="b"/>
              <a:pathLst>
                <a:path w="432435" h="280670">
                  <a:moveTo>
                    <a:pt x="431863" y="0"/>
                  </a:moveTo>
                  <a:lnTo>
                    <a:pt x="405904" y="47630"/>
                  </a:lnTo>
                  <a:lnTo>
                    <a:pt x="380113" y="94954"/>
                  </a:lnTo>
                  <a:lnTo>
                    <a:pt x="354509" y="141933"/>
                  </a:lnTo>
                  <a:lnTo>
                    <a:pt x="329113" y="188531"/>
                  </a:lnTo>
                  <a:lnTo>
                    <a:pt x="303947" y="234708"/>
                  </a:lnTo>
                  <a:lnTo>
                    <a:pt x="279031" y="280428"/>
                  </a:lnTo>
                  <a:lnTo>
                    <a:pt x="233663" y="255635"/>
                  </a:lnTo>
                  <a:lnTo>
                    <a:pt x="187733" y="230533"/>
                  </a:lnTo>
                  <a:lnTo>
                    <a:pt x="141320" y="205168"/>
                  </a:lnTo>
                  <a:lnTo>
                    <a:pt x="94507" y="179583"/>
                  </a:lnTo>
                  <a:lnTo>
                    <a:pt x="47373" y="153821"/>
                  </a:lnTo>
                  <a:lnTo>
                    <a:pt x="0" y="127927"/>
                  </a:lnTo>
                  <a:lnTo>
                    <a:pt x="47236" y="113933"/>
                  </a:lnTo>
                  <a:lnTo>
                    <a:pt x="94706" y="99870"/>
                  </a:lnTo>
                  <a:lnTo>
                    <a:pt x="142390" y="85743"/>
                  </a:lnTo>
                  <a:lnTo>
                    <a:pt x="190268" y="71560"/>
                  </a:lnTo>
                  <a:lnTo>
                    <a:pt x="238320" y="57326"/>
                  </a:lnTo>
                  <a:lnTo>
                    <a:pt x="286526" y="43046"/>
                  </a:lnTo>
                  <a:lnTo>
                    <a:pt x="334865" y="28728"/>
                  </a:lnTo>
                  <a:lnTo>
                    <a:pt x="383317" y="14377"/>
                  </a:lnTo>
                  <a:lnTo>
                    <a:pt x="431863" y="0"/>
                  </a:lnTo>
                  <a:close/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5322" y="5081657"/>
              <a:ext cx="155933" cy="7268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476301" y="4909997"/>
              <a:ext cx="402590" cy="238125"/>
            </a:xfrm>
            <a:custGeom>
              <a:avLst/>
              <a:gdLst/>
              <a:ahLst/>
              <a:cxnLst/>
              <a:rect l="l" t="t" r="r" b="b"/>
              <a:pathLst>
                <a:path w="402589" h="238125">
                  <a:moveTo>
                    <a:pt x="128695" y="0"/>
                  </a:moveTo>
                  <a:lnTo>
                    <a:pt x="0" y="237997"/>
                  </a:lnTo>
                  <a:lnTo>
                    <a:pt x="99454" y="237997"/>
                  </a:lnTo>
                  <a:lnTo>
                    <a:pt x="402189" y="148323"/>
                  </a:lnTo>
                  <a:lnTo>
                    <a:pt x="128695" y="0"/>
                  </a:lnTo>
                  <a:close/>
                </a:path>
              </a:pathLst>
            </a:custGeom>
            <a:solidFill>
              <a:srgbClr val="D162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476301" y="4909997"/>
              <a:ext cx="402590" cy="238125"/>
            </a:xfrm>
            <a:custGeom>
              <a:avLst/>
              <a:gdLst/>
              <a:ahLst/>
              <a:cxnLst/>
              <a:rect l="l" t="t" r="r" b="b"/>
              <a:pathLst>
                <a:path w="402589" h="238125">
                  <a:moveTo>
                    <a:pt x="0" y="237997"/>
                  </a:moveTo>
                  <a:lnTo>
                    <a:pt x="5148" y="228475"/>
                  </a:lnTo>
                  <a:lnTo>
                    <a:pt x="29695" y="183081"/>
                  </a:lnTo>
                  <a:lnTo>
                    <a:pt x="54496" y="137213"/>
                  </a:lnTo>
                  <a:lnTo>
                    <a:pt x="79379" y="91196"/>
                  </a:lnTo>
                  <a:lnTo>
                    <a:pt x="104170" y="45350"/>
                  </a:lnTo>
                  <a:lnTo>
                    <a:pt x="128695" y="0"/>
                  </a:lnTo>
                  <a:lnTo>
                    <a:pt x="170099" y="22455"/>
                  </a:lnTo>
                  <a:lnTo>
                    <a:pt x="213520" y="46003"/>
                  </a:lnTo>
                  <a:lnTo>
                    <a:pt x="258698" y="70504"/>
                  </a:lnTo>
                  <a:lnTo>
                    <a:pt x="305375" y="95817"/>
                  </a:lnTo>
                  <a:lnTo>
                    <a:pt x="353292" y="121803"/>
                  </a:lnTo>
                  <a:lnTo>
                    <a:pt x="402189" y="148323"/>
                  </a:lnTo>
                  <a:lnTo>
                    <a:pt x="353651" y="162700"/>
                  </a:lnTo>
                  <a:lnTo>
                    <a:pt x="305362" y="177004"/>
                  </a:lnTo>
                  <a:lnTo>
                    <a:pt x="257403" y="191210"/>
                  </a:lnTo>
                  <a:lnTo>
                    <a:pt x="209854" y="205295"/>
                  </a:lnTo>
                  <a:lnTo>
                    <a:pt x="162793" y="219235"/>
                  </a:lnTo>
                  <a:lnTo>
                    <a:pt x="116301" y="233007"/>
                  </a:lnTo>
                  <a:lnTo>
                    <a:pt x="99454" y="237997"/>
                  </a:lnTo>
                </a:path>
              </a:pathLst>
            </a:custGeom>
            <a:ln w="12700">
              <a:solidFill>
                <a:srgbClr val="F691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53748" y="999515"/>
              <a:ext cx="1939840" cy="886434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187167" y="1149121"/>
            <a:ext cx="948055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spc="-35" dirty="0">
                <a:solidFill>
                  <a:srgbClr val="FFFFFF"/>
                </a:solidFill>
                <a:latin typeface="Gotham Book"/>
                <a:cs typeface="Gotham Book"/>
              </a:rPr>
              <a:t>FOOD </a:t>
            </a:r>
            <a:r>
              <a:rPr sz="1300" spc="-25" dirty="0">
                <a:solidFill>
                  <a:srgbClr val="FFFFFF"/>
                </a:solidFill>
                <a:latin typeface="Gotham Book"/>
                <a:cs typeface="Gotham Book"/>
              </a:rPr>
              <a:t>AND</a:t>
            </a:r>
            <a:endParaRPr sz="1300">
              <a:latin typeface="Gotham Book"/>
              <a:cs typeface="Gotham Boo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87167" y="1317894"/>
            <a:ext cx="1084580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spc="-45" dirty="0">
                <a:solidFill>
                  <a:srgbClr val="FFFFFF"/>
                </a:solidFill>
                <a:latin typeface="Gotham Book"/>
                <a:cs typeface="Gotham Book"/>
              </a:rPr>
              <a:t>MICROBIOTA</a:t>
            </a:r>
            <a:endParaRPr sz="1300">
              <a:latin typeface="Gotham Book"/>
              <a:cs typeface="Gotham Book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2514600" y="1055735"/>
            <a:ext cx="2452085" cy="8008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5" dirty="0">
                <a:latin typeface="Gotham Book"/>
                <a:cs typeface="Gotham Book"/>
              </a:rPr>
              <a:t>FAMAIN </a:t>
            </a:r>
            <a:r>
              <a:rPr spc="-20" dirty="0"/>
              <a:t>AFRICA</a:t>
            </a:r>
            <a:endParaRPr sz="5100" dirty="0">
              <a:latin typeface="Gotham Book"/>
              <a:cs typeface="Gotham Book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85" dirty="0"/>
              <a:t>THANK </a:t>
            </a:r>
            <a:r>
              <a:rPr spc="-315" dirty="0"/>
              <a:t>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04800" y="800197"/>
            <a:ext cx="8128000" cy="1910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Background &amp; Rationale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2400" b="1" spc="-30" dirty="0">
              <a:solidFill>
                <a:srgbClr val="D16227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2400" b="1" spc="-30" dirty="0">
              <a:solidFill>
                <a:srgbClr val="D16227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2400" b="1" spc="-30" dirty="0">
              <a:solidFill>
                <a:srgbClr val="D16227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2400" b="1" spc="-30" dirty="0">
              <a:solidFill>
                <a:srgbClr val="D16227"/>
              </a:solidFill>
              <a:latin typeface="Arial"/>
              <a:cs typeface="Arial"/>
            </a:endParaRP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864566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53362"/>
            <a:chOff x="155896" y="4556125"/>
            <a:chExt cx="8662737" cy="353362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382428" cy="261897"/>
              <a:chOff x="0" y="4665598"/>
              <a:chExt cx="1382428" cy="261897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371600" cy="261897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0828" y="4720179"/>
                <a:ext cx="1371600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spcBef>
                    <a:spcPts val="95"/>
                  </a:spcBef>
                </a:pPr>
                <a:r>
                  <a:rPr lang="en-US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Closing Workshop, June 30, 2026</a:t>
                </a:r>
                <a:endParaRPr lang="en-US"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pic>
        <p:nvPicPr>
          <p:cNvPr id="17" name="image11.png">
            <a:extLst>
              <a:ext uri="{FF2B5EF4-FFF2-40B4-BE49-F238E27FC236}">
                <a16:creationId xmlns:a16="http://schemas.microsoft.com/office/drawing/2014/main" id="{88839394-0EFC-1740-9054-25E5181151A1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787775" y="1921187"/>
            <a:ext cx="1546225" cy="1466538"/>
          </a:xfrm>
          <a:prstGeom prst="rect">
            <a:avLst/>
          </a:prstGeom>
          <a:ln/>
        </p:spPr>
      </p:pic>
      <p:pic>
        <p:nvPicPr>
          <p:cNvPr id="18" name="image16.png">
            <a:extLst>
              <a:ext uri="{FF2B5EF4-FFF2-40B4-BE49-F238E27FC236}">
                <a16:creationId xmlns:a16="http://schemas.microsoft.com/office/drawing/2014/main" id="{EAFACAA5-9392-AE43-AF5A-ADAB39FC2CC8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937509" y="1921187"/>
            <a:ext cx="1415292" cy="1428750"/>
          </a:xfrm>
          <a:prstGeom prst="rect">
            <a:avLst/>
          </a:prstGeom>
          <a:ln/>
        </p:spPr>
      </p:pic>
      <p:pic>
        <p:nvPicPr>
          <p:cNvPr id="19" name="image21.png">
            <a:extLst>
              <a:ext uri="{FF2B5EF4-FFF2-40B4-BE49-F238E27FC236}">
                <a16:creationId xmlns:a16="http://schemas.microsoft.com/office/drawing/2014/main" id="{787A197B-D5A7-1944-AF30-F416689EC5CC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7505023" y="3485514"/>
            <a:ext cx="1567808" cy="1652258"/>
          </a:xfrm>
          <a:prstGeom prst="rect">
            <a:avLst/>
          </a:prstGeom>
          <a:ln/>
        </p:spPr>
      </p:pic>
      <p:pic>
        <p:nvPicPr>
          <p:cNvPr id="20" name="image7.png">
            <a:extLst>
              <a:ext uri="{FF2B5EF4-FFF2-40B4-BE49-F238E27FC236}">
                <a16:creationId xmlns:a16="http://schemas.microsoft.com/office/drawing/2014/main" id="{9DC26885-0DD7-8A44-BC55-D22AF20CEA04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5650956" y="1878969"/>
            <a:ext cx="1549400" cy="1460500"/>
          </a:xfrm>
          <a:prstGeom prst="rect">
            <a:avLst/>
          </a:prstGeom>
          <a:ln/>
        </p:spPr>
      </p:pic>
      <p:pic>
        <p:nvPicPr>
          <p:cNvPr id="21" name="image17.png">
            <a:extLst>
              <a:ext uri="{FF2B5EF4-FFF2-40B4-BE49-F238E27FC236}">
                <a16:creationId xmlns:a16="http://schemas.microsoft.com/office/drawing/2014/main" id="{5D86701F-CF93-3741-98D1-9E4C16FA3452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55278" y="3481046"/>
            <a:ext cx="1959366" cy="1591968"/>
          </a:xfrm>
          <a:prstGeom prst="rect">
            <a:avLst/>
          </a:prstGeom>
          <a:ln/>
        </p:spPr>
      </p:pic>
      <p:pic>
        <p:nvPicPr>
          <p:cNvPr id="22" name="image5.png">
            <a:extLst>
              <a:ext uri="{FF2B5EF4-FFF2-40B4-BE49-F238E27FC236}">
                <a16:creationId xmlns:a16="http://schemas.microsoft.com/office/drawing/2014/main" id="{EF951264-01AA-2344-AAB0-E20B267D0542}"/>
              </a:ext>
            </a:extLst>
          </p:cNvPr>
          <p:cNvPicPr/>
          <p:nvPr/>
        </p:nvPicPr>
        <p:blipFill>
          <a:blip r:embed="rId9"/>
          <a:srcRect/>
          <a:stretch>
            <a:fillRect/>
          </a:stretch>
        </p:blipFill>
        <p:spPr>
          <a:xfrm>
            <a:off x="5068677" y="894122"/>
            <a:ext cx="1272523" cy="929276"/>
          </a:xfrm>
          <a:prstGeom prst="rect">
            <a:avLst/>
          </a:prstGeom>
          <a:ln/>
        </p:spPr>
      </p:pic>
      <p:pic>
        <p:nvPicPr>
          <p:cNvPr id="23" name="image20.png">
            <a:extLst>
              <a:ext uri="{FF2B5EF4-FFF2-40B4-BE49-F238E27FC236}">
                <a16:creationId xmlns:a16="http://schemas.microsoft.com/office/drawing/2014/main" id="{0B71294A-0A1F-2A44-87EF-BE5057E9767C}"/>
              </a:ext>
            </a:extLst>
          </p:cNvPr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4061166" y="3485514"/>
            <a:ext cx="1652394" cy="1587500"/>
          </a:xfrm>
          <a:prstGeom prst="rect">
            <a:avLst/>
          </a:prstGeom>
          <a:ln/>
        </p:spPr>
      </p:pic>
      <p:pic>
        <p:nvPicPr>
          <p:cNvPr id="24" name="image10.png">
            <a:extLst>
              <a:ext uri="{FF2B5EF4-FFF2-40B4-BE49-F238E27FC236}">
                <a16:creationId xmlns:a16="http://schemas.microsoft.com/office/drawing/2014/main" id="{3825D5CC-7483-EF45-B4C6-77C8DB1F6AE6}"/>
              </a:ext>
            </a:extLst>
          </p:cNvPr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7416890" y="1921187"/>
            <a:ext cx="1562100" cy="1428750"/>
          </a:xfrm>
          <a:prstGeom prst="rect">
            <a:avLst/>
          </a:prstGeom>
          <a:ln/>
        </p:spPr>
      </p:pic>
      <p:pic>
        <p:nvPicPr>
          <p:cNvPr id="25" name="image18.png">
            <a:extLst>
              <a:ext uri="{FF2B5EF4-FFF2-40B4-BE49-F238E27FC236}">
                <a16:creationId xmlns:a16="http://schemas.microsoft.com/office/drawing/2014/main" id="{89C338AD-CC38-BF40-A3F8-60946E5AF4AA}"/>
              </a:ext>
            </a:extLst>
          </p:cNvPr>
          <p:cNvPicPr/>
          <p:nvPr/>
        </p:nvPicPr>
        <p:blipFill>
          <a:blip r:embed="rId12"/>
          <a:srcRect/>
          <a:stretch>
            <a:fillRect/>
          </a:stretch>
        </p:blipFill>
        <p:spPr>
          <a:xfrm>
            <a:off x="5832338" y="3485514"/>
            <a:ext cx="1568450" cy="1587500"/>
          </a:xfrm>
          <a:prstGeom prst="rect">
            <a:avLst/>
          </a:prstGeom>
          <a:ln/>
        </p:spPr>
      </p:pic>
      <p:pic>
        <p:nvPicPr>
          <p:cNvPr id="27" name="image2.png">
            <a:extLst>
              <a:ext uri="{FF2B5EF4-FFF2-40B4-BE49-F238E27FC236}">
                <a16:creationId xmlns:a16="http://schemas.microsoft.com/office/drawing/2014/main" id="{201365BA-3484-8B47-B764-FC86ED3BDDA1}"/>
              </a:ext>
            </a:extLst>
          </p:cNvPr>
          <p:cNvPicPr/>
          <p:nvPr/>
        </p:nvPicPr>
        <p:blipFill>
          <a:blip r:embed="rId13"/>
          <a:srcRect/>
          <a:stretch>
            <a:fillRect/>
          </a:stretch>
        </p:blipFill>
        <p:spPr>
          <a:xfrm>
            <a:off x="47970" y="1921187"/>
            <a:ext cx="1572583" cy="1527926"/>
          </a:xfrm>
          <a:prstGeom prst="rect">
            <a:avLst/>
          </a:prstGeom>
          <a:ln/>
        </p:spPr>
      </p:pic>
      <p:pic>
        <p:nvPicPr>
          <p:cNvPr id="28" name="image13.png">
            <a:extLst>
              <a:ext uri="{FF2B5EF4-FFF2-40B4-BE49-F238E27FC236}">
                <a16:creationId xmlns:a16="http://schemas.microsoft.com/office/drawing/2014/main" id="{9F0C3626-FCAF-C241-9E10-8836C84F7CD5}"/>
              </a:ext>
            </a:extLst>
          </p:cNvPr>
          <p:cNvPicPr/>
          <p:nvPr/>
        </p:nvPicPr>
        <p:blipFill>
          <a:blip r:embed="rId14"/>
          <a:srcRect/>
          <a:stretch>
            <a:fillRect/>
          </a:stretch>
        </p:blipFill>
        <p:spPr>
          <a:xfrm>
            <a:off x="7786638" y="875511"/>
            <a:ext cx="1192351" cy="992135"/>
          </a:xfrm>
          <a:prstGeom prst="rect">
            <a:avLst/>
          </a:prstGeom>
          <a:ln/>
        </p:spPr>
      </p:pic>
      <p:pic>
        <p:nvPicPr>
          <p:cNvPr id="29" name="image12.png">
            <a:extLst>
              <a:ext uri="{FF2B5EF4-FFF2-40B4-BE49-F238E27FC236}">
                <a16:creationId xmlns:a16="http://schemas.microsoft.com/office/drawing/2014/main" id="{0D385015-D736-4940-B3CF-444D8AF12AB5}"/>
              </a:ext>
            </a:extLst>
          </p:cNvPr>
          <p:cNvPicPr/>
          <p:nvPr/>
        </p:nvPicPr>
        <p:blipFill>
          <a:blip r:embed="rId15"/>
          <a:srcRect/>
          <a:stretch>
            <a:fillRect/>
          </a:stretch>
        </p:blipFill>
        <p:spPr>
          <a:xfrm>
            <a:off x="6491695" y="875567"/>
            <a:ext cx="1144449" cy="961929"/>
          </a:xfrm>
          <a:prstGeom prst="rect">
            <a:avLst/>
          </a:prstGeom>
          <a:ln/>
        </p:spPr>
      </p:pic>
      <p:pic>
        <p:nvPicPr>
          <p:cNvPr id="30" name="image6.png">
            <a:extLst>
              <a:ext uri="{FF2B5EF4-FFF2-40B4-BE49-F238E27FC236}">
                <a16:creationId xmlns:a16="http://schemas.microsoft.com/office/drawing/2014/main" id="{21C7A690-F8DA-E047-90F5-A1269D2826C9}"/>
              </a:ext>
            </a:extLst>
          </p:cNvPr>
          <p:cNvPicPr/>
          <p:nvPr/>
        </p:nvPicPr>
        <p:blipFill>
          <a:blip r:embed="rId16"/>
          <a:srcRect/>
          <a:stretch>
            <a:fillRect/>
          </a:stretch>
        </p:blipFill>
        <p:spPr>
          <a:xfrm>
            <a:off x="2232025" y="3481046"/>
            <a:ext cx="1555750" cy="1602097"/>
          </a:xfrm>
          <a:prstGeom prst="rect">
            <a:avLst/>
          </a:prstGeom>
          <a:ln/>
        </p:spPr>
      </p:pic>
      <p:pic>
        <p:nvPicPr>
          <p:cNvPr id="31" name="image14.png">
            <a:extLst>
              <a:ext uri="{FF2B5EF4-FFF2-40B4-BE49-F238E27FC236}">
                <a16:creationId xmlns:a16="http://schemas.microsoft.com/office/drawing/2014/main" id="{2DC28E6D-8FC5-4947-8241-4DDF45B56A0A}"/>
              </a:ext>
            </a:extLst>
          </p:cNvPr>
          <p:cNvPicPr/>
          <p:nvPr/>
        </p:nvPicPr>
        <p:blipFill>
          <a:blip r:embed="rId17"/>
          <a:srcRect/>
          <a:stretch>
            <a:fillRect/>
          </a:stretch>
        </p:blipFill>
        <p:spPr>
          <a:xfrm>
            <a:off x="3787775" y="875512"/>
            <a:ext cx="1210945" cy="90225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8771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04800" y="800197"/>
            <a:ext cx="8128000" cy="35171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Background &amp; Rationale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Rapid dietary transition: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In sub-Saharan Africa, rapid urbanization is accompanied by a sharp increase in ultra-processed foods high in salt, sugar, and fat, at the expense of traditional local foods (WHO, 2024).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Double Burden of Malnutrition: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Senegal faces both persistent malnutrition and a rapid rise in diet-related noncommunicable diseases: hypertension (31.6% in Dakar and 28.2% nationally), diabetes (7.7% in Dakar and 4.2% nationally), and obesity (STEPS 2024).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Growing awareness of the links between diet and health and a return to/revaluation of traditional dishes: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In this context, dishes based on local grains, legumes, and regional produce are increasingly viewed as healthier, more natural, and culturally rooted alternatives (FAO, 2010).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A national priority: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Senegal does not yet have formalized national dietary guidelines. The revival of traditional dishes is therefore part of a broader effort toward food sovereignty and support for local production.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864566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53362"/>
            <a:chOff x="155896" y="4556125"/>
            <a:chExt cx="8662737" cy="353362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382428" cy="261897"/>
              <a:chOff x="0" y="4665598"/>
              <a:chExt cx="1382428" cy="261897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371600" cy="261897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0828" y="4720179"/>
                <a:ext cx="1371600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spcBef>
                    <a:spcPts val="95"/>
                  </a:spcBef>
                </a:pPr>
                <a:r>
                  <a:rPr lang="en-US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Closing Workshop, June 30, 2026</a:t>
                </a:r>
                <a:endParaRPr lang="en-US"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87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5600" y="1143000"/>
            <a:ext cx="8128000" cy="31035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Objectives &amp; Hypothesis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500" b="1" dirty="0">
                <a:solidFill>
                  <a:srgbClr val="333E48"/>
                </a:solidFill>
                <a:latin typeface="Arial"/>
                <a:cs typeface="Arial"/>
              </a:rPr>
              <a:t>General Objective: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To identify the determinants and explanatory factors behind the consumption and revival of traditional dishes in Dakar.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500" b="1" dirty="0">
                <a:solidFill>
                  <a:srgbClr val="333E48"/>
                </a:solidFill>
                <a:latin typeface="Arial"/>
                <a:cs typeface="Arial"/>
              </a:rPr>
              <a:t>Specific Objective 1: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Analyze public perceptions of a traditional dish, 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500" b="1" dirty="0">
                <a:solidFill>
                  <a:srgbClr val="333E48"/>
                </a:solidFill>
                <a:latin typeface="Arial"/>
                <a:cs typeface="Arial"/>
              </a:rPr>
              <a:t>Specific Objective 2: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Describe the most commonly consumed traditional dishes in the urban and peri-urban areas of Dakar.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500" b="1" dirty="0">
                <a:solidFill>
                  <a:srgbClr val="333E48"/>
                </a:solidFill>
                <a:latin typeface="Arial"/>
                <a:cs typeface="Arial"/>
              </a:rPr>
              <a:t>Specific Objective 3: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To understand the link between the consumption of traditional dishes and consumers’ health concerns.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500" b="1" dirty="0">
                <a:solidFill>
                  <a:srgbClr val="333E48"/>
                </a:solidFill>
                <a:latin typeface="Arial"/>
                <a:cs typeface="Arial"/>
              </a:rPr>
              <a:t>Hypothesis: </a:t>
            </a:r>
            <a:r>
              <a:rPr lang="fr-FR" sz="1500" dirty="0">
                <a:solidFill>
                  <a:srgbClr val="333E48"/>
                </a:solidFill>
                <a:latin typeface="Arial"/>
                <a:cs typeface="Arial"/>
              </a:rPr>
              <a:t>A positive perception of the link between traditional food and health is the main driver behind the renewed appreciation of these dishes.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0658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5600" y="1143000"/>
            <a:ext cx="8128000" cy="35811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spc="-30" dirty="0">
                <a:solidFill>
                  <a:srgbClr val="D16227"/>
                </a:solidFill>
                <a:latin typeface="Arial"/>
                <a:cs typeface="Arial"/>
              </a:rPr>
              <a:t>Methodology &amp; Data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Mixed-methods approach: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The study combines a quantitative survey with a qualitative survey, allowing for the cross-referencing of numerical data with testimonials and observations to enable more in-depth analyses. </a:t>
            </a:r>
            <a:r>
              <a:rPr lang="fr-MA" sz="1400" dirty="0">
                <a:solidFill>
                  <a:srgbClr val="333E48"/>
                </a:solidFill>
                <a:latin typeface="Arial"/>
                <a:cs typeface="Arial"/>
              </a:rPr>
              <a:t>The survey was conducted among 464 individuals.</a:t>
            </a:r>
            <a:r>
              <a:rPr lang="fr-SN" sz="1400" dirty="0">
                <a:solidFill>
                  <a:srgbClr val="333E48"/>
                </a:solidFill>
                <a:latin typeface="Arial"/>
                <a:cs typeface="Arial"/>
              </a:rPr>
              <a:t> </a:t>
            </a:r>
            <a:endParaRPr lang="fr-FR" sz="1400" dirty="0">
              <a:solidFill>
                <a:srgbClr val="333E48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Quantitative component: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 408 consumers surveyed (181 in urban areas, 227 in suburban areas) using a structured questionnaire with 8 sections, administered via CommCare. Sample size calculated using Cochran’s formula (n≈400). 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Qualitative component: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 4 focus groups, 34 semi-structured interviews (16 with retail outlet managers, 12 with consumers, and 6 with key informants), 6 life stories, and direct observation of retail outlets. Transcription and thematic analysis were conducted using NVivo 15.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Areas &amp; data collection period: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Urban areas: Fann-Point E, Ouakam, Medina-Fass. Peri-urban areas: Golf, Medina Gounass, Wakhinane Nimzate. Fieldwork conducted from July 25 to February 15, 2026.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0250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55600" y="1143000"/>
            <a:ext cx="3505200" cy="31468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200" b="1" spc="-30" dirty="0">
                <a:solidFill>
                  <a:srgbClr val="D16227"/>
                </a:solidFill>
                <a:latin typeface="Arial"/>
                <a:cs typeface="Arial"/>
              </a:rPr>
              <a:t>Respondent Profile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Sample size: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 408 consumers: 55.6% living in suburban areas and 44.4% in urban areas of Dakar.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Young population: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More than 61% are under 36 years old. The 18–25 age group is the most represented (31.4%).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Socio-educational profile: 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Predominantly from the informal sector (54.7%). Educational levels: Koranic education (31.6%), elementary school (29.2%), higher education (11.8%).</a:t>
            </a: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graphicFrame>
        <p:nvGraphicFramePr>
          <p:cNvPr id="201" name="Chart 1"/>
          <p:cNvGraphicFramePr/>
          <p:nvPr/>
        </p:nvGraphicFramePr>
        <p:xfrm>
          <a:off x="4114800" y="1206500"/>
          <a:ext cx="476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66083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" y="944059"/>
            <a:ext cx="5334000" cy="420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200" b="1" spc="-30" dirty="0">
                <a:solidFill>
                  <a:srgbClr val="D16227"/>
                </a:solidFill>
                <a:latin typeface="Arial"/>
                <a:cs typeface="Arial"/>
              </a:rPr>
              <a:t>Awareness of Traditional Dishes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First definition: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 65.7% define a traditional dish as healthy and nutritious—this is the most common response.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400" b="1" dirty="0">
                <a:solidFill>
                  <a:srgbClr val="333E48"/>
                </a:solidFill>
                <a:latin typeface="Arial"/>
                <a:cs typeface="Arial"/>
              </a:rPr>
              <a:t>Heritage and authenticity:</a:t>
            </a:r>
            <a:r>
              <a:rPr lang="fr-FR" sz="1400" dirty="0">
                <a:solidFill>
                  <a:srgbClr val="333E48"/>
                </a:solidFill>
                <a:latin typeface="Arial"/>
                <a:cs typeface="Arial"/>
              </a:rPr>
              <a:t> 55.6%: local culinary heritage; 25.5%: traditional methods; 23.5%: foods not industrially processed.</a:t>
            </a: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endParaRPr lang="fr-MA" sz="1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MA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“…all the foods our grandparents used to eat, such as ‘mbaxal’ and </a:t>
            </a:r>
            <a:r>
              <a:rPr lang="fr-MA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‘cere</a:t>
            </a:r>
            <a:r>
              <a:rPr lang="fr-MA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.’ They prepared all these foods with their own hands; they were very self-sufficient in that regard. Nothing was imported. Everything comes from here. If you take the example of </a:t>
            </a:r>
            <a:r>
              <a:rPr lang="fr-MA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</a:t>
            </a:r>
            <a:r>
              <a:rPr lang="fr-MA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they were the ones who grew the millet, processed it into </a:t>
            </a:r>
            <a:r>
              <a:rPr lang="fr-MA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</a:t>
            </a:r>
            <a:r>
              <a:rPr lang="fr-MA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made other dishes like ‘fondé’ or ‘</a:t>
            </a:r>
            <a:r>
              <a:rPr lang="fr-MA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laax</a:t>
            </a:r>
            <a:r>
              <a:rPr lang="fr-MA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.’ These are purely traditional dishes; nothing from elsewhere is added to them.” </a:t>
            </a:r>
            <a:r>
              <a:rPr lang="fr-MA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ESS_Consumer_28years_GOLF</a:t>
            </a:r>
            <a:r>
              <a:rPr lang="fr-MA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endParaRPr lang="fr-FR" sz="1400" dirty="0">
              <a:solidFill>
                <a:srgbClr val="333E48"/>
              </a:solidFill>
              <a:latin typeface="Arial"/>
              <a:cs typeface="Arial"/>
            </a:endParaRP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76200" y="4806249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  <p:graphicFrame>
        <p:nvGraphicFramePr>
          <p:cNvPr id="101" name="ChartConnaissances"/>
          <p:cNvGraphicFramePr/>
          <p:nvPr>
            <p:extLst>
              <p:ext uri="{D42A27DB-BD31-4B8C-83A1-F6EECF244321}">
                <p14:modId xmlns:p14="http://schemas.microsoft.com/office/powerpoint/2010/main" val="583965115"/>
              </p:ext>
            </p:extLst>
          </p:nvPr>
        </p:nvGraphicFramePr>
        <p:xfrm>
          <a:off x="5334000" y="1168400"/>
          <a:ext cx="3600000" cy="348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6333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228600" y="1142999"/>
            <a:ext cx="8686800" cy="3440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200" b="1" spc="-30" dirty="0">
                <a:solidFill>
                  <a:srgbClr val="D16227"/>
                </a:solidFill>
                <a:latin typeface="Arial"/>
                <a:cs typeface="Arial"/>
              </a:rPr>
              <a:t>Social perceptions: Traditional dishes are well-suited to the modern lifestyle.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sz="2200" b="1" spc="-30" dirty="0">
              <a:solidFill>
                <a:srgbClr val="D16227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b="1" dirty="0">
                <a:solidFill>
                  <a:srgbClr val="333E48"/>
                </a:solidFill>
                <a:latin typeface="Arial"/>
                <a:cs typeface="Arial"/>
              </a:rPr>
              <a:t>High acceptance:</a:t>
            </a: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 88% consider these dishes suitable for modern life (90.3% in suburban areas, 85.1% in urban areas).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endParaRPr lang="fr-FR" dirty="0">
              <a:solidFill>
                <a:srgbClr val="333E48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MA" dirty="0"/>
              <a:t>However, purchasing traditional dishes outside the home is a common practice that is firmly embedded in weekly eating habits, with a divide between moderate consumption (2 to 4 days) and frequent consumption (7 days a week).</a:t>
            </a:r>
            <a:endParaRPr lang="fr-SN" dirty="0"/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endParaRPr lang="fr-FR" sz="1400" dirty="0">
              <a:solidFill>
                <a:srgbClr val="333E48"/>
              </a:solidFill>
              <a:latin typeface="Arial"/>
              <a:cs typeface="Arial"/>
            </a:endParaRP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6884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52400" y="1078285"/>
            <a:ext cx="8763000" cy="38673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fr-FR" sz="2000" b="1" spc="-30" dirty="0">
                <a:solidFill>
                  <a:srgbClr val="D16227"/>
                </a:solidFill>
                <a:latin typeface="Arial"/>
                <a:cs typeface="Arial"/>
              </a:rPr>
              <a:t>Traditional homemade dishes are more popular among consumers. The ability to control the use of condiments and broths considered harmful is the main reason for this.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fr-FR" sz="2000" b="1" spc="-30" dirty="0">
              <a:solidFill>
                <a:srgbClr val="D16227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b="1" dirty="0">
              <a:solidFill>
                <a:srgbClr val="333E48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dirty="0">
                <a:solidFill>
                  <a:srgbClr val="333E48"/>
                </a:solidFill>
                <a:latin typeface="Arial"/>
                <a:cs typeface="Arial"/>
              </a:rPr>
              <a:t>Preference for home</a:t>
            </a: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-cooked meals</a:t>
            </a:r>
            <a:r>
              <a:rPr lang="fr-FR" b="1" dirty="0">
                <a:solidFill>
                  <a:srgbClr val="333E48"/>
                </a:solidFill>
                <a:latin typeface="Arial"/>
                <a:cs typeface="Arial"/>
              </a:rPr>
              <a:t>:</a:t>
            </a:r>
            <a:r>
              <a:rPr lang="fr-FR" dirty="0">
                <a:solidFill>
                  <a:srgbClr val="333E48"/>
                </a:solidFill>
                <a:latin typeface="Arial"/>
                <a:cs typeface="Arial"/>
              </a:rPr>
              <a:t> 77.3% prefer home-cooked meals (83.3% in suburban areas, 69.8% in urban areas).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fr-FR" b="1" dirty="0">
              <a:solidFill>
                <a:srgbClr val="333E48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r>
              <a:rPr lang="fr-FR" sz="1600" i="1" noProof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Futura Italics"/>
                <a:cs typeface="Arial" panose="020B0604020202020204" pitchFamily="34" charset="0"/>
                <a:sym typeface="Futura Italics"/>
              </a:rPr>
              <a:t>“I prefer homemade meals because I know exactly how to prepare them and I avoid using industrial bouillon cubes. However, my schedule means I have to eat at this restaurant three or four times a week, since the distance between my home in the suburbs and my workplace in Point E makes it impossible for me to eat my own meals.” </a:t>
            </a:r>
            <a:r>
              <a:rPr lang="fr-FR" sz="1600" b="1" noProof="0" dirty="0">
                <a:solidFill>
                  <a:schemeClr val="tx1"/>
                </a:solidFill>
                <a:latin typeface="Arial" panose="020B0604020202020204" pitchFamily="34" charset="0"/>
                <a:ea typeface="Futura Bold"/>
                <a:cs typeface="Arial" panose="020B0604020202020204" pitchFamily="34" charset="0"/>
                <a:sym typeface="Futura Bold"/>
              </a:rPr>
              <a:t>ESS_Consumer_42_Point E.</a:t>
            </a:r>
          </a:p>
          <a:p>
            <a:pPr marL="285750" indent="-285750">
              <a:lnSpc>
                <a:spcPct val="104000"/>
              </a:lnSpc>
              <a:spcBef>
                <a:spcPts val="900"/>
              </a:spcBef>
              <a:buFont typeface="Arial"/>
              <a:buChar char="•"/>
            </a:pPr>
            <a:endParaRPr lang="fr-FR" sz="1400" dirty="0">
              <a:solidFill>
                <a:srgbClr val="333E48"/>
              </a:solidFill>
              <a:latin typeface="Arial"/>
              <a:cs typeface="Arial"/>
            </a:endParaRPr>
          </a:p>
        </p:txBody>
      </p:sp>
      <p:pic>
        <p:nvPicPr>
          <p:cNvPr id="32" name="object 3">
            <a:extLst>
              <a:ext uri="{FF2B5EF4-FFF2-40B4-BE49-F238E27FC236}">
                <a16:creationId xmlns:a16="http://schemas.microsoft.com/office/drawing/2014/main" id="{55CD834D-BF07-4823-B7FC-E80BE94660B5}"/>
              </a:ext>
            </a:extLst>
          </p:cNvPr>
          <p:cNvPicPr/>
          <p:nvPr/>
        </p:nvPicPr>
        <p:blipFill rotWithShape="1">
          <a:blip r:embed="rId2" cstate="print"/>
          <a:srcRect t="19437" b="7639"/>
          <a:stretch/>
        </p:blipFill>
        <p:spPr>
          <a:xfrm>
            <a:off x="3810" y="-50311"/>
            <a:ext cx="9140190" cy="994370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1BC4A278-23B2-4D9B-8716-4A4EA7B57C67}"/>
              </a:ext>
            </a:extLst>
          </p:cNvPr>
          <p:cNvGrpSpPr/>
          <p:nvPr/>
        </p:nvGrpSpPr>
        <p:grpSpPr>
          <a:xfrm>
            <a:off x="152400" y="4719652"/>
            <a:ext cx="8662737" cy="326886"/>
            <a:chOff x="155896" y="4556125"/>
            <a:chExt cx="8662737" cy="326886"/>
          </a:xfrm>
        </p:grpSpPr>
        <p:sp>
          <p:nvSpPr>
            <p:cNvPr id="35" name="object 4">
              <a:extLst>
                <a:ext uri="{FF2B5EF4-FFF2-40B4-BE49-F238E27FC236}">
                  <a16:creationId xmlns:a16="http://schemas.microsoft.com/office/drawing/2014/main" id="{1EEDFD96-51AA-460B-AF78-A6E7242DC97E}"/>
                </a:ext>
              </a:extLst>
            </p:cNvPr>
            <p:cNvSpPr/>
            <p:nvPr/>
          </p:nvSpPr>
          <p:spPr>
            <a:xfrm>
              <a:off x="155896" y="4556125"/>
              <a:ext cx="8662737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86EF31EE-CA00-4FCE-81C2-5E6F80DC3802}"/>
                </a:ext>
              </a:extLst>
            </p:cNvPr>
            <p:cNvGrpSpPr/>
            <p:nvPr/>
          </p:nvGrpSpPr>
          <p:grpSpPr>
            <a:xfrm>
              <a:off x="155896" y="4647590"/>
              <a:ext cx="1688752" cy="235421"/>
              <a:chOff x="0" y="4665598"/>
              <a:chExt cx="1688752" cy="235421"/>
            </a:xfrm>
          </p:grpSpPr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CAA11E7F-9D37-4CB9-B36D-5C98B83C1D24}"/>
                  </a:ext>
                </a:extLst>
              </p:cNvPr>
              <p:cNvSpPr/>
              <p:nvPr/>
            </p:nvSpPr>
            <p:spPr>
              <a:xfrm>
                <a:off x="0" y="4665598"/>
                <a:ext cx="1489964" cy="235421"/>
              </a:xfrm>
              <a:custGeom>
                <a:avLst/>
                <a:gdLst/>
                <a:ahLst/>
                <a:cxnLst/>
                <a:rect l="l" t="t" r="r" b="b"/>
                <a:pathLst>
                  <a:path w="1134745" h="204470">
                    <a:moveTo>
                      <a:pt x="1134719" y="0"/>
                    </a:moveTo>
                    <a:lnTo>
                      <a:pt x="0" y="0"/>
                    </a:lnTo>
                    <a:lnTo>
                      <a:pt x="0" y="204114"/>
                    </a:lnTo>
                    <a:lnTo>
                      <a:pt x="1134719" y="204114"/>
                    </a:lnTo>
                    <a:lnTo>
                      <a:pt x="1134719" y="0"/>
                    </a:lnTo>
                    <a:close/>
                  </a:path>
                </a:pathLst>
              </a:custGeom>
              <a:solidFill>
                <a:srgbClr val="6188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B696FE26-E6EC-4DAB-BB38-14CE8407FDE9}"/>
                  </a:ext>
                </a:extLst>
              </p:cNvPr>
              <p:cNvSpPr txBox="1"/>
              <p:nvPr/>
            </p:nvSpPr>
            <p:spPr>
              <a:xfrm>
                <a:off x="198788" y="4723355"/>
                <a:ext cx="1489964" cy="11990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FAMA </a:t>
                </a:r>
                <a:r>
                  <a:rPr lang="fr-FR" sz="700" spc="-35" dirty="0" err="1">
                    <a:solidFill>
                      <a:srgbClr val="FFFFFF"/>
                    </a:solidFill>
                    <a:latin typeface="Gotham Book"/>
                    <a:cs typeface="Gotham Book"/>
                  </a:rPr>
                  <a:t>Closing </a:t>
                </a:r>
                <a:r>
                  <a:rPr lang="fr-FR" sz="700" spc="-35" dirty="0">
                    <a:solidFill>
                      <a:srgbClr val="FFFFFF"/>
                    </a:solidFill>
                    <a:latin typeface="Gotham Book"/>
                    <a:cs typeface="Gotham Book"/>
                  </a:rPr>
                  <a:t>Workshop June 30, 2026</a:t>
                </a:r>
                <a:endParaRPr sz="700" dirty="0">
                  <a:latin typeface="Gotham Book"/>
                  <a:cs typeface="Gotham Book"/>
                </a:endParaRPr>
              </a:p>
            </p:txBody>
          </p:sp>
        </p:grp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9028" y="133320"/>
            <a:ext cx="1532501" cy="49949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spc="10" dirty="0">
                <a:latin typeface="Gotham Book"/>
                <a:cs typeface="Gotham Book"/>
              </a:rPr>
              <a:t>FAMAIN </a:t>
            </a:r>
            <a:r>
              <a:rPr sz="800" spc="-10" dirty="0"/>
              <a:t>AFRICA</a:t>
            </a:r>
            <a:endParaRPr sz="800" dirty="0">
              <a:latin typeface="Gotham Book"/>
              <a:cs typeface="Gotham Book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BB37D5-229D-476A-8DDD-4E4224731E0F}"/>
              </a:ext>
            </a:extLst>
          </p:cNvPr>
          <p:cNvGrpSpPr/>
          <p:nvPr/>
        </p:nvGrpSpPr>
        <p:grpSpPr>
          <a:xfrm>
            <a:off x="1841152" y="204195"/>
            <a:ext cx="679450" cy="242679"/>
            <a:chOff x="7484935" y="534671"/>
            <a:chExt cx="679450" cy="242679"/>
          </a:xfrm>
        </p:grpSpPr>
        <p:sp>
          <p:nvSpPr>
            <p:cNvPr id="7" name="object 7"/>
            <p:cNvSpPr txBox="1"/>
            <p:nvPr/>
          </p:nvSpPr>
          <p:spPr>
            <a:xfrm>
              <a:off x="7484935" y="534671"/>
              <a:ext cx="594995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20" dirty="0">
                  <a:solidFill>
                    <a:schemeClr val="bg1"/>
                  </a:solidFill>
                  <a:latin typeface="Gotham Book"/>
                  <a:cs typeface="Gotham Book"/>
                </a:rPr>
                <a:t>FOOD </a:t>
              </a:r>
              <a:r>
                <a:rPr sz="800" spc="-25" dirty="0">
                  <a:solidFill>
                    <a:schemeClr val="bg1"/>
                  </a:solidFill>
                  <a:latin typeface="Gotham Book"/>
                  <a:cs typeface="Gotham Book"/>
                </a:rPr>
                <a:t>AND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7484935" y="638851"/>
              <a:ext cx="679450" cy="13849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800" spc="-30" dirty="0">
                  <a:solidFill>
                    <a:schemeClr val="bg1"/>
                  </a:solidFill>
                  <a:latin typeface="Gotham Book"/>
                  <a:cs typeface="Gotham Book"/>
                </a:rPr>
                <a:t>MICROBIOTA</a:t>
              </a:r>
              <a:endParaRPr sz="800" dirty="0">
                <a:solidFill>
                  <a:schemeClr val="bg1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12" name="object 6">
            <a:extLst>
              <a:ext uri="{FF2B5EF4-FFF2-40B4-BE49-F238E27FC236}">
                <a16:creationId xmlns:a16="http://schemas.microsoft.com/office/drawing/2014/main" id="{56AA4227-8FC0-4556-BAC9-DE4BCDE4D1D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3742" y="104034"/>
            <a:ext cx="493905" cy="547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DDD2A47-D9CB-4B1C-96E3-9AD99606783D}"/>
              </a:ext>
            </a:extLst>
          </p:cNvPr>
          <p:cNvGrpSpPr/>
          <p:nvPr/>
        </p:nvGrpSpPr>
        <p:grpSpPr>
          <a:xfrm>
            <a:off x="849028" y="104976"/>
            <a:ext cx="2068619" cy="547179"/>
            <a:chOff x="849028" y="104976"/>
            <a:chExt cx="2068619" cy="547179"/>
          </a:xfrm>
        </p:grpSpPr>
        <p:sp>
          <p:nvSpPr>
            <p:cNvPr id="42" name="object 9">
              <a:extLst>
                <a:ext uri="{FF2B5EF4-FFF2-40B4-BE49-F238E27FC236}">
                  <a16:creationId xmlns:a16="http://schemas.microsoft.com/office/drawing/2014/main" id="{7E2450CF-232E-4709-9CF1-B40A52B59BDC}"/>
                </a:ext>
              </a:extLst>
            </p:cNvPr>
            <p:cNvSpPr txBox="1">
              <a:spLocks/>
            </p:cNvSpPr>
            <p:nvPr/>
          </p:nvSpPr>
          <p:spPr>
            <a:xfrm>
              <a:off x="849028" y="134262"/>
              <a:ext cx="1532501" cy="499496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>
              <a:lvl1pPr>
                <a:defRPr sz="1300" b="0" i="0">
                  <a:solidFill>
                    <a:schemeClr val="bg1"/>
                  </a:solidFill>
                  <a:latin typeface="Gotham Bold"/>
                  <a:ea typeface="+mj-ea"/>
                  <a:cs typeface="Gotham Bold"/>
                </a:defRPr>
              </a:lvl1pPr>
            </a:lstStyle>
            <a:p>
              <a:pPr marL="12700">
                <a:spcBef>
                  <a:spcPts val="115"/>
                </a:spcBef>
              </a:pPr>
              <a:r>
                <a:rPr lang="fr-FR" sz="800" spc="10">
                  <a:latin typeface="Gotham Book"/>
                  <a:cs typeface="Gotham Book"/>
                </a:rPr>
                <a:t>FAMAIN </a:t>
              </a:r>
              <a:r>
                <a:rPr lang="fr-FR" sz="800" spc="-10"/>
                <a:t>AFRICA</a:t>
              </a:r>
              <a:endParaRPr lang="fr-FR" sz="800" dirty="0">
                <a:latin typeface="Gotham Book"/>
                <a:cs typeface="Gotham Book"/>
              </a:endParaRPr>
            </a:p>
          </p:txBody>
        </p:sp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id="{F4236F39-18A2-4E4D-8CBB-ED66FBA8AD0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742" y="104976"/>
              <a:ext cx="493905" cy="547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04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9A77FFB-6709-3449-A8AC-E570EFA5A9A9}">
  <we:reference id="wa200010001" version="1.0.0.1" store="fr-FR" storeType="OMEX"/>
  <we:alternateReferences>
    <we:reference id="wa200010001" version="1.0.0.1" store="wa200010001" storeType="OMEX"/>
  </we:alternateReferences>
  <we:properties>
    <we:property name="claude.fileId" value="&quot;48479a26-dc2d-4fef-a722-a99425dde06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</TotalTime>
  <Words>1855</Words>
  <Application>Microsoft Macintosh PowerPoint</Application>
  <PresentationFormat>Personnalisé</PresentationFormat>
  <Paragraphs>162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7" baseType="lpstr">
      <vt:lpstr>Arial</vt:lpstr>
      <vt:lpstr>Bebas Neue Bold</vt:lpstr>
      <vt:lpstr>Bebas Neue Regular</vt:lpstr>
      <vt:lpstr>Calibri</vt:lpstr>
      <vt:lpstr>Futura Bold</vt:lpstr>
      <vt:lpstr>Futura Bold Italics</vt:lpstr>
      <vt:lpstr>Futura Italics</vt:lpstr>
      <vt:lpstr>Gotham Bold</vt:lpstr>
      <vt:lpstr>Gotham Book</vt:lpstr>
      <vt:lpstr>Office Theme</vt:lpstr>
      <vt:lpstr>FAMA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  <vt:lpstr>FAMAIN AFRICA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FAMA</dc:title>
  <dc:creator>alpha</dc:creator>
  <cp:keywords>, docId:55F7F8A3B9332435C95A5BE2FFF34C2A</cp:keywords>
  <cp:lastModifiedBy>Moustapha SEYE</cp:lastModifiedBy>
  <cp:revision>39</cp:revision>
  <dcterms:created xsi:type="dcterms:W3CDTF">2024-06-28T05:11:29Z</dcterms:created>
  <dcterms:modified xsi:type="dcterms:W3CDTF">2026-06-29T22:10:55Z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2024-06-28T00:00:00Z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2024-06-28T00:00:00Z</vt:filetime>
  </property>
  <property fmtid="{D5CDD505-2E9C-101B-9397-08002B2CF9AE}" pid="5" name="Producer">
    <vt:lpwstr>Adobe PDF Library 17.0</vt:lpwstr>
  </property>
</Properties>
</file>