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 des femmes</c:v>
                </c:pt>
              </c:strCache>
            </c:strRef>
          </c:tx>
          <c:spPr>
            <a:solidFill>
              <a:srgbClr val="6D2E46"/>
            </a:solidFill>
            <a:effectLst/>
          </c:spPr>
          <c:invertIfNegative val="0"/>
          <c:dLbls>
            <c:numFmt formatCode="0&quot; %&quot;" sourceLinked="0"/>
            <c:txPr>
              <a:bodyPr/>
              <a:lstStyle/>
              <a:p>
                <a:pPr>
                  <a:defRPr b="1" i="0" strike="noStrike" sz="1800" u="none">
                    <a:solidFill>
                      <a:srgbClr val="6D2E46"/>
                    </a:solidFill>
                    <a:latin typeface="Cambri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D2E46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26769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26769"/>
              </a:solidFill>
              <a:effectLst/>
            </c:spPr>
          </c:dPt>
          <c:cat>
            <c:multiLvlStrRef>
              <c:f>Sheet1!$A$2:$A$4</c:f>
              <c:multiLvlStrCache>
                <c:ptCount val="3"/>
                <c:lvl>
                  <c:pt idx="0">
                    <c:v>Docteurs</c:v>
                  </c:pt>
                  <c:pt idx="1">
                    <c:v>Professeures du rang le plus élevé</c:v>
                  </c:pt>
                  <c:pt idx="2">
                    <c:v>Cheffes d'établissement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27</c:v>
                </c:pt>
                <c:pt idx="2">
                  <c:v>26</c:v>
                </c:pt>
              </c:numCache>
            </c:numRef>
          </c:val>
        </c:ser>
        <c:dLbls>
          <c:numFmt formatCode="0&quot; %&quot;" sourceLinked="0"/>
          <c:txPr>
            <a:bodyPr/>
            <a:lstStyle/>
            <a:p>
              <a:pPr>
                <a:defRPr b="1" i="0" strike="noStrike" sz="1800" u="none">
                  <a:solidFill>
                    <a:srgbClr val="6D2E46"/>
                  </a:solidFill>
                  <a:latin typeface="Cambria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272A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Ouverture : un partenariat ne se juge pas seulement a ce qu'il finance, mais a la maniere dont il redistribue le pouvoir de decider, de produire et d'etre reconnu.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Conclusion : faire du genre un critere de qualite du partenariat, suivi et assume des deux cotes.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citees dans la note.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Dans nos programmes de cooperation, on mesure le genre avec des chiffres de participation. Ces chiffres sont utiles, mais ils ne disent pas qui decide vraiment.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 propose de regarder ailleurs : qui fixe les themes de recherche, qui tient les ressources, qui voyage, qui signe les publications, qui parle au nom du consortium.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Ces chiffres indiquent un probleme de gouvernance en amont : ce qui determine qui arrive jusqu'a l'evaluation se joue bien avant celle-ci.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Meme schema des deux cotes : 48 % des docteurs, 27 % des professeurs du rang le plus eleve, 26 % des chefs d'etablissement.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 les ressources, la coordination et la visibilite restent d'un seul cote, la chercheuse se retrouve encore plus eloignee des lieux ou se decident les priorites, les budgets et la reconnaissance.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Ces cadres sont deja signes de part et d'autre : la question n'est plus le principe, mais sa mise en oeuvre.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Trois engagements simples : suivre les parcours, partager les decisions, garantir une reconnaissance equitable. La question finale est directe.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Deux questions pour ouvrir la discussion avec la salle.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D2E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37160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-457200"/>
            <a:ext cx="3291840" cy="3291840"/>
          </a:xfrm>
          <a:prstGeom prst="ellipse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744200" y="320040"/>
            <a:ext cx="1737360" cy="1737360"/>
          </a:xfrm>
          <a:prstGeom prst="ellipse">
            <a:avLst/>
          </a:prstGeom>
          <a:solidFill>
            <a:srgbClr val="EFE6DA">
              <a:alpha val="30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1234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FE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PARTENARIAT DE RECHERCHE AFRIQUE–EUROPE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173736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qualité du partenariat</a:t>
            </a:r>
            <a:endParaRPr lang="en-US" sz="40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Afrique-Europe à l'épreuve du genre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548640" y="3886200"/>
            <a:ext cx="8138160" cy="1371600"/>
          </a:xfrm>
          <a:prstGeom prst="roundRect">
            <a:avLst>
              <a:gd name="adj" fmla="val 6000"/>
            </a:avLst>
          </a:prstGeom>
          <a:solidFill>
            <a:srgbClr val="FFFFFF">
              <a:alpha val="10000"/>
            </a:srgbClr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68680" y="4069080"/>
            <a:ext cx="7498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7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partenariat ne se juge pas seulement à ce qu'il finance, mais à la manière dont il redistribue le pouvoir de décider, de produire et d'être reconnu.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6D2E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41280" y="-1463040"/>
            <a:ext cx="4023360" cy="4023360"/>
          </a:xfrm>
          <a:prstGeom prst="ellipse">
            <a:avLst/>
          </a:prstGeom>
          <a:solidFill>
            <a:srgbClr val="EFE6DA">
              <a:alpha val="15000"/>
            </a:srgbClr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1234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FE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CONCLUSION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73736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genre ne devrait pas rester une exigence formelle de la coopération.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3246120"/>
            <a:ext cx="9509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800"/>
              </a:lnSpc>
              <a:buNone/>
            </a:pPr>
            <a:r>
              <a:rPr lang="en-US" sz="1800" dirty="0">
                <a:solidFill>
                  <a:srgbClr val="EFE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devrait devenir un critère central pour vérifier si le partenariat Afrique-Europe partage réellement les décisions, les ressources et la reconnaissance scientifique.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548640" y="4663440"/>
            <a:ext cx="9509760" cy="1051560"/>
          </a:xfrm>
          <a:prstGeom prst="roundRect">
            <a:avLst>
              <a:gd name="adj" fmla="val 7826"/>
            </a:avLst>
          </a:prstGeom>
          <a:solidFill>
            <a:srgbClr val="FFFFFF">
              <a:alpha val="12000"/>
            </a:srgbClr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14400" y="4800600"/>
            <a:ext cx="8778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8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C'est à cette condition que l'égalité pourra devenir un engagement concret, suivi et assumé des deux côtés.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02336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Références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66928" y="1673352"/>
            <a:ext cx="173736" cy="173736"/>
          </a:xfrm>
          <a:prstGeom prst="ellipse">
            <a:avLst/>
          </a:prstGeom>
          <a:solidFill>
            <a:srgbClr val="A26769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960120" y="1371600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CAMES (2026)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4709160" y="137160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48e Session des Comités consultatifs interafricains : statistiques par genre », 30 juillet 2026.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66928" y="2587752"/>
            <a:ext cx="173736" cy="173736"/>
          </a:xfrm>
          <a:prstGeom prst="ellipse">
            <a:avLst/>
          </a:prstGeom>
          <a:solidFill>
            <a:srgbClr val="A26769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960120" y="2286000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Diab, R. et al. (2024)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4709160" y="228600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Gender Perspectives on Academic Leadership in African Universities », International Journal of African Higher Education, 10(2), 138-159.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3502152"/>
            <a:ext cx="173736" cy="173736"/>
          </a:xfrm>
          <a:prstGeom prst="ellipse">
            <a:avLst/>
          </a:prstGeom>
          <a:solidFill>
            <a:srgbClr val="A26769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960120" y="3200400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Commission européenne (2025)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4709160" y="320040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Figures 2024, Direction générale de la recherche et de l'innovation.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66928" y="4416552"/>
            <a:ext cx="173736" cy="173736"/>
          </a:xfrm>
          <a:prstGeom prst="ellipse">
            <a:avLst/>
          </a:prstGeom>
          <a:solidFill>
            <a:srgbClr val="A26769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960120" y="4114800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Union africaine – Union européenne (2023)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4709160" y="411480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AU-EU Innovation Agenda, version finale, 19 juillet 2023.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66928" y="5330952"/>
            <a:ext cx="173736" cy="173736"/>
          </a:xfrm>
          <a:prstGeom prst="ellipse">
            <a:avLst/>
          </a:prstGeom>
          <a:solidFill>
            <a:srgbClr val="A26769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960120" y="5029200"/>
            <a:ext cx="3611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Charter for Transformative Research Collaborations (2023)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4709160" y="502920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coconstruit par les principales organisations africaines d'enseignement supérieur et de recherche.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02336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genre, test concret de la qualité du partenariat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18872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montre si la coopération se limite à compter les femmes présentes, ou si elle leur donne réellement les moyens de progresser, de diriger, de choisir les priorités de recherche et d'être reconnues pour leur travail.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240280"/>
            <a:ext cx="5349240" cy="3566160"/>
          </a:xfrm>
          <a:prstGeom prst="roundRect">
            <a:avLst>
              <a:gd name="adj" fmla="val 2308"/>
            </a:avLst>
          </a:prstGeom>
          <a:solidFill>
            <a:srgbClr val="F6EEEF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914400" y="251460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que l'on compte aujourd'hui</a:t>
            </a:r>
            <a:endParaRPr lang="en-US" sz="2000" dirty="0"/>
          </a:p>
        </p:txBody>
      </p:sp>
      <p:sp>
        <p:nvSpPr>
          <p:cNvPr id="6" name="Text 4"/>
          <p:cNvSpPr txBox="1"/>
          <p:nvPr/>
        </p:nvSpPr>
        <p:spPr>
          <a:xfrm>
            <a:off x="914400" y="3108960"/>
            <a:ext cx="4617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Combien de femmes étudient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Combien obtiennent une bourse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Combien participent à un projet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Combien occupent un poste de responsabilité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512064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 chiffres sont utiles.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91072" y="2240280"/>
            <a:ext cx="5349240" cy="3566160"/>
          </a:xfrm>
          <a:prstGeom prst="roundRect">
            <a:avLst>
              <a:gd name="adj" fmla="val 2308"/>
            </a:avLst>
          </a:prstGeom>
          <a:solidFill>
            <a:srgbClr val="6D2E46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656832" y="251460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E6D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que ces chiffres ne disent pas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6656832" y="315468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 décide vraiment.</a:t>
            </a:r>
            <a:endParaRPr lang="en-US" sz="3000" dirty="0"/>
          </a:p>
        </p:txBody>
      </p:sp>
      <p:sp>
        <p:nvSpPr>
          <p:cNvPr id="11" name="Text 9"/>
          <p:cNvSpPr txBox="1"/>
          <p:nvPr/>
        </p:nvSpPr>
        <p:spPr>
          <a:xfrm>
            <a:off x="6656832" y="4023360"/>
            <a:ext cx="4617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pouvoir sur les priorités, les ressources et la reconnaissance reste hors du champ de la mesure.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02336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Déplacer le regard : cinq questions simples</a:t>
            </a:r>
            <a:endParaRPr lang="en-US" sz="3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11887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seulement la place des femmes dans nos universités, en Afrique comme en Europe, mais la mécanique même du consortium.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2057400" cy="2743200"/>
          </a:xfrm>
          <a:prstGeom prst="roundRect">
            <a:avLst>
              <a:gd name="adj" fmla="val 4000"/>
            </a:avLst>
          </a:prstGeom>
          <a:solidFill>
            <a:srgbClr val="F6EEEF"/>
          </a:solidFill>
          <a:ln/>
        </p:spPr>
      </p:sp>
      <p:sp>
        <p:nvSpPr>
          <p:cNvPr id="5" name="Shape 3"/>
          <p:cNvSpPr/>
          <p:nvPr/>
        </p:nvSpPr>
        <p:spPr>
          <a:xfrm>
            <a:off x="1188720" y="2331720"/>
            <a:ext cx="777240" cy="77724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88720" y="2331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329184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fixe les thèmes de recherche ?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807208" y="2011680"/>
            <a:ext cx="2057400" cy="2743200"/>
          </a:xfrm>
          <a:prstGeom prst="roundRect">
            <a:avLst>
              <a:gd name="adj" fmla="val 4000"/>
            </a:avLst>
          </a:prstGeom>
          <a:solidFill>
            <a:srgbClr val="F6EEEF"/>
          </a:solidFill>
          <a:ln/>
        </p:spPr>
      </p:sp>
      <p:sp>
        <p:nvSpPr>
          <p:cNvPr id="9" name="Shape 7"/>
          <p:cNvSpPr/>
          <p:nvPr/>
        </p:nvSpPr>
        <p:spPr>
          <a:xfrm>
            <a:off x="3447288" y="2331720"/>
            <a:ext cx="777240" cy="77724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3447288" y="2331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 txBox="1"/>
          <p:nvPr/>
        </p:nvSpPr>
        <p:spPr>
          <a:xfrm>
            <a:off x="2990088" y="329184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tient les ressources 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065776" y="2011680"/>
            <a:ext cx="2057400" cy="2743200"/>
          </a:xfrm>
          <a:prstGeom prst="roundRect">
            <a:avLst>
              <a:gd name="adj" fmla="val 4000"/>
            </a:avLst>
          </a:prstGeom>
          <a:solidFill>
            <a:srgbClr val="F6EEEF"/>
          </a:solidFill>
          <a:ln/>
        </p:spPr>
      </p:sp>
      <p:sp>
        <p:nvSpPr>
          <p:cNvPr id="13" name="Shape 11"/>
          <p:cNvSpPr/>
          <p:nvPr/>
        </p:nvSpPr>
        <p:spPr>
          <a:xfrm>
            <a:off x="5705856" y="2331720"/>
            <a:ext cx="777240" cy="77724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5705856" y="2331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3"/>
          <p:cNvSpPr txBox="1"/>
          <p:nvPr/>
        </p:nvSpPr>
        <p:spPr>
          <a:xfrm>
            <a:off x="5248656" y="329184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voyage ?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324344" y="2011680"/>
            <a:ext cx="2057400" cy="2743200"/>
          </a:xfrm>
          <a:prstGeom prst="roundRect">
            <a:avLst>
              <a:gd name="adj" fmla="val 4000"/>
            </a:avLst>
          </a:prstGeom>
          <a:solidFill>
            <a:srgbClr val="F6EEEF"/>
          </a:solidFill>
          <a:ln/>
        </p:spPr>
      </p:sp>
      <p:sp>
        <p:nvSpPr>
          <p:cNvPr id="17" name="Shape 15"/>
          <p:cNvSpPr/>
          <p:nvPr/>
        </p:nvSpPr>
        <p:spPr>
          <a:xfrm>
            <a:off x="7964424" y="2331720"/>
            <a:ext cx="777240" cy="77724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7964424" y="2331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19" name="Text 17"/>
          <p:cNvSpPr txBox="1"/>
          <p:nvPr/>
        </p:nvSpPr>
        <p:spPr>
          <a:xfrm>
            <a:off x="7507224" y="329184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signe les publications ?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9582912" y="2011680"/>
            <a:ext cx="2057400" cy="2743200"/>
          </a:xfrm>
          <a:prstGeom prst="roundRect">
            <a:avLst>
              <a:gd name="adj" fmla="val 4000"/>
            </a:avLst>
          </a:prstGeom>
          <a:solidFill>
            <a:srgbClr val="F6EEEF"/>
          </a:solidFill>
          <a:ln/>
        </p:spPr>
      </p:sp>
      <p:sp>
        <p:nvSpPr>
          <p:cNvPr id="21" name="Shape 19"/>
          <p:cNvSpPr/>
          <p:nvPr/>
        </p:nvSpPr>
        <p:spPr>
          <a:xfrm>
            <a:off x="10222992" y="2331720"/>
            <a:ext cx="777240" cy="77724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10222992" y="2331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400" dirty="0"/>
          </a:p>
        </p:txBody>
      </p:sp>
      <p:sp>
        <p:nvSpPr>
          <p:cNvPr id="23" name="Text 21"/>
          <p:cNvSpPr txBox="1"/>
          <p:nvPr/>
        </p:nvSpPr>
        <p:spPr>
          <a:xfrm>
            <a:off x="9765792" y="329184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parle au nom du consortium ?</a:t>
            </a:r>
            <a:endParaRPr lang="en-US" sz="1500" dirty="0"/>
          </a:p>
        </p:txBody>
      </p:sp>
      <p:sp>
        <p:nvSpPr>
          <p:cNvPr id="24" name="Text 22"/>
          <p:cNvSpPr txBox="1"/>
          <p:nvPr/>
        </p:nvSpPr>
        <p:spPr>
          <a:xfrm>
            <a:off x="548640" y="5120640"/>
            <a:ext cx="11091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sont ces réponses, et non les taux de présence, qui révèlent où se trouve le pouvoir.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1207008" y="402336"/>
            <a:ext cx="10433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problème commun, pas un retard à rattraper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8872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n'y a pas une seule réalité africaine : les situations changent d'un pays, d'une discipline, d'une université à l'autre. Mais une chose revient partout — plus on monte vers les postes de décision, moins il y a de femmes.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3511296" cy="1920240"/>
          </a:xfrm>
          <a:prstGeom prst="roundRect">
            <a:avLst>
              <a:gd name="adj" fmla="val 4286"/>
            </a:avLst>
          </a:prstGeom>
          <a:solidFill>
            <a:srgbClr val="F6EEEF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68680" y="2240280"/>
            <a:ext cx="28712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13 %</a:t>
            </a:r>
            <a:endParaRPr lang="en-US" sz="48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063240"/>
            <a:ext cx="28712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femmes parmi les recteurs (ou équivalents) dans 16 grandes universités de recherche africaines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352544" y="2103120"/>
            <a:ext cx="3511296" cy="1920240"/>
          </a:xfrm>
          <a:prstGeom prst="roundRect">
            <a:avLst>
              <a:gd name="adj" fmla="val 4286"/>
            </a:avLst>
          </a:prstGeom>
          <a:solidFill>
            <a:srgbClr val="F6EEE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672584" y="2240280"/>
            <a:ext cx="28712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30 %</a:t>
            </a:r>
            <a:endParaRPr lang="en-US" sz="4800" dirty="0"/>
          </a:p>
        </p:txBody>
      </p:sp>
      <p:sp>
        <p:nvSpPr>
          <p:cNvPr id="11" name="Text 9"/>
          <p:cNvSpPr txBox="1"/>
          <p:nvPr/>
        </p:nvSpPr>
        <p:spPr>
          <a:xfrm>
            <a:off x="4672584" y="3063240"/>
            <a:ext cx="28712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doyennes dans la moitié de ces mêmes universités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156448" y="2103120"/>
            <a:ext cx="3511296" cy="1920240"/>
          </a:xfrm>
          <a:prstGeom prst="roundRect">
            <a:avLst>
              <a:gd name="adj" fmla="val 4286"/>
            </a:avLst>
          </a:prstGeom>
          <a:solidFill>
            <a:srgbClr val="F6EEEF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76488" y="2240280"/>
            <a:ext cx="28712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17,8 %</a:t>
            </a:r>
            <a:endParaRPr lang="en-US" sz="4800" dirty="0"/>
          </a:p>
        </p:txBody>
      </p:sp>
      <p:sp>
        <p:nvSpPr>
          <p:cNvPr id="14" name="Text 12"/>
          <p:cNvSpPr txBox="1"/>
          <p:nvPr/>
        </p:nvSpPr>
        <p:spPr>
          <a:xfrm>
            <a:off x="8476488" y="3063240"/>
            <a:ext cx="287121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femmes parmi les candidats à la promotion au CAMES cette année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4297680"/>
            <a:ext cx="11091672" cy="1600200"/>
          </a:xfrm>
          <a:prstGeom prst="roundRect">
            <a:avLst>
              <a:gd name="adj" fmla="val 5143"/>
            </a:avLst>
          </a:prstGeom>
          <a:solidFill>
            <a:srgbClr val="6D2E46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960120" y="4526280"/>
            <a:ext cx="10268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Mais une fois candidates, elles réussissent mieux que les hommes : 92 % contre 89 %.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960120" y="5029200"/>
            <a:ext cx="102687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EFE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verrou se situe donc en amont de l'évaluation : l'accès au doctorat, le temps de recherche, les publications, les financements, les réseaux et la mobilité déterminent qui arrive jusque-là. C'est un problème de gouvernance, pas de mérite.</a:t>
            </a:r>
            <a:endParaRPr lang="en-US" sz="145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614476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 et al., 2024 · CAMES, 48e session des Comités consultatifs interafricains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1207008" y="402336"/>
            <a:ext cx="10433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L'Europe suit exactement le même schéma</a:t>
            </a:r>
            <a:endParaRPr lang="en-US" sz="3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411480" y="1371600"/>
          <a:ext cx="6949440" cy="4160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35240" y="1371600"/>
            <a:ext cx="4005072" cy="4160520"/>
          </a:xfrm>
          <a:prstGeom prst="roundRect">
            <a:avLst>
              <a:gd name="adj" fmla="val 2055"/>
            </a:avLst>
          </a:prstGeom>
          <a:solidFill>
            <a:srgbClr val="EFE6DA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7973568" y="1691640"/>
            <a:ext cx="33284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déficit partagé</a:t>
            </a:r>
            <a:endParaRPr lang="en-US" sz="2200" dirty="0"/>
          </a:p>
        </p:txBody>
      </p:sp>
      <p:sp>
        <p:nvSpPr>
          <p:cNvPr id="8" name="Text 5"/>
          <p:cNvSpPr txBox="1"/>
          <p:nvPr/>
        </p:nvSpPr>
        <p:spPr>
          <a:xfrm>
            <a:off x="7973568" y="2240280"/>
            <a:ext cx="332841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l'Union européenne, les femmes sont près de la moitié des docteurs, mais un quart seulement des professeurs du rang le plus élevé et des chefs d'établissement.</a:t>
            </a:r>
            <a:endParaRPr lang="en-US" sz="1450" dirty="0"/>
          </a:p>
        </p:txBody>
      </p:sp>
      <p:sp>
        <p:nvSpPr>
          <p:cNvPr id="9" name="Text 6"/>
          <p:cNvSpPr txBox="1"/>
          <p:nvPr/>
        </p:nvSpPr>
        <p:spPr>
          <a:xfrm>
            <a:off x="7973568" y="3657600"/>
            <a:ext cx="3328416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i="1" dirty="0">
                <a:solidFill>
                  <a:srgbClr val="4A1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L'enjeu n'est pas de chercher un modèle à exporter, mais de reconnaître un déficit partagé de progression, de pouvoir et de reconnaissance dans les carrières académiques.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548640" y="614476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Commission européenne, She Figures 2024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1207008" y="402336"/>
            <a:ext cx="10433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partenariat lui-même, qui décide ?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88720"/>
            <a:ext cx="11091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cas d'une chercheuse africaine qui rejoint un consortium Afrique-Europe.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3392424" cy="2377440"/>
          </a:xfrm>
          <a:prstGeom prst="roundRect">
            <a:avLst>
              <a:gd name="adj" fmla="val 3462"/>
            </a:avLst>
          </a:prstGeom>
          <a:solidFill>
            <a:srgbClr val="F6EEEF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41248" y="2212848"/>
            <a:ext cx="28072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son université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724912"/>
            <a:ext cx="280720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Moins de temps de recherche, moins de financements, moins de poids dans les décisions.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023360" y="2971800"/>
            <a:ext cx="292608" cy="365760"/>
          </a:xfrm>
          <a:prstGeom prst="rightArrow">
            <a:avLst/>
          </a:prstGeom>
          <a:solidFill>
            <a:srgbClr val="A26769"/>
          </a:solidFill>
          <a:ln/>
        </p:spPr>
      </p:sp>
      <p:sp>
        <p:nvSpPr>
          <p:cNvPr id="10" name="Shape 8"/>
          <p:cNvSpPr/>
          <p:nvPr/>
        </p:nvSpPr>
        <p:spPr>
          <a:xfrm>
            <a:off x="4398264" y="1965960"/>
            <a:ext cx="3392424" cy="2377440"/>
          </a:xfrm>
          <a:prstGeom prst="roundRect">
            <a:avLst>
              <a:gd name="adj" fmla="val 3462"/>
            </a:avLst>
          </a:prstGeom>
          <a:solidFill>
            <a:srgbClr val="F6EEEF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690872" y="2212848"/>
            <a:ext cx="28072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Dans le consortium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4690872" y="2724912"/>
            <a:ext cx="280720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ressources, la coordination et la visibilité restent principalement du côté européen.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872984" y="2971800"/>
            <a:ext cx="292608" cy="365760"/>
          </a:xfrm>
          <a:prstGeom prst="rightArrow">
            <a:avLst/>
          </a:prstGeom>
          <a:solidFill>
            <a:srgbClr val="A26769"/>
          </a:solidFill>
          <a:ln/>
        </p:spPr>
      </p:sp>
      <p:sp>
        <p:nvSpPr>
          <p:cNvPr id="14" name="Shape 12"/>
          <p:cNvSpPr/>
          <p:nvPr/>
        </p:nvSpPr>
        <p:spPr>
          <a:xfrm>
            <a:off x="8247888" y="1965960"/>
            <a:ext cx="3392424" cy="2377440"/>
          </a:xfrm>
          <a:prstGeom prst="roundRect">
            <a:avLst>
              <a:gd name="adj" fmla="val 3462"/>
            </a:avLst>
          </a:prstGeom>
          <a:solidFill>
            <a:srgbClr val="6D2E46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540496" y="2212848"/>
            <a:ext cx="28072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FE6D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L'effet combiné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8540496" y="2724912"/>
            <a:ext cx="280720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s'éloigne encore des lieux où se décident les priorités, les budgets et la reconnaissance.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617720"/>
            <a:ext cx="11091672" cy="1234440"/>
          </a:xfrm>
          <a:prstGeom prst="roundRect">
            <a:avLst>
              <a:gd name="adj" fmla="val 6667"/>
            </a:avLst>
          </a:prstGeom>
          <a:solidFill>
            <a:srgbClr val="EFE6DA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960120" y="4800600"/>
            <a:ext cx="102687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 deux inégalités ne s'additionnent pas : elles se renforcent mutuellement.</a:t>
            </a:r>
            <a:endParaRPr lang="en-US" sz="2100" dirty="0"/>
          </a:p>
        </p:txBody>
      </p:sp>
      <p:sp>
        <p:nvSpPr>
          <p:cNvPr id="19" name="Text 17"/>
          <p:cNvSpPr txBox="1"/>
          <p:nvPr/>
        </p:nvSpPr>
        <p:spPr>
          <a:xfrm>
            <a:off x="960120" y="5257800"/>
            <a:ext cx="102687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partenariat inégal produit donc aussi des inégalités de genre — même lorsque chaque institution respecte, chez elle, ses propres engagements.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1207008" y="402336"/>
            <a:ext cx="10433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Les textes vont déjà dans ce sens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5349240" cy="2651760"/>
          </a:xfrm>
          <a:prstGeom prst="roundRect">
            <a:avLst>
              <a:gd name="adj" fmla="val 3103"/>
            </a:avLst>
          </a:prstGeom>
          <a:solidFill>
            <a:srgbClr val="F6EEE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914400" y="155448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1938528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 pour l'innovation Union africaine – Union européenne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2743200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Appelle à des partenariats plus équilibrés et à des décisions mieux partagées.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91072" y="1325880"/>
            <a:ext cx="5349240" cy="2651760"/>
          </a:xfrm>
          <a:prstGeom prst="roundRect">
            <a:avLst>
              <a:gd name="adj" fmla="val 3103"/>
            </a:avLst>
          </a:prstGeom>
          <a:solidFill>
            <a:srgbClr val="F6EEEF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656832" y="155448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6656832" y="1938528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Charter for Transformative Research Collaborations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656832" y="2743200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Portée par l'AAU, l'ARUA, l'AAS et le CODESRIA. Plus d'une centaine d'institutions signataires, y compris en Europe.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4206240"/>
            <a:ext cx="11091672" cy="1691640"/>
          </a:xfrm>
          <a:prstGeom prst="roundRect">
            <a:avLst>
              <a:gd name="adj" fmla="val 4865"/>
            </a:avLst>
          </a:prstGeom>
          <a:solidFill>
            <a:srgbClr val="6D2E46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960120" y="4434840"/>
            <a:ext cx="102687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E6D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L'enjeu de genre y est très concret</a:t>
            </a:r>
            <a:endParaRPr lang="en-US" sz="2000" dirty="0"/>
          </a:p>
        </p:txBody>
      </p:sp>
      <p:sp>
        <p:nvSpPr>
          <p:cNvPr id="15" name="Text 13"/>
          <p:cNvSpPr txBox="1"/>
          <p:nvPr/>
        </p:nvSpPr>
        <p:spPr>
          <a:xfrm>
            <a:off x="960120" y="4892040"/>
            <a:ext cx="10268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les décisions, les budgets, les données et la visibilité restent concentrés du même côté, les femmes chercheuses — déjà moins présentes dans les lieux de pouvoir — ont encore moins de chances de peser sur les priorités scientifiques.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54864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4" name="Text 2"/>
          <p:cNvSpPr txBox="1"/>
          <p:nvPr/>
        </p:nvSpPr>
        <p:spPr>
          <a:xfrm>
            <a:off x="1207008" y="402336"/>
            <a:ext cx="104333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Passer du principe à la pratique</a:t>
            </a:r>
            <a:endParaRPr lang="en-US" sz="32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11887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7C6A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que le genre devienne un vrai test du partenariat, il faut regarder qui gagne en pouvoir dans les projets : qui décide, qui circule, qui signe, qui reste visible.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11091672" cy="1005840"/>
          </a:xfrm>
          <a:prstGeom prst="roundRect">
            <a:avLst>
              <a:gd name="adj" fmla="val 8182"/>
            </a:avLst>
          </a:prstGeom>
          <a:solidFill>
            <a:srgbClr val="F6EEEF"/>
          </a:solidFill>
          <a:ln/>
        </p:spPr>
      </p:sp>
      <p:sp>
        <p:nvSpPr>
          <p:cNvPr id="7" name="Shape 5"/>
          <p:cNvSpPr/>
          <p:nvPr/>
        </p:nvSpPr>
        <p:spPr>
          <a:xfrm>
            <a:off x="868680" y="2212848"/>
            <a:ext cx="512064" cy="51206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868680" y="221284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1600200" y="2130552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Suivre les parcours des femmes chercheuses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5989320" y="2130552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pas leur présence à un instant donné, mais leur progression dans la durée.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136392"/>
            <a:ext cx="11091672" cy="1005840"/>
          </a:xfrm>
          <a:prstGeom prst="roundRect">
            <a:avLst>
              <a:gd name="adj" fmla="val 8182"/>
            </a:avLst>
          </a:prstGeom>
          <a:solidFill>
            <a:srgbClr val="F6EEEF"/>
          </a:solidFill>
          <a:ln/>
        </p:spPr>
      </p:sp>
      <p:sp>
        <p:nvSpPr>
          <p:cNvPr id="12" name="Shape 10"/>
          <p:cNvSpPr/>
          <p:nvPr/>
        </p:nvSpPr>
        <p:spPr>
          <a:xfrm>
            <a:off x="868680" y="3383280"/>
            <a:ext cx="512064" cy="51206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68680" y="33832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 txBox="1"/>
          <p:nvPr/>
        </p:nvSpPr>
        <p:spPr>
          <a:xfrm>
            <a:off x="1600200" y="3300984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Partager les décisions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5989320" y="3300984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choix des thèmes, la coordination et les arbitrages budgétaires réellement co-portés.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4306824"/>
            <a:ext cx="11091672" cy="1005840"/>
          </a:xfrm>
          <a:prstGeom prst="roundRect">
            <a:avLst>
              <a:gd name="adj" fmla="val 8182"/>
            </a:avLst>
          </a:prstGeom>
          <a:solidFill>
            <a:srgbClr val="F6EEEF"/>
          </a:solidFill>
          <a:ln/>
        </p:spPr>
      </p:sp>
      <p:sp>
        <p:nvSpPr>
          <p:cNvPr id="17" name="Shape 15"/>
          <p:cNvSpPr/>
          <p:nvPr/>
        </p:nvSpPr>
        <p:spPr>
          <a:xfrm>
            <a:off x="868680" y="4553712"/>
            <a:ext cx="512064" cy="51206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868680" y="455371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 txBox="1"/>
          <p:nvPr/>
        </p:nvSpPr>
        <p:spPr>
          <a:xfrm>
            <a:off x="1600200" y="4471416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Garantir une reconnaissance équitable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5989320" y="4471416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332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signature des publications, la prise de parole au nom du consortium, la visibilité.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i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Chaque partenariat donne-t-il aux femmes plus de capacité à décider, produire et être reconnues ?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02336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2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pour ouvrir le dialogue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08760"/>
            <a:ext cx="11091672" cy="1828800"/>
          </a:xfrm>
          <a:prstGeom prst="roundRect">
            <a:avLst>
              <a:gd name="adj" fmla="val 4500"/>
            </a:avLst>
          </a:prstGeom>
          <a:solidFill>
            <a:srgbClr val="F6EEEF"/>
          </a:solidFill>
          <a:ln/>
        </p:spPr>
      </p:sp>
      <p:sp>
        <p:nvSpPr>
          <p:cNvPr id="4" name="Shape 2"/>
          <p:cNvSpPr/>
          <p:nvPr/>
        </p:nvSpPr>
        <p:spPr>
          <a:xfrm>
            <a:off x="960120" y="2011680"/>
            <a:ext cx="822960" cy="82296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960120" y="201168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2148840" y="1828800"/>
            <a:ext cx="89428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000" dirty="0">
                <a:solidFill>
                  <a:srgbClr val="4A1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Est-ce que nous mesurons la présence des femmes, ou leur véritable pouvoir sur les décisions, les ressources et les thèmes de recherche ?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3657600"/>
            <a:ext cx="11091672" cy="1828800"/>
          </a:xfrm>
          <a:prstGeom prst="roundRect">
            <a:avLst>
              <a:gd name="adj" fmla="val 4500"/>
            </a:avLst>
          </a:prstGeom>
          <a:solidFill>
            <a:srgbClr val="EFE6DA"/>
          </a:solidFill>
          <a:ln/>
        </p:spPr>
      </p:sp>
      <p:sp>
        <p:nvSpPr>
          <p:cNvPr id="8" name="Shape 6"/>
          <p:cNvSpPr/>
          <p:nvPr/>
        </p:nvSpPr>
        <p:spPr>
          <a:xfrm>
            <a:off x="960120" y="4160520"/>
            <a:ext cx="822960" cy="82296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960120" y="41605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3400" dirty="0"/>
          </a:p>
        </p:txBody>
      </p:sp>
      <p:sp>
        <p:nvSpPr>
          <p:cNvPr id="10" name="Text 8"/>
          <p:cNvSpPr txBox="1"/>
          <p:nvPr/>
        </p:nvSpPr>
        <p:spPr>
          <a:xfrm>
            <a:off x="2148840" y="3977640"/>
            <a:ext cx="894283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000" dirty="0">
                <a:solidFill>
                  <a:srgbClr val="4A1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Est-ce que nos partenariats Afrique-Europe redistribuent réellement le pouvoir et la reconnaissance, ou reproduisent-ils les mêmes inégalités sous une autre forme ?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qualite du partenariat Afrique-Europe a l'epreuve du genre</dc:title>
  <dc:subject>PptxGenJS Presentation</dc:subject>
  <dc:creator>LARTES-IFAN</dc:creator>
  <cp:lastModifiedBy>LARTES-IFAN</cp:lastModifiedBy>
  <cp:revision>1</cp:revision>
  <dcterms:created xsi:type="dcterms:W3CDTF">2026-09-06T17:57:46Z</dcterms:created>
  <dcterms:modified xsi:type="dcterms:W3CDTF">2026-09-06T17:57:46Z</dcterms:modified>
</cp:coreProperties>
</file>