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66" r:id="rId12"/>
    <p:sldId id="267" r:id="rId13"/>
    <p:sldId id="281" r:id="rId14"/>
    <p:sldId id="265" r:id="rId15"/>
    <p:sldId id="270" r:id="rId16"/>
    <p:sldId id="271" r:id="rId17"/>
    <p:sldId id="272" r:id="rId18"/>
    <p:sldId id="268" r:id="rId19"/>
    <p:sldId id="269" r:id="rId20"/>
    <p:sldId id="273" r:id="rId21"/>
    <p:sldId id="274" r:id="rId22"/>
    <p:sldId id="275" r:id="rId23"/>
    <p:sldId id="292" r:id="rId24"/>
    <p:sldId id="289" r:id="rId25"/>
    <p:sldId id="290" r:id="rId26"/>
    <p:sldId id="282" r:id="rId27"/>
    <p:sldId id="283" r:id="rId28"/>
    <p:sldId id="291" r:id="rId29"/>
    <p:sldId id="286" r:id="rId30"/>
    <p:sldId id="277" r:id="rId31"/>
    <p:sldId id="278" r:id="rId32"/>
  </p:sldIdLst>
  <p:sldSz cx="18288000" cy="10287000"/>
  <p:notesSz cx="6858000" cy="9144000"/>
  <p:embeddedFontLst>
    <p:embeddedFont>
      <p:font typeface="Aleo Bold" panose="020F0802020204030203" pitchFamily="34" charset="77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 Light" panose="020F0302020204030204" pitchFamily="34" charset="0"/>
      <p:regular r:id="rId42"/>
      <p: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Bold" panose="020B0806030504020204" pitchFamily="34" charset="0"/>
      <p:regular r:id="rId48"/>
      <p:bold r:id="rId49"/>
    </p:embeddedFont>
    <p:embeddedFont>
      <p:font typeface="Public Sans" pitchFamily="2" charset="77"/>
      <p:regular r:id="rId50"/>
    </p:embeddedFont>
    <p:embeddedFont>
      <p:font typeface="Public Sans Bold" pitchFamily="2" charset="77"/>
      <p:regular r:id="rId51"/>
    </p:embeddedFont>
    <p:embeddedFont>
      <p:font typeface="Public Sans Medium" pitchFamily="2" charset="77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2" autoAdjust="0"/>
    <p:restoredTop sz="93674" autoAdjust="0"/>
  </p:normalViewPr>
  <p:slideViewPr>
    <p:cSldViewPr>
      <p:cViewPr>
        <p:scale>
          <a:sx n="76" d="100"/>
          <a:sy n="76" d="100"/>
        </p:scale>
        <p:origin x="608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Les réseaux de migrants qui sont complexes et dopés par les mesures restrictives</a:t>
            </a:r>
          </a:p>
          <a:p>
            <a:endParaRPr lang="en-US"/>
          </a:p>
          <a:p>
            <a:r>
              <a:rPr lang="en-US"/>
              <a:t>Insuffisance de modèles de réussite à l'interieur des sociétés</a:t>
            </a:r>
          </a:p>
          <a:p>
            <a:endParaRPr lang="en-US"/>
          </a:p>
          <a:p>
            <a:r>
              <a:rPr lang="en-US"/>
              <a:t>Inadéquation entre la formation et l'employabilité</a:t>
            </a:r>
          </a:p>
          <a:p>
            <a:endParaRPr lang="en-US"/>
          </a:p>
          <a:p>
            <a:r>
              <a:rPr lang="en-US"/>
              <a:t>Sélectivité du marché du travail </a:t>
            </a:r>
          </a:p>
          <a:p>
            <a:endParaRPr lang="en-US"/>
          </a:p>
          <a:p>
            <a:r>
              <a:rPr lang="en-US"/>
              <a:t>Insuffisance des systèmes de protection sociale </a:t>
            </a:r>
          </a:p>
          <a:p>
            <a:endParaRPr lang="en-US"/>
          </a:p>
          <a:p>
            <a:r>
              <a:rPr lang="en-US"/>
              <a:t>Insuffisante transparence dans la sélection pour l'accès au financement.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Les </a:t>
            </a:r>
            <a:r>
              <a:rPr lang="en-US" dirty="0" err="1"/>
              <a:t>réseaux</a:t>
            </a:r>
            <a:r>
              <a:rPr lang="en-US" dirty="0"/>
              <a:t> de migrants qui </a:t>
            </a:r>
            <a:r>
              <a:rPr lang="en-US" dirty="0" err="1"/>
              <a:t>sont</a:t>
            </a:r>
            <a:r>
              <a:rPr lang="en-US" dirty="0"/>
              <a:t> complexes et </a:t>
            </a:r>
            <a:r>
              <a:rPr lang="en-US" dirty="0" err="1"/>
              <a:t>dopés</a:t>
            </a:r>
            <a:r>
              <a:rPr lang="en-US" dirty="0"/>
              <a:t> par les </a:t>
            </a:r>
            <a:r>
              <a:rPr lang="en-US" dirty="0" err="1"/>
              <a:t>mesures</a:t>
            </a:r>
            <a:r>
              <a:rPr lang="en-US" dirty="0"/>
              <a:t> </a:t>
            </a:r>
            <a:r>
              <a:rPr lang="en-US" dirty="0" err="1"/>
              <a:t>restrictives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Insuffisance</a:t>
            </a:r>
            <a:r>
              <a:rPr lang="en-US" dirty="0"/>
              <a:t> de </a:t>
            </a:r>
            <a:r>
              <a:rPr lang="en-US" dirty="0" err="1"/>
              <a:t>modèles</a:t>
            </a:r>
            <a:r>
              <a:rPr lang="en-US" dirty="0"/>
              <a:t> de </a:t>
            </a:r>
            <a:r>
              <a:rPr lang="en-US" dirty="0" err="1"/>
              <a:t>réussite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l'interieur</a:t>
            </a:r>
            <a:r>
              <a:rPr lang="en-US" dirty="0"/>
              <a:t> des </a:t>
            </a:r>
            <a:r>
              <a:rPr lang="en-US" dirty="0" err="1"/>
              <a:t>sociétés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Inadéquation</a:t>
            </a:r>
            <a:r>
              <a:rPr lang="en-US" dirty="0"/>
              <a:t> entre la formation et </a:t>
            </a:r>
            <a:r>
              <a:rPr lang="en-US" dirty="0" err="1"/>
              <a:t>l'employabilité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Sélectivité</a:t>
            </a:r>
            <a:r>
              <a:rPr lang="en-US" dirty="0"/>
              <a:t> du </a:t>
            </a:r>
            <a:r>
              <a:rPr lang="en-US" dirty="0" err="1"/>
              <a:t>marché</a:t>
            </a:r>
            <a:r>
              <a:rPr lang="en-US" dirty="0"/>
              <a:t> du travail </a:t>
            </a:r>
          </a:p>
          <a:p>
            <a:endParaRPr lang="en-US" dirty="0"/>
          </a:p>
          <a:p>
            <a:r>
              <a:rPr lang="en-US" dirty="0" err="1"/>
              <a:t>Insuffisance</a:t>
            </a:r>
            <a:r>
              <a:rPr lang="en-US" dirty="0"/>
              <a:t> des </a:t>
            </a:r>
            <a:r>
              <a:rPr lang="en-US" dirty="0" err="1"/>
              <a:t>systèmes</a:t>
            </a:r>
            <a:r>
              <a:rPr lang="en-US" dirty="0"/>
              <a:t> de protection </a:t>
            </a:r>
            <a:r>
              <a:rPr lang="en-US" dirty="0" err="1"/>
              <a:t>sociale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Insuffisante</a:t>
            </a:r>
            <a:r>
              <a:rPr lang="en-US" dirty="0"/>
              <a:t> transparence </a:t>
            </a:r>
            <a:r>
              <a:rPr lang="en-US" dirty="0" err="1"/>
              <a:t>dans</a:t>
            </a:r>
            <a:r>
              <a:rPr lang="en-US" dirty="0"/>
              <a:t> la </a:t>
            </a:r>
            <a:r>
              <a:rPr lang="en-US" dirty="0" err="1"/>
              <a:t>sélection</a:t>
            </a:r>
            <a:r>
              <a:rPr lang="en-US" dirty="0"/>
              <a:t> pour </a:t>
            </a:r>
            <a:r>
              <a:rPr lang="en-US" dirty="0" err="1"/>
              <a:t>l'accès</a:t>
            </a:r>
            <a:r>
              <a:rPr lang="en-US" dirty="0"/>
              <a:t> au </a:t>
            </a:r>
            <a:r>
              <a:rPr lang="en-US" dirty="0" err="1"/>
              <a:t>financement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cadre théorique de l'analyse des migrations clandestines africaines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ecd.org/" TargetMode="External"/><Relationship Id="rId3" Type="http://schemas.openxmlformats.org/officeDocument/2006/relationships/image" Target="../media/image7.svg"/><Relationship Id="rId7" Type="http://schemas.openxmlformats.org/officeDocument/2006/relationships/hyperlink" Target="https://www.un.org/migratio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o.org/3/I9198FR/i9198fr.pdf" TargetMode="External"/><Relationship Id="rId5" Type="http://schemas.openxmlformats.org/officeDocument/2006/relationships/hyperlink" Target="https://openknowledge.worldbank.org/" TargetMode="External"/><Relationship Id="rId4" Type="http://schemas.openxmlformats.org/officeDocument/2006/relationships/hyperlink" Target="https://www.un.org/sustainabledevelopment/migration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fallabdousalam@gmail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58233">
            <a:off x="8445115" y="3569931"/>
            <a:ext cx="15904047" cy="9766354"/>
            <a:chOff x="0" y="0"/>
            <a:chExt cx="661803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803" cy="406400"/>
            </a:xfrm>
            <a:custGeom>
              <a:avLst/>
              <a:gdLst/>
              <a:ahLst/>
              <a:cxnLst/>
              <a:rect l="l" t="t" r="r" b="b"/>
              <a:pathLst>
                <a:path w="661803" h="406400">
                  <a:moveTo>
                    <a:pt x="458603" y="0"/>
                  </a:moveTo>
                  <a:cubicBezTo>
                    <a:pt x="570827" y="0"/>
                    <a:pt x="661803" y="90976"/>
                    <a:pt x="661803" y="203200"/>
                  </a:cubicBezTo>
                  <a:cubicBezTo>
                    <a:pt x="661803" y="315424"/>
                    <a:pt x="570827" y="406400"/>
                    <a:pt x="45860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775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180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1767048" cy="1787595"/>
          </a:xfrm>
          <a:custGeom>
            <a:avLst/>
            <a:gdLst/>
            <a:ahLst/>
            <a:cxnLst/>
            <a:rect l="l" t="t" r="r" b="b"/>
            <a:pathLst>
              <a:path w="1767048" h="1787595">
                <a:moveTo>
                  <a:pt x="0" y="0"/>
                </a:moveTo>
                <a:lnTo>
                  <a:pt x="1767048" y="0"/>
                </a:lnTo>
                <a:lnTo>
                  <a:pt x="1767048" y="1787595"/>
                </a:lnTo>
                <a:lnTo>
                  <a:pt x="0" y="178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78398" y="1721324"/>
            <a:ext cx="7147255" cy="7906256"/>
          </a:xfrm>
          <a:custGeom>
            <a:avLst/>
            <a:gdLst/>
            <a:ahLst/>
            <a:cxnLst/>
            <a:rect l="l" t="t" r="r" b="b"/>
            <a:pathLst>
              <a:path w="7147255" h="7906256">
                <a:moveTo>
                  <a:pt x="0" y="0"/>
                </a:moveTo>
                <a:lnTo>
                  <a:pt x="7147255" y="0"/>
                </a:lnTo>
                <a:lnTo>
                  <a:pt x="7147255" y="7906255"/>
                </a:lnTo>
                <a:lnTo>
                  <a:pt x="0" y="7906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16265" y="3194875"/>
            <a:ext cx="2831058" cy="3011764"/>
          </a:xfrm>
          <a:custGeom>
            <a:avLst/>
            <a:gdLst/>
            <a:ahLst/>
            <a:cxnLst/>
            <a:rect l="l" t="t" r="r" b="b"/>
            <a:pathLst>
              <a:path w="2831058" h="3011764">
                <a:moveTo>
                  <a:pt x="0" y="0"/>
                </a:moveTo>
                <a:lnTo>
                  <a:pt x="2831058" y="0"/>
                </a:lnTo>
                <a:lnTo>
                  <a:pt x="2831058" y="3011765"/>
                </a:lnTo>
                <a:lnTo>
                  <a:pt x="0" y="3011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3874" y="4003925"/>
            <a:ext cx="8648736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00"/>
              </a:lnSpc>
            </a:pPr>
            <a:r>
              <a:rPr lang="en-US" sz="706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Enjeux</a:t>
            </a:r>
            <a:r>
              <a:rPr lang="en-US" sz="706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et </a:t>
            </a:r>
            <a:r>
              <a:rPr lang="en-US" sz="706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défis</a:t>
            </a:r>
            <a:r>
              <a:rPr lang="en-US" sz="706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migrations </a:t>
            </a:r>
            <a:r>
              <a:rPr lang="en-US" sz="706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ouest-africaines</a:t>
            </a:r>
            <a:endParaRPr lang="en-US" sz="7069" b="1" dirty="0">
              <a:solidFill>
                <a:srgbClr val="10404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3257" y="8970955"/>
            <a:ext cx="7703441" cy="47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8"/>
              </a:lnSpc>
            </a:pPr>
            <a:r>
              <a:rPr lang="en-US" sz="3179" b="1">
                <a:solidFill>
                  <a:srgbClr val="10404B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Pr Abdou Salam FALL (Ph.D) Sociologue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14045" y="742515"/>
            <a:ext cx="2166185" cy="59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28"/>
              </a:lnSpc>
            </a:pPr>
            <a:r>
              <a:rPr lang="en-US" sz="3903" b="1">
                <a:solidFill>
                  <a:srgbClr val="FF775A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1805"/>
            <a:ext cx="16230600" cy="67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4571" lvl="1" indent="-447285" algn="l">
              <a:lnSpc>
                <a:spcPts val="5925"/>
              </a:lnSpc>
              <a:buFont typeface="Arial"/>
              <a:buChar char="•"/>
            </a:pP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migrations cessent d’être </a:t>
            </a:r>
            <a:r>
              <a:rPr lang="en-US" sz="414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sélectives</a:t>
            </a: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en se laissant emporter par la souplesse des liens étendus. </a:t>
            </a:r>
          </a:p>
          <a:p>
            <a:pPr marL="1789142" lvl="2" indent="-596381" algn="l">
              <a:lnSpc>
                <a:spcPts val="5925"/>
              </a:lnSpc>
              <a:buFont typeface="Arial"/>
              <a:buChar char="⚬"/>
            </a:pP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Presque tout le monde est capable de devenir candidat à la migration internationale </a:t>
            </a:r>
            <a:r>
              <a:rPr lang="en-US" sz="414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sans disposer de liens forts dans les pays d’accueil</a:t>
            </a: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  <a:p>
            <a:pPr algn="l">
              <a:lnSpc>
                <a:spcPts val="5925"/>
              </a:lnSpc>
            </a:pPr>
            <a:endParaRPr lang="en-US" sz="4143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94571" lvl="1" indent="-447285" algn="l">
              <a:lnSpc>
                <a:spcPts val="5925"/>
              </a:lnSpc>
              <a:buFont typeface="Arial"/>
              <a:buChar char="•"/>
            </a:pP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réseaux migratoires clandestins s’ouvrent progressivement</a:t>
            </a:r>
            <a:r>
              <a:rPr lang="en-US" sz="414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« au tout venant »</a:t>
            </a: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14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déviant</a:t>
            </a: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ainsi les </a:t>
            </a:r>
            <a:r>
              <a:rPr lang="en-US" sz="414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contrôles internes</a:t>
            </a:r>
            <a:r>
              <a:rPr lang="en-US" sz="414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dans les réseaux familiaux ou amicaux.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74814" y="708870"/>
            <a:ext cx="12938372" cy="123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6"/>
              </a:lnSpc>
              <a:spcBef>
                <a:spcPct val="0"/>
              </a:spcBef>
            </a:pPr>
            <a:r>
              <a:rPr lang="en-US" sz="414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 politiques restrictives entrainent inversement le “tout venant”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5893" y="1208421"/>
            <a:ext cx="7789430" cy="152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Profils des migrants dans le monde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631198" y="4451684"/>
            <a:ext cx="898968" cy="28581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631198" y="7002604"/>
            <a:ext cx="1301022" cy="1028050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4800800" y="6317292"/>
            <a:ext cx="898968" cy="28581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5200850" y="2583005"/>
            <a:ext cx="6335088" cy="6327169"/>
            <a:chOff x="0" y="0"/>
            <a:chExt cx="8446784" cy="8436225"/>
          </a:xfrm>
        </p:grpSpPr>
        <p:grpSp>
          <p:nvGrpSpPr>
            <p:cNvPr id="7" name="Group 7"/>
            <p:cNvGrpSpPr/>
            <p:nvPr/>
          </p:nvGrpSpPr>
          <p:grpSpPr>
            <a:xfrm>
              <a:off x="493183" y="441884"/>
              <a:ext cx="7460418" cy="7460418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8446784" cy="8436225"/>
            </a:xfrm>
            <a:custGeom>
              <a:avLst/>
              <a:gdLst/>
              <a:ahLst/>
              <a:cxnLst/>
              <a:rect l="l" t="t" r="r" b="b"/>
              <a:pathLst>
                <a:path w="8446784" h="8436225">
                  <a:moveTo>
                    <a:pt x="0" y="0"/>
                  </a:moveTo>
                  <a:lnTo>
                    <a:pt x="8446784" y="0"/>
                  </a:lnTo>
                  <a:lnTo>
                    <a:pt x="8446784" y="8436225"/>
                  </a:lnTo>
                  <a:lnTo>
                    <a:pt x="0" y="8436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1451075" y="1399776"/>
              <a:ext cx="5544635" cy="554463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298800" y="2300469"/>
              <a:ext cx="3849185" cy="3706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76"/>
                </a:lnSpc>
              </a:pPr>
              <a:r>
                <a:rPr lang="en-US" sz="8025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281 </a:t>
              </a:r>
            </a:p>
            <a:p>
              <a:pPr algn="ctr">
                <a:lnSpc>
                  <a:spcPts val="3453"/>
                </a:lnSpc>
              </a:pP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millions de migrants </a:t>
              </a:r>
              <a:r>
                <a:rPr lang="en-US" sz="2414" dirty="0" err="1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internationaux</a:t>
              </a: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414" dirty="0" err="1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en</a:t>
              </a: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2020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52464" y="1703526"/>
            <a:ext cx="3775867" cy="3775867"/>
            <a:chOff x="0" y="0"/>
            <a:chExt cx="5034490" cy="503449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34490" cy="503449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A5A26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92653" y="891701"/>
              <a:ext cx="3849185" cy="3079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76"/>
                </a:lnSpc>
              </a:pPr>
              <a:r>
                <a:rPr lang="en-US" sz="8025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135 </a:t>
              </a:r>
            </a:p>
            <a:p>
              <a:pPr algn="ctr">
                <a:lnSpc>
                  <a:spcPts val="3453"/>
                </a:lnSpc>
              </a:pP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millions de de Femmes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05893" y="4755651"/>
            <a:ext cx="3694907" cy="3694907"/>
            <a:chOff x="0" y="0"/>
            <a:chExt cx="4926543" cy="492654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926543" cy="4926543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A5A26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38679" y="1129827"/>
              <a:ext cx="3849185" cy="2495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76"/>
                </a:lnSpc>
              </a:pPr>
              <a:r>
                <a:rPr lang="en-US" sz="8025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146 </a:t>
              </a:r>
            </a:p>
            <a:p>
              <a:pPr algn="ctr">
                <a:lnSpc>
                  <a:spcPts val="3453"/>
                </a:lnSpc>
              </a:pP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millions </a:t>
              </a:r>
              <a:r>
                <a:rPr lang="en-US" sz="2414" dirty="0" err="1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d’Hommes</a:t>
              </a:r>
              <a:endPara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32221" y="6317292"/>
            <a:ext cx="3426722" cy="3426722"/>
            <a:chOff x="0" y="0"/>
            <a:chExt cx="4568963" cy="456896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568963" cy="4568963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5927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359889" y="951037"/>
              <a:ext cx="3849185" cy="2495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76"/>
                </a:lnSpc>
              </a:pPr>
              <a:r>
                <a:rPr lang="en-US" sz="8025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28 </a:t>
              </a:r>
            </a:p>
            <a:p>
              <a:pPr algn="ctr">
                <a:lnSpc>
                  <a:spcPts val="3453"/>
                </a:lnSpc>
              </a:pPr>
              <a:r>
                <a:rPr lang="en-US" sz="2414" dirty="0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millions </a:t>
              </a:r>
              <a:r>
                <a:rPr lang="en-US" sz="2414" dirty="0" err="1">
                  <a:solidFill>
                    <a:srgbClr val="F9F7DC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d’enfants</a:t>
              </a:r>
              <a:endPara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F83D454A-B73C-6842-9A1C-89FF58D91177}"/>
              </a:ext>
            </a:extLst>
          </p:cNvPr>
          <p:cNvSpPr txBox="1"/>
          <p:nvPr/>
        </p:nvSpPr>
        <p:spPr>
          <a:xfrm>
            <a:off x="926309" y="8801100"/>
            <a:ext cx="4495927" cy="64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Source: OIT, 2024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9964" y="4608823"/>
            <a:ext cx="5714819" cy="3527725"/>
            <a:chOff x="0" y="0"/>
            <a:chExt cx="1505138" cy="9291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5138" cy="929113"/>
            </a:xfrm>
            <a:custGeom>
              <a:avLst/>
              <a:gdLst/>
              <a:ahLst/>
              <a:cxnLst/>
              <a:rect l="l" t="t" r="r" b="b"/>
              <a:pathLst>
                <a:path w="1505138" h="929113">
                  <a:moveTo>
                    <a:pt x="69090" y="0"/>
                  </a:moveTo>
                  <a:lnTo>
                    <a:pt x="1436047" y="0"/>
                  </a:lnTo>
                  <a:cubicBezTo>
                    <a:pt x="1454371" y="0"/>
                    <a:pt x="1471945" y="7279"/>
                    <a:pt x="1484902" y="20236"/>
                  </a:cubicBezTo>
                  <a:cubicBezTo>
                    <a:pt x="1497858" y="33193"/>
                    <a:pt x="1505138" y="50766"/>
                    <a:pt x="1505138" y="69090"/>
                  </a:cubicBezTo>
                  <a:lnTo>
                    <a:pt x="1505138" y="860023"/>
                  </a:lnTo>
                  <a:cubicBezTo>
                    <a:pt x="1505138" y="878346"/>
                    <a:pt x="1497858" y="895920"/>
                    <a:pt x="1484902" y="908877"/>
                  </a:cubicBezTo>
                  <a:cubicBezTo>
                    <a:pt x="1471945" y="921834"/>
                    <a:pt x="1454371" y="929113"/>
                    <a:pt x="1436047" y="929113"/>
                  </a:cubicBezTo>
                  <a:lnTo>
                    <a:pt x="69090" y="929113"/>
                  </a:lnTo>
                  <a:cubicBezTo>
                    <a:pt x="50766" y="929113"/>
                    <a:pt x="33193" y="921834"/>
                    <a:pt x="20236" y="908877"/>
                  </a:cubicBezTo>
                  <a:cubicBezTo>
                    <a:pt x="7279" y="895920"/>
                    <a:pt x="0" y="878346"/>
                    <a:pt x="0" y="860023"/>
                  </a:cubicBezTo>
                  <a:lnTo>
                    <a:pt x="0" y="69090"/>
                  </a:lnTo>
                  <a:cubicBezTo>
                    <a:pt x="0" y="50766"/>
                    <a:pt x="7279" y="33193"/>
                    <a:pt x="20236" y="20236"/>
                  </a:cubicBezTo>
                  <a:cubicBezTo>
                    <a:pt x="33193" y="7279"/>
                    <a:pt x="50766" y="0"/>
                    <a:pt x="69090" y="0"/>
                  </a:cubicBezTo>
                  <a:close/>
                </a:path>
              </a:pathLst>
            </a:custGeom>
            <a:solidFill>
              <a:srgbClr val="8A5A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05138" cy="967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60479" y="4293376"/>
            <a:ext cx="5714819" cy="4560023"/>
          </a:xfrm>
          <a:custGeom>
            <a:avLst/>
            <a:gdLst/>
            <a:ahLst/>
            <a:cxnLst/>
            <a:rect l="l" t="t" r="r" b="b"/>
            <a:pathLst>
              <a:path w="5714819" h="4560023">
                <a:moveTo>
                  <a:pt x="0" y="0"/>
                </a:moveTo>
                <a:lnTo>
                  <a:pt x="5714819" y="0"/>
                </a:lnTo>
                <a:lnTo>
                  <a:pt x="5714819" y="4560023"/>
                </a:lnTo>
                <a:lnTo>
                  <a:pt x="0" y="4560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851" r="-1231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5893" y="1208421"/>
            <a:ext cx="7789430" cy="152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3"/>
              </a:lnSpc>
            </a:pPr>
            <a:r>
              <a:rPr lang="en-US" sz="5123" b="1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Types de migrants dans le monde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39015" y="5071477"/>
            <a:ext cx="4957748" cy="2623445"/>
            <a:chOff x="0" y="0"/>
            <a:chExt cx="1305744" cy="6909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5744" cy="690949"/>
            </a:xfrm>
            <a:custGeom>
              <a:avLst/>
              <a:gdLst/>
              <a:ahLst/>
              <a:cxnLst/>
              <a:rect l="l" t="t" r="r" b="b"/>
              <a:pathLst>
                <a:path w="1305744" h="690949">
                  <a:moveTo>
                    <a:pt x="79641" y="0"/>
                  </a:moveTo>
                  <a:lnTo>
                    <a:pt x="1226104" y="0"/>
                  </a:lnTo>
                  <a:cubicBezTo>
                    <a:pt x="1270088" y="0"/>
                    <a:pt x="1305744" y="35656"/>
                    <a:pt x="1305744" y="79641"/>
                  </a:cubicBezTo>
                  <a:lnTo>
                    <a:pt x="1305744" y="611308"/>
                  </a:lnTo>
                  <a:cubicBezTo>
                    <a:pt x="1305744" y="655292"/>
                    <a:pt x="1270088" y="690949"/>
                    <a:pt x="1226104" y="690949"/>
                  </a:cubicBezTo>
                  <a:lnTo>
                    <a:pt x="79641" y="690949"/>
                  </a:lnTo>
                  <a:cubicBezTo>
                    <a:pt x="35656" y="690949"/>
                    <a:pt x="0" y="655292"/>
                    <a:pt x="0" y="611308"/>
                  </a:cubicBezTo>
                  <a:lnTo>
                    <a:pt x="0" y="79641"/>
                  </a:lnTo>
                  <a:cubicBezTo>
                    <a:pt x="0" y="35656"/>
                    <a:pt x="35656" y="0"/>
                    <a:pt x="79641" y="0"/>
                  </a:cubicBezTo>
                  <a:close/>
                </a:path>
              </a:pathLst>
            </a:custGeom>
            <a:solidFill>
              <a:srgbClr val="8A5A2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05744" cy="729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72719" y="4891589"/>
            <a:ext cx="4290339" cy="279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6"/>
              </a:lnSpc>
            </a:pPr>
            <a:r>
              <a:rPr lang="en-US" sz="8025" b="1" dirty="0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117 </a:t>
            </a:r>
          </a:p>
          <a:p>
            <a:pPr algn="ctr">
              <a:lnSpc>
                <a:spcPts val="3453"/>
              </a:lnSpc>
            </a:pPr>
            <a:r>
              <a: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millions de </a:t>
            </a:r>
            <a:r>
              <a:rPr lang="en-US" sz="2414" dirty="0" err="1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personnes</a:t>
            </a:r>
            <a:r>
              <a: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14" dirty="0" err="1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 situation de </a:t>
            </a:r>
            <a:r>
              <a:rPr lang="en-US" sz="2414" dirty="0" err="1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déplacement</a:t>
            </a:r>
            <a:r>
              <a: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14" dirty="0" err="1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414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 2022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144000" y="1028700"/>
            <a:ext cx="7965003" cy="1701175"/>
            <a:chOff x="0" y="0"/>
            <a:chExt cx="2097779" cy="4480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97779" cy="448046"/>
            </a:xfrm>
            <a:custGeom>
              <a:avLst/>
              <a:gdLst/>
              <a:ahLst/>
              <a:cxnLst/>
              <a:rect l="l" t="t" r="r" b="b"/>
              <a:pathLst>
                <a:path w="2097779" h="448046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98475"/>
                  </a:lnTo>
                  <a:cubicBezTo>
                    <a:pt x="2097779" y="425852"/>
                    <a:pt x="2075585" y="448046"/>
                    <a:pt x="2048207" y="448046"/>
                  </a:cubicBezTo>
                  <a:lnTo>
                    <a:pt x="49572" y="448046"/>
                  </a:lnTo>
                  <a:cubicBezTo>
                    <a:pt x="22194" y="448046"/>
                    <a:pt x="0" y="425852"/>
                    <a:pt x="0" y="398475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97779" cy="486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3139377"/>
            <a:ext cx="7965003" cy="1700773"/>
            <a:chOff x="0" y="0"/>
            <a:chExt cx="2097779" cy="447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7779" cy="447940"/>
            </a:xfrm>
            <a:custGeom>
              <a:avLst/>
              <a:gdLst/>
              <a:ahLst/>
              <a:cxnLst/>
              <a:rect l="l" t="t" r="r" b="b"/>
              <a:pathLst>
                <a:path w="2097779" h="447940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98369"/>
                  </a:lnTo>
                  <a:cubicBezTo>
                    <a:pt x="2097779" y="411516"/>
                    <a:pt x="2092556" y="424125"/>
                    <a:pt x="2083259" y="433421"/>
                  </a:cubicBezTo>
                  <a:cubicBezTo>
                    <a:pt x="2073963" y="442718"/>
                    <a:pt x="2061354" y="447940"/>
                    <a:pt x="2048207" y="447940"/>
                  </a:cubicBezTo>
                  <a:lnTo>
                    <a:pt x="49572" y="447940"/>
                  </a:lnTo>
                  <a:cubicBezTo>
                    <a:pt x="22194" y="447940"/>
                    <a:pt x="0" y="425746"/>
                    <a:pt x="0" y="398369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7779" cy="486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5249725"/>
            <a:ext cx="7965003" cy="1604008"/>
            <a:chOff x="0" y="0"/>
            <a:chExt cx="2097779" cy="42245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97779" cy="422455"/>
            </a:xfrm>
            <a:custGeom>
              <a:avLst/>
              <a:gdLst/>
              <a:ahLst/>
              <a:cxnLst/>
              <a:rect l="l" t="t" r="r" b="b"/>
              <a:pathLst>
                <a:path w="2097779" h="422455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72883"/>
                  </a:lnTo>
                  <a:cubicBezTo>
                    <a:pt x="2097779" y="386030"/>
                    <a:pt x="2092556" y="398639"/>
                    <a:pt x="2083259" y="407935"/>
                  </a:cubicBezTo>
                  <a:cubicBezTo>
                    <a:pt x="2073963" y="417232"/>
                    <a:pt x="2061354" y="422455"/>
                    <a:pt x="2048207" y="422455"/>
                  </a:cubicBezTo>
                  <a:lnTo>
                    <a:pt x="49572" y="422455"/>
                  </a:lnTo>
                  <a:cubicBezTo>
                    <a:pt x="22194" y="422455"/>
                    <a:pt x="0" y="400261"/>
                    <a:pt x="0" y="372883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097779" cy="460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7634782"/>
            <a:ext cx="7965003" cy="1623518"/>
            <a:chOff x="0" y="0"/>
            <a:chExt cx="2097779" cy="4275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7779" cy="427593"/>
            </a:xfrm>
            <a:custGeom>
              <a:avLst/>
              <a:gdLst/>
              <a:ahLst/>
              <a:cxnLst/>
              <a:rect l="l" t="t" r="r" b="b"/>
              <a:pathLst>
                <a:path w="2097779" h="427593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78021"/>
                  </a:lnTo>
                  <a:cubicBezTo>
                    <a:pt x="2097779" y="391169"/>
                    <a:pt x="2092556" y="403777"/>
                    <a:pt x="2083259" y="413074"/>
                  </a:cubicBezTo>
                  <a:cubicBezTo>
                    <a:pt x="2073963" y="422370"/>
                    <a:pt x="2061354" y="427593"/>
                    <a:pt x="2048207" y="427593"/>
                  </a:cubicBezTo>
                  <a:lnTo>
                    <a:pt x="49572" y="427593"/>
                  </a:lnTo>
                  <a:cubicBezTo>
                    <a:pt x="22194" y="427593"/>
                    <a:pt x="0" y="405399"/>
                    <a:pt x="0" y="378021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97779" cy="46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983751" y="1284621"/>
            <a:ext cx="2837639" cy="12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35 </a:t>
            </a:r>
          </a:p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millions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751091" y="1321784"/>
            <a:ext cx="3375410" cy="103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914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Réfugiés dans le monde en 2022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83794" y="3345554"/>
            <a:ext cx="2837639" cy="12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5.4 </a:t>
            </a:r>
          </a:p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millions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83794" y="5506900"/>
            <a:ext cx="2837639" cy="12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5.2</a:t>
            </a:r>
          </a:p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millions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47019" y="7834807"/>
            <a:ext cx="2837639" cy="12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71.2</a:t>
            </a:r>
          </a:p>
          <a:p>
            <a:pPr algn="ctr">
              <a:lnSpc>
                <a:spcPts val="4817"/>
              </a:lnSpc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millions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751091" y="3432259"/>
            <a:ext cx="4059082" cy="103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914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Demandeurs d’asile dans le monde en 2022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51091" y="5545000"/>
            <a:ext cx="4495927" cy="93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8"/>
              </a:lnSpc>
            </a:pPr>
            <a:r>
              <a:rPr lang="en-US" sz="2614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Autres personnes déplacées dans le monde en 2022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51091" y="7963949"/>
            <a:ext cx="4495927" cy="86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2"/>
              </a:lnSpc>
            </a:pPr>
            <a:r>
              <a:rPr lang="en-US" sz="2442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Personnes déplacées à l’intérieur de leur pays en 2022 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id="{E45FD317-C3F0-514B-95E3-FB0923365790}"/>
              </a:ext>
            </a:extLst>
          </p:cNvPr>
          <p:cNvSpPr txBox="1"/>
          <p:nvPr/>
        </p:nvSpPr>
        <p:spPr>
          <a:xfrm>
            <a:off x="926309" y="8801100"/>
            <a:ext cx="4495927" cy="64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Source: OIT, 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105893" y="1208421"/>
            <a:ext cx="7789430" cy="152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3" b="1" i="0" u="none" strike="noStrike" kern="1200" cap="none" spc="0" normalizeH="0" baseline="0" noProof="0" dirty="0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Types de migrants dans le monde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298781" y="3771900"/>
            <a:ext cx="7965003" cy="2813995"/>
            <a:chOff x="0" y="0"/>
            <a:chExt cx="2097779" cy="4275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7779" cy="427593"/>
            </a:xfrm>
            <a:custGeom>
              <a:avLst/>
              <a:gdLst/>
              <a:ahLst/>
              <a:cxnLst/>
              <a:rect l="l" t="t" r="r" b="b"/>
              <a:pathLst>
                <a:path w="2097779" h="427593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78021"/>
                  </a:lnTo>
                  <a:cubicBezTo>
                    <a:pt x="2097779" y="391169"/>
                    <a:pt x="2092556" y="403777"/>
                    <a:pt x="2083259" y="413074"/>
                  </a:cubicBezTo>
                  <a:cubicBezTo>
                    <a:pt x="2073963" y="422370"/>
                    <a:pt x="2061354" y="427593"/>
                    <a:pt x="2048207" y="427593"/>
                  </a:cubicBezTo>
                  <a:lnTo>
                    <a:pt x="49572" y="427593"/>
                  </a:lnTo>
                  <a:cubicBezTo>
                    <a:pt x="22194" y="427593"/>
                    <a:pt x="0" y="405399"/>
                    <a:pt x="0" y="378021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97779" cy="46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145126" y="4820259"/>
            <a:ext cx="283763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8 500</a:t>
            </a:r>
            <a:r>
              <a:rPr kumimoji="0" lang="en-US" sz="4866" b="1" i="0" u="none" strike="noStrike" kern="1200" cap="none" spc="0" normalizeH="0" baseline="0" noProof="0" dirty="0">
                <a:ln>
                  <a:noFill/>
                </a:ln>
                <a:solidFill>
                  <a:srgbClr val="885927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49199" y="4116073"/>
            <a:ext cx="4495927" cy="21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Personnes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décédées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ou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portées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disparues</a:t>
            </a:r>
            <a:endParaRPr lang="en-US" sz="3200" dirty="0">
              <a:solidFill>
                <a:srgbClr val="885927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lvl="0">
              <a:lnSpc>
                <a:spcPct val="150000"/>
              </a:lnSpc>
            </a:pP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le monde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2023</a:t>
            </a:r>
          </a:p>
        </p:txBody>
      </p:sp>
      <p:grpSp>
        <p:nvGrpSpPr>
          <p:cNvPr id="31" name="Group 20">
            <a:extLst>
              <a:ext uri="{FF2B5EF4-FFF2-40B4-BE49-F238E27FC236}">
                <a16:creationId xmlns:a16="http://schemas.microsoft.com/office/drawing/2014/main" id="{CD9E8713-ECF6-6244-8DCC-ADE7FE349B56}"/>
              </a:ext>
            </a:extLst>
          </p:cNvPr>
          <p:cNvGrpSpPr/>
          <p:nvPr/>
        </p:nvGrpSpPr>
        <p:grpSpPr>
          <a:xfrm>
            <a:off x="926309" y="3771900"/>
            <a:ext cx="7965003" cy="2813995"/>
            <a:chOff x="0" y="0"/>
            <a:chExt cx="2097779" cy="427593"/>
          </a:xfrm>
        </p:grpSpPr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ED597544-BF24-AA40-865F-0963E40BED60}"/>
                </a:ext>
              </a:extLst>
            </p:cNvPr>
            <p:cNvSpPr/>
            <p:nvPr/>
          </p:nvSpPr>
          <p:spPr>
            <a:xfrm>
              <a:off x="0" y="0"/>
              <a:ext cx="2097779" cy="427593"/>
            </a:xfrm>
            <a:custGeom>
              <a:avLst/>
              <a:gdLst/>
              <a:ahLst/>
              <a:cxnLst/>
              <a:rect l="l" t="t" r="r" b="b"/>
              <a:pathLst>
                <a:path w="2097779" h="427593">
                  <a:moveTo>
                    <a:pt x="49572" y="0"/>
                  </a:moveTo>
                  <a:lnTo>
                    <a:pt x="2048207" y="0"/>
                  </a:lnTo>
                  <a:cubicBezTo>
                    <a:pt x="2075585" y="0"/>
                    <a:pt x="2097779" y="22194"/>
                    <a:pt x="2097779" y="49572"/>
                  </a:cubicBezTo>
                  <a:lnTo>
                    <a:pt x="2097779" y="378021"/>
                  </a:lnTo>
                  <a:cubicBezTo>
                    <a:pt x="2097779" y="391169"/>
                    <a:pt x="2092556" y="403777"/>
                    <a:pt x="2083259" y="413074"/>
                  </a:cubicBezTo>
                  <a:cubicBezTo>
                    <a:pt x="2073963" y="422370"/>
                    <a:pt x="2061354" y="427593"/>
                    <a:pt x="2048207" y="427593"/>
                  </a:cubicBezTo>
                  <a:lnTo>
                    <a:pt x="49572" y="427593"/>
                  </a:lnTo>
                  <a:cubicBezTo>
                    <a:pt x="22194" y="427593"/>
                    <a:pt x="0" y="405399"/>
                    <a:pt x="0" y="378021"/>
                  </a:cubicBezTo>
                  <a:lnTo>
                    <a:pt x="0" y="49572"/>
                  </a:lnTo>
                  <a:cubicBezTo>
                    <a:pt x="0" y="22194"/>
                    <a:pt x="22194" y="0"/>
                    <a:pt x="495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885927"/>
              </a:solidFill>
              <a:prstDash val="solid"/>
              <a:round/>
            </a:ln>
          </p:spPr>
        </p: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0D322491-F84D-4C47-A7C9-F8D02B8C9B62}"/>
                </a:ext>
              </a:extLst>
            </p:cNvPr>
            <p:cNvSpPr txBox="1"/>
            <p:nvPr/>
          </p:nvSpPr>
          <p:spPr>
            <a:xfrm>
              <a:off x="0" y="-38100"/>
              <a:ext cx="2097779" cy="46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27">
            <a:extLst>
              <a:ext uri="{FF2B5EF4-FFF2-40B4-BE49-F238E27FC236}">
                <a16:creationId xmlns:a16="http://schemas.microsoft.com/office/drawing/2014/main" id="{D1E71FC1-A380-1446-B457-4BB283A327CD}"/>
              </a:ext>
            </a:extLst>
          </p:cNvPr>
          <p:cNvSpPr txBox="1"/>
          <p:nvPr/>
        </p:nvSpPr>
        <p:spPr>
          <a:xfrm>
            <a:off x="5800728" y="4512483"/>
            <a:ext cx="283763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66" b="1" dirty="0">
                <a:solidFill>
                  <a:srgbClr val="885927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169</a:t>
            </a:r>
          </a:p>
          <a:p>
            <a:pPr marL="0" marR="0" lvl="0" indent="0" algn="ctr" defTabSz="914400" rtl="0" eaLnBrk="1" fontAlgn="auto" latinLnBrk="0" hangingPunct="1">
              <a:lnSpc>
                <a:spcPts val="48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66" b="1" i="0" u="none" strike="noStrike" kern="1200" cap="none" spc="0" normalizeH="0" baseline="0" noProof="0" dirty="0">
                <a:ln>
                  <a:noFill/>
                </a:ln>
                <a:solidFill>
                  <a:srgbClr val="885927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Millions 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6C3AFD13-77A1-7C4F-8085-691DAF1BF60C}"/>
              </a:ext>
            </a:extLst>
          </p:cNvPr>
          <p:cNvSpPr txBox="1"/>
          <p:nvPr/>
        </p:nvSpPr>
        <p:spPr>
          <a:xfrm>
            <a:off x="1304801" y="4360037"/>
            <a:ext cx="4495927" cy="1386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travailleurs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migrants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le monde </a:t>
            </a:r>
            <a:r>
              <a:rPr lang="en-US" sz="3200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2019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329821B7-4A34-4240-9BCB-4DEB130F85D3}"/>
              </a:ext>
            </a:extLst>
          </p:cNvPr>
          <p:cNvSpPr txBox="1"/>
          <p:nvPr/>
        </p:nvSpPr>
        <p:spPr>
          <a:xfrm>
            <a:off x="926309" y="8801100"/>
            <a:ext cx="4495927" cy="64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Source: OIT, 2024</a:t>
            </a:r>
          </a:p>
        </p:txBody>
      </p:sp>
    </p:spTree>
    <p:extLst>
      <p:ext uri="{BB962C8B-B14F-4D97-AF65-F5344CB8AC3E}">
        <p14:creationId xmlns:p14="http://schemas.microsoft.com/office/powerpoint/2010/main" val="277334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9337" y="775268"/>
            <a:ext cx="12749326" cy="7829103"/>
            <a:chOff x="0" y="0"/>
            <a:chExt cx="661803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803" cy="406400"/>
            </a:xfrm>
            <a:custGeom>
              <a:avLst/>
              <a:gdLst/>
              <a:ahLst/>
              <a:cxnLst/>
              <a:rect l="l" t="t" r="r" b="b"/>
              <a:pathLst>
                <a:path w="661803" h="406400">
                  <a:moveTo>
                    <a:pt x="458603" y="0"/>
                  </a:moveTo>
                  <a:cubicBezTo>
                    <a:pt x="570827" y="0"/>
                    <a:pt x="661803" y="90976"/>
                    <a:pt x="661803" y="203200"/>
                  </a:cubicBezTo>
                  <a:cubicBezTo>
                    <a:pt x="661803" y="315424"/>
                    <a:pt x="570827" y="406400"/>
                    <a:pt x="45860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775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180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37470" y="2590819"/>
            <a:ext cx="10013059" cy="417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</a:pPr>
            <a:r>
              <a:rPr lang="en-US" sz="710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2. Situation de la migration et </a:t>
            </a:r>
            <a:r>
              <a:rPr lang="en-US" sz="710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facteurs</a:t>
            </a:r>
            <a:r>
              <a:rPr lang="en-US" sz="710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710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causalité</a:t>
            </a:r>
            <a:r>
              <a:rPr lang="en-US" sz="710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710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7109" b="1" dirty="0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Afrique de </a:t>
            </a:r>
            <a:r>
              <a:rPr lang="en-US" sz="7109" b="1" dirty="0" err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l’Ouest</a:t>
            </a:r>
            <a:endParaRPr lang="en-US" sz="7109" b="1" dirty="0">
              <a:solidFill>
                <a:srgbClr val="10404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7956" y="2474215"/>
            <a:ext cx="16111344" cy="726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832" lvl="1" indent="-337416" algn="l">
              <a:lnSpc>
                <a:spcPts val="5157"/>
              </a:lnSpc>
              <a:buFont typeface="Arial"/>
              <a:buChar char="•"/>
            </a:pP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la fin de 2022, 60,9 millions de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personnes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avaient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été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déplacées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l’intérieur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leur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pays, un chiffre sans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précédent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hausse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60 % par rapport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2021. Parmi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ces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déplacements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</a:p>
          <a:p>
            <a:pPr marL="1349664" lvl="2" indent="-449888" algn="l">
              <a:lnSpc>
                <a:spcPts val="5157"/>
              </a:lnSpc>
              <a:buFont typeface="Arial"/>
              <a:buChar char="⚬"/>
            </a:pP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53 % (32,6 millions)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ont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été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provoqués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par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une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catastrophe,</a:t>
            </a:r>
          </a:p>
          <a:p>
            <a:pPr marL="1349664" lvl="2" indent="-449888" algn="l">
              <a:lnSpc>
                <a:spcPts val="5157"/>
              </a:lnSpc>
              <a:buFont typeface="Arial"/>
              <a:buChar char="⚬"/>
            </a:pP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47 % (28,3 millions) par un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conflit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ou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violence.</a:t>
            </a:r>
          </a:p>
          <a:p>
            <a:pPr algn="l">
              <a:lnSpc>
                <a:spcPts val="5157"/>
              </a:lnSpc>
            </a:pPr>
            <a:endParaRPr lang="en-US" sz="31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674832" lvl="1" indent="-337416" algn="l">
              <a:lnSpc>
                <a:spcPts val="5157"/>
              </a:lnSpc>
              <a:buFont typeface="Arial"/>
              <a:buChar char="•"/>
            </a:pP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Parmi les 20 pays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comptant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les plus grands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nombre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déplacés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l’interieur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leur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pays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cause d’un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conflit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violence </a:t>
            </a:r>
            <a:r>
              <a:rPr lang="en-US" sz="3125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125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la fin 2022:</a:t>
            </a:r>
          </a:p>
          <a:p>
            <a:pPr marL="1349664" lvl="2" indent="-449888" algn="l">
              <a:lnSpc>
                <a:spcPts val="5157"/>
              </a:lnSpc>
              <a:buFont typeface="Arial"/>
              <a:buChar char="⚬"/>
            </a:pP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9 pays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sont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Africains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</a:p>
          <a:p>
            <a:pPr marL="1349664" lvl="2" indent="-449888" algn="l">
              <a:lnSpc>
                <a:spcPts val="5157"/>
              </a:lnSpc>
              <a:buFont typeface="Arial"/>
              <a:buChar char="⚬"/>
            </a:pP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La RDC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pemier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Afrique et le 3ème dans le monde avec plus de 5,5 millions de </a:t>
            </a:r>
            <a:r>
              <a:rPr lang="en-US" sz="31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déplacés</a:t>
            </a:r>
            <a:r>
              <a:rPr lang="en-US" sz="31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80314" y="1038225"/>
            <a:ext cx="14527371" cy="7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Causes des migrations en Afrique de l’Ouest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A1440839-0107-8446-9F8A-7C3BB1D8442D}"/>
              </a:ext>
            </a:extLst>
          </p:cNvPr>
          <p:cNvSpPr txBox="1"/>
          <p:nvPr/>
        </p:nvSpPr>
        <p:spPr>
          <a:xfrm>
            <a:off x="15011336" y="9552595"/>
            <a:ext cx="4495927" cy="364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Source: OIT, 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81353" y="1038225"/>
            <a:ext cx="11125293" cy="139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4"/>
              </a:lnSpc>
            </a:pPr>
            <a:r>
              <a:rPr lang="en-US" sz="4719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Causes des migrations en Afrique de l’Ouest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374551" y="3059751"/>
            <a:ext cx="7654199" cy="6394778"/>
            <a:chOff x="0" y="0"/>
            <a:chExt cx="1656022" cy="13835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6022" cy="1383541"/>
            </a:xfrm>
            <a:custGeom>
              <a:avLst/>
              <a:gdLst/>
              <a:ahLst/>
              <a:cxnLst/>
              <a:rect l="l" t="t" r="r" b="b"/>
              <a:pathLst>
                <a:path w="1656022" h="1383541">
                  <a:moveTo>
                    <a:pt x="29332" y="0"/>
                  </a:moveTo>
                  <a:lnTo>
                    <a:pt x="1626690" y="0"/>
                  </a:lnTo>
                  <a:cubicBezTo>
                    <a:pt x="1634469" y="0"/>
                    <a:pt x="1641930" y="3090"/>
                    <a:pt x="1647431" y="8591"/>
                  </a:cubicBezTo>
                  <a:cubicBezTo>
                    <a:pt x="1652932" y="14092"/>
                    <a:pt x="1656022" y="21553"/>
                    <a:pt x="1656022" y="29332"/>
                  </a:cubicBezTo>
                  <a:lnTo>
                    <a:pt x="1656022" y="1354208"/>
                  </a:lnTo>
                  <a:cubicBezTo>
                    <a:pt x="1656022" y="1370408"/>
                    <a:pt x="1642890" y="1383541"/>
                    <a:pt x="1626690" y="1383541"/>
                  </a:cubicBezTo>
                  <a:lnTo>
                    <a:pt x="29332" y="1383541"/>
                  </a:lnTo>
                  <a:cubicBezTo>
                    <a:pt x="13133" y="1383541"/>
                    <a:pt x="0" y="1370408"/>
                    <a:pt x="0" y="1354208"/>
                  </a:cubicBezTo>
                  <a:lnTo>
                    <a:pt x="0" y="29332"/>
                  </a:lnTo>
                  <a:cubicBezTo>
                    <a:pt x="0" y="13133"/>
                    <a:pt x="13133" y="0"/>
                    <a:pt x="29332" y="0"/>
                  </a:cubicBezTo>
                  <a:close/>
                </a:path>
              </a:pathLst>
            </a:custGeom>
            <a:solidFill>
              <a:srgbClr val="CD6301">
                <a:alpha val="19608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56022" cy="1421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9251" y="3059751"/>
            <a:ext cx="7789987" cy="5064779"/>
            <a:chOff x="0" y="0"/>
            <a:chExt cx="1685401" cy="10957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85401" cy="1095789"/>
            </a:xfrm>
            <a:custGeom>
              <a:avLst/>
              <a:gdLst/>
              <a:ahLst/>
              <a:cxnLst/>
              <a:rect l="l" t="t" r="r" b="b"/>
              <a:pathLst>
                <a:path w="1685401" h="1095789">
                  <a:moveTo>
                    <a:pt x="28821" y="0"/>
                  </a:moveTo>
                  <a:lnTo>
                    <a:pt x="1656580" y="0"/>
                  </a:lnTo>
                  <a:cubicBezTo>
                    <a:pt x="1664223" y="0"/>
                    <a:pt x="1671554" y="3036"/>
                    <a:pt x="1676959" y="8441"/>
                  </a:cubicBezTo>
                  <a:cubicBezTo>
                    <a:pt x="1682364" y="13846"/>
                    <a:pt x="1685401" y="21177"/>
                    <a:pt x="1685401" y="28821"/>
                  </a:cubicBezTo>
                  <a:lnTo>
                    <a:pt x="1685401" y="1066968"/>
                  </a:lnTo>
                  <a:cubicBezTo>
                    <a:pt x="1685401" y="1074612"/>
                    <a:pt x="1682364" y="1081943"/>
                    <a:pt x="1676959" y="1087347"/>
                  </a:cubicBezTo>
                  <a:cubicBezTo>
                    <a:pt x="1671554" y="1092752"/>
                    <a:pt x="1664223" y="1095789"/>
                    <a:pt x="1656580" y="1095789"/>
                  </a:cubicBezTo>
                  <a:lnTo>
                    <a:pt x="28821" y="1095789"/>
                  </a:lnTo>
                  <a:cubicBezTo>
                    <a:pt x="21177" y="1095789"/>
                    <a:pt x="13846" y="1092752"/>
                    <a:pt x="8441" y="1087347"/>
                  </a:cubicBezTo>
                  <a:cubicBezTo>
                    <a:pt x="3036" y="1081943"/>
                    <a:pt x="0" y="1074612"/>
                    <a:pt x="0" y="1066968"/>
                  </a:cubicBezTo>
                  <a:lnTo>
                    <a:pt x="0" y="28821"/>
                  </a:lnTo>
                  <a:cubicBezTo>
                    <a:pt x="0" y="21177"/>
                    <a:pt x="3036" y="13846"/>
                    <a:pt x="8441" y="8441"/>
                  </a:cubicBezTo>
                  <a:cubicBezTo>
                    <a:pt x="13846" y="3036"/>
                    <a:pt x="21177" y="0"/>
                    <a:pt x="28821" y="0"/>
                  </a:cubicBezTo>
                  <a:close/>
                </a:path>
              </a:pathLst>
            </a:custGeom>
            <a:solidFill>
              <a:srgbClr val="CD6301">
                <a:alpha val="19608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85401" cy="113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322" y="3268309"/>
            <a:ext cx="6801289" cy="664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Un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tel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constat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met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relief les migrations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climatiques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ainsi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que les migrations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économiques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qui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sont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la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résultante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accords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dits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coopération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relatifs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la gestion des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ressources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pays de provenance que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sont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les accords de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pêche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l’exploitation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ressources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minières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et les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échanges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91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commerciaux</a:t>
            </a:r>
            <a:r>
              <a:rPr lang="en-US" sz="27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Nord/Sud.</a:t>
            </a:r>
          </a:p>
          <a:p>
            <a:pPr algn="ctr">
              <a:lnSpc>
                <a:spcPts val="4410"/>
              </a:lnSpc>
            </a:pPr>
            <a:endParaRPr lang="en-US" sz="2791" b="1" dirty="0">
              <a:solidFill>
                <a:srgbClr val="763C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ctr">
              <a:lnSpc>
                <a:spcPts val="3778"/>
              </a:lnSpc>
            </a:pPr>
            <a:r>
              <a:rPr lang="en-US" sz="2391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(Fall A.S. 2014, 2016).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3429" y="3754154"/>
            <a:ext cx="6890402" cy="350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7"/>
              </a:lnSpc>
            </a:pPr>
            <a:r>
              <a:rPr lang="en-US" sz="3264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Il est important de relever que les points de départ et d’arrivée des migrations internationales concernent souvent les sites côtiers.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8328" y="3450073"/>
            <a:ext cx="16111344" cy="642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295" lvl="1" indent="-272648" algn="l">
              <a:lnSpc>
                <a:spcPts val="3611"/>
              </a:lnSpc>
              <a:buFont typeface="Arial"/>
              <a:buChar char="•"/>
            </a:pP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La fermeture des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frontières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la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pêche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artisanale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locale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écrasée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par le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poids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chalutiers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européens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asiatiques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etc. qui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surexploitent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ressources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halieutiques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concurrencent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déloyalement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pêche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locale. </a:t>
            </a:r>
          </a:p>
          <a:p>
            <a:pPr algn="l">
              <a:lnSpc>
                <a:spcPts val="3611"/>
              </a:lnSpc>
            </a:pP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45295" lvl="1" indent="-272648" algn="l">
              <a:lnSpc>
                <a:spcPts val="3611"/>
              </a:lnSpc>
              <a:buFont typeface="Arial"/>
              <a:buChar char="•"/>
            </a:pP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pêcheurs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sans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emploi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se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reconvertissent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passeurs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commandants de bateaux de fortune et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embarquent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candidats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nombreux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migration. </a:t>
            </a:r>
          </a:p>
          <a:p>
            <a:pPr algn="l">
              <a:lnSpc>
                <a:spcPts val="3611"/>
              </a:lnSpc>
            </a:pP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45295" lvl="1" indent="-272648" algn="l">
              <a:lnSpc>
                <a:spcPts val="3611"/>
              </a:lnSpc>
              <a:buFont typeface="Arial"/>
              <a:buChar char="•"/>
            </a:pP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La migration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dramatique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lorsqu’on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mesure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pertes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vies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humaines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: Les non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dits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formes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pression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sociale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  <a:p>
            <a:pPr algn="l">
              <a:lnSpc>
                <a:spcPts val="3611"/>
              </a:lnSpc>
            </a:pP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45295" lvl="1" indent="-272648" algn="l">
              <a:lnSpc>
                <a:spcPts val="3611"/>
              </a:lnSpc>
              <a:buFont typeface="Arial"/>
              <a:buChar char="•"/>
            </a:pP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L’espoir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d’une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réussite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sélective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relative de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quelques-uns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dans des conditions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précaires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au Nord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dont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marché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fortement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besoin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d’absorber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marge certes, de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nombreux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actifs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prêts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au travail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manuel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ou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physique dans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l’industrie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occidentale. </a:t>
            </a:r>
          </a:p>
          <a:p>
            <a:pPr algn="l">
              <a:lnSpc>
                <a:spcPts val="3611"/>
              </a:lnSpc>
            </a:pP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581353" y="1038225"/>
            <a:ext cx="11125293" cy="139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4"/>
              </a:lnSpc>
            </a:pPr>
            <a:r>
              <a:rPr lang="en-US" sz="4719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Causes des migrations en Afrique de l’Ouest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25014" y="3160633"/>
            <a:ext cx="14437972" cy="546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7"/>
              </a:lnSpc>
            </a:pPr>
            <a:endParaRPr dirty="0"/>
          </a:p>
          <a:p>
            <a:pPr marL="577175" lvl="1" indent="-288588" algn="l">
              <a:lnSpc>
                <a:spcPts val="3822"/>
              </a:lnSpc>
              <a:buFont typeface="Arial"/>
              <a:buChar char="•"/>
            </a:pPr>
            <a:r>
              <a:rPr lang="en-US" sz="26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Augmentation </a:t>
            </a:r>
            <a:r>
              <a:rPr lang="en-US" sz="26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spectaculaire</a:t>
            </a:r>
            <a:r>
              <a:rPr lang="en-US" sz="26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</a:t>
            </a:r>
            <a:r>
              <a:rPr lang="en-US" sz="26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arrivées</a:t>
            </a:r>
            <a:r>
              <a:rPr lang="en-US" sz="26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migrants </a:t>
            </a:r>
            <a:r>
              <a:rPr lang="en-US" sz="26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irréguliers</a:t>
            </a:r>
            <a:r>
              <a:rPr lang="en-US" sz="26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aux Canaries </a:t>
            </a:r>
            <a:r>
              <a:rPr lang="en-US" sz="26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26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2024</a:t>
            </a:r>
          </a:p>
          <a:p>
            <a:pPr marL="1111171" lvl="2" indent="-370390" algn="l">
              <a:lnSpc>
                <a:spcPts val="3679"/>
              </a:lnSpc>
              <a:buFont typeface="Arial"/>
              <a:buChar char="⚬"/>
            </a:pP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nombre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migrants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irréguliers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arrivés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l’archipel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Canaries entre le 1er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janvier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le 15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août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 plus que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doublé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par rapport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même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période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l’an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dernier, passant de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près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10.000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plus de 22.000,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selon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chiffres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du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ministère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espagnol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l’Intérieur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  <a:p>
            <a:pPr algn="l">
              <a:lnSpc>
                <a:spcPts val="3107"/>
              </a:lnSpc>
            </a:pPr>
            <a:endParaRPr lang="en-US" sz="2573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555586" lvl="1" indent="-277793" algn="l">
              <a:lnSpc>
                <a:spcPts val="3679"/>
              </a:lnSpc>
              <a:buFont typeface="Arial"/>
              <a:buChar char="•"/>
            </a:pP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fonds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transférés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par les migrants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dépassent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l’aide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publique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au </a:t>
            </a:r>
            <a:r>
              <a:rPr lang="en-US" sz="25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développement</a:t>
            </a:r>
            <a:r>
              <a:rPr lang="en-US" sz="25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</a:p>
          <a:p>
            <a:pPr marL="1111171" lvl="2" indent="-370390" algn="l">
              <a:lnSpc>
                <a:spcPts val="3679"/>
              </a:lnSpc>
              <a:buFont typeface="Arial"/>
              <a:buChar char="⚬"/>
            </a:pP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2023,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ces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transferts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sont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estimés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10,3% du PIB. </a:t>
            </a:r>
          </a:p>
          <a:p>
            <a:pPr marL="1111171" lvl="2" indent="-370390" algn="l">
              <a:lnSpc>
                <a:spcPts val="3679"/>
              </a:lnSpc>
              <a:buFont typeface="Arial"/>
              <a:buChar char="⚬"/>
            </a:pP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Ils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sont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essentiellement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orientés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vers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dépenses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consommation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ménages et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participent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au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dynamisme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l’immobilier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lang="en-US" sz="25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 pays.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25014" y="1038225"/>
            <a:ext cx="14527371" cy="152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Situation des migrations en Afrique de l’Ouest</a:t>
            </a:r>
          </a:p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Focus sur le Sénégal</a:t>
            </a:r>
          </a:p>
        </p:txBody>
      </p:sp>
      <p:sp>
        <p:nvSpPr>
          <p:cNvPr id="4" name="TextBox 30">
            <a:extLst>
              <a:ext uri="{FF2B5EF4-FFF2-40B4-BE49-F238E27FC236}">
                <a16:creationId xmlns:a16="http://schemas.microsoft.com/office/drawing/2014/main" id="{341C1463-4103-CF42-9A47-B2D5C9B5C50E}"/>
              </a:ext>
            </a:extLst>
          </p:cNvPr>
          <p:cNvSpPr txBox="1"/>
          <p:nvPr/>
        </p:nvSpPr>
        <p:spPr>
          <a:xfrm>
            <a:off x="2819400" y="8625332"/>
            <a:ext cx="9132091" cy="364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Source: </a:t>
            </a:r>
            <a:r>
              <a:rPr lang="en-US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Stratégie</a:t>
            </a:r>
            <a:r>
              <a:rPr lang="en-US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Nationale</a:t>
            </a:r>
            <a:r>
              <a:rPr lang="en-US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Développement</a:t>
            </a:r>
            <a:r>
              <a:rPr lang="en-US" dirty="0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 2025-2029 du </a:t>
            </a:r>
            <a:r>
              <a:rPr lang="en-US" dirty="0" err="1">
                <a:solidFill>
                  <a:srgbClr val="885927"/>
                </a:solidFill>
                <a:latin typeface="Public Sans"/>
                <a:ea typeface="Public Sans"/>
                <a:cs typeface="Public Sans"/>
                <a:sym typeface="Public Sans"/>
              </a:rPr>
              <a:t>Sénégal</a:t>
            </a:r>
            <a:endParaRPr lang="en-US" dirty="0">
              <a:solidFill>
                <a:srgbClr val="885927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5342" y="3288074"/>
            <a:ext cx="15397316" cy="590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5"/>
              </a:lnSpc>
            </a:pP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Selon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l’OCDE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environ 700.000 émigrés </a:t>
            </a: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sénégalais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résidaient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dans </a:t>
            </a: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l’ensemble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pays du monde </a:t>
            </a:r>
            <a:r>
              <a:rPr lang="en-US" sz="27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27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2020. </a:t>
            </a:r>
          </a:p>
          <a:p>
            <a:pPr algn="l">
              <a:lnSpc>
                <a:spcPts val="3536"/>
              </a:lnSpc>
            </a:pPr>
            <a:endParaRPr lang="en-US" sz="2773" b="1" dirty="0">
              <a:solidFill>
                <a:srgbClr val="763C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marL="1067996" lvl="2" indent="-355999" algn="l">
              <a:lnSpc>
                <a:spcPts val="3536"/>
              </a:lnSpc>
              <a:buFont typeface="Arial"/>
              <a:buChar char="⚬"/>
            </a:pP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33 %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vivaient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Afrique de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l’Ouest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soit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environ 230.000 émigrés,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dont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plus de la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moitié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résidaient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Gambie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  <a:p>
            <a:pPr algn="l">
              <a:lnSpc>
                <a:spcPts val="3536"/>
              </a:lnSpc>
            </a:pPr>
            <a:endParaRPr lang="en-US" sz="2473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1067996" lvl="2" indent="-355999" algn="l">
              <a:lnSpc>
                <a:spcPts val="3536"/>
              </a:lnSpc>
              <a:buFont typeface="Arial"/>
              <a:buChar char="⚬"/>
            </a:pP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Environ 400.000 émigrés </a:t>
            </a:r>
            <a:r>
              <a:rPr lang="en-US" sz="24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sénégalais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résidant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dans les pays de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l’OCDE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2020, Le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Sénégal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 pays de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l’UEMOA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avec le plus grand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nombre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d’émigrés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dans les pays de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l’OCDE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devant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la Côte d’Ivoire et le Mali. </a:t>
            </a:r>
          </a:p>
          <a:p>
            <a:pPr algn="l">
              <a:lnSpc>
                <a:spcPts val="3536"/>
              </a:lnSpc>
            </a:pPr>
            <a:endParaRPr lang="en-US" sz="2473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1067996" lvl="2" indent="-355999" algn="l">
              <a:lnSpc>
                <a:spcPts val="3536"/>
              </a:lnSpc>
              <a:buFont typeface="Arial"/>
              <a:buChar char="⚬"/>
            </a:pP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La France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loin le premier pays de destination occidentale des émigrés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sénégalais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: environ 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160.000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émigrés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sénégalais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y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résident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(2020).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Viennent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ensuite </a:t>
            </a:r>
            <a:r>
              <a:rPr lang="en-US" sz="24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l’Italie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(environ 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110.000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personnes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), </a:t>
            </a:r>
            <a:r>
              <a:rPr lang="en-US" sz="24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l’Espagne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(environ 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57.000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personnes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) et les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73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États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-Unis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(plus de </a:t>
            </a:r>
            <a:r>
              <a:rPr lang="en-US" sz="2473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32.000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473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personnes</a:t>
            </a:r>
            <a:r>
              <a:rPr lang="en-US" sz="2473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36785" y="1038225"/>
            <a:ext cx="14527371" cy="1520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Situation des migrations en Afrique de l’Ouest</a:t>
            </a:r>
          </a:p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Focus sur le Sénégal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34235" y="874297"/>
            <a:ext cx="242687" cy="760922"/>
          </a:xfrm>
          <a:prstGeom prst="line">
            <a:avLst/>
          </a:prstGeom>
          <a:ln w="66675" cap="flat">
            <a:solidFill>
              <a:srgbClr val="FF77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149473">
            <a:off x="12465148" y="-1285289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7604" y="704668"/>
            <a:ext cx="5317236" cy="94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3"/>
              </a:lnSpc>
            </a:pPr>
            <a:r>
              <a:rPr lang="en-US" sz="6209" b="1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Plan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6923" y="1983863"/>
            <a:ext cx="16215277" cy="778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8"/>
              </a:lnSpc>
            </a:pP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1.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Idées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reçues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déconstruire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sur les migrations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africaines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vers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le Nord.</a:t>
            </a:r>
          </a:p>
          <a:p>
            <a:pPr marL="711108" lvl="1" indent="-355554" algn="l">
              <a:lnSpc>
                <a:spcPts val="5138"/>
              </a:lnSpc>
              <a:buFont typeface="Arial"/>
              <a:buChar char="•"/>
            </a:pP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A.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L’Afrique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comme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bouc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émissaire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!</a:t>
            </a:r>
          </a:p>
          <a:p>
            <a:pPr marL="711108" lvl="1" indent="-355554" algn="l">
              <a:lnSpc>
                <a:spcPts val="5138"/>
              </a:lnSpc>
              <a:buFont typeface="Arial"/>
              <a:buChar char="•"/>
            </a:pP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B</a:t>
            </a:r>
            <a:r>
              <a:rPr lang="en-US" sz="3293" dirty="0">
                <a:solidFill>
                  <a:schemeClr val="accent2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sym typeface="Public Sans"/>
              </a:rPr>
              <a:t>L’Afrique</a:t>
            </a:r>
            <a:r>
              <a:rPr lang="en-US" sz="3293" dirty="0">
                <a:solidFill>
                  <a:srgbClr val="FF775A"/>
                </a:solidFill>
                <a:latin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sym typeface="Public Sans"/>
              </a:rPr>
              <a:t>profiterait</a:t>
            </a:r>
            <a:r>
              <a:rPr lang="en-US" sz="3293" dirty="0">
                <a:solidFill>
                  <a:srgbClr val="FF775A"/>
                </a:solidFill>
                <a:latin typeface="Public Sans"/>
                <a:sym typeface="Public Sans"/>
              </a:rPr>
              <a:t> le plus des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sym typeface="Public Sans"/>
              </a:rPr>
              <a:t>transferts</a:t>
            </a:r>
            <a:r>
              <a:rPr lang="en-US" sz="3293" dirty="0">
                <a:solidFill>
                  <a:srgbClr val="FF775A"/>
                </a:solidFill>
                <a:latin typeface="Public Sans"/>
                <a:sym typeface="Public Sans"/>
              </a:rPr>
              <a:t> de fonds des migrants</a:t>
            </a:r>
          </a:p>
          <a:p>
            <a:pPr marL="711108" lvl="1" indent="-355554" algn="l">
              <a:lnSpc>
                <a:spcPts val="5138"/>
              </a:lnSpc>
              <a:buFont typeface="Arial"/>
              <a:buChar char="•"/>
            </a:pP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C. Les flux massifs des migrations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vers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le Nord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imposent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des politiques.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restrictives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draconiennes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: y a-t-il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vraiment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un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appel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d’air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?</a:t>
            </a:r>
          </a:p>
          <a:p>
            <a:pPr marL="711108" lvl="1" indent="-355554" algn="l">
              <a:lnSpc>
                <a:spcPts val="5138"/>
              </a:lnSpc>
              <a:buFont typeface="Arial"/>
              <a:buChar char="•"/>
            </a:pP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Types et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profils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 des migrants </a:t>
            </a:r>
            <a:r>
              <a:rPr lang="en-US" sz="3293" dirty="0" err="1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internationaux</a:t>
            </a:r>
            <a:r>
              <a:rPr lang="en-US" sz="3293" dirty="0">
                <a:solidFill>
                  <a:srgbClr val="FF775A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  <a:p>
            <a:pPr algn="l">
              <a:lnSpc>
                <a:spcPts val="5138"/>
              </a:lnSpc>
            </a:pPr>
            <a:endParaRPr lang="en-US" sz="3293" dirty="0">
              <a:solidFill>
                <a:srgbClr val="FF775A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5138"/>
              </a:lnSpc>
            </a:pP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2. Situation, causes et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défis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la migration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Afrique de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l’Ouest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algn="l">
              <a:lnSpc>
                <a:spcPts val="5138"/>
              </a:lnSpc>
            </a:pPr>
            <a:endParaRPr lang="en-US" sz="3293" b="1" dirty="0">
              <a:solidFill>
                <a:srgbClr val="FF775A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>
              <a:lnSpc>
                <a:spcPts val="5138"/>
              </a:lnSpc>
            </a:pP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3. Conclusion : Cadre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synthétique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l'analyse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migrations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irrégulières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africaines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et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pistes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93" b="1" dirty="0" err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d’actions</a:t>
            </a:r>
            <a:r>
              <a:rPr lang="en-US" sz="3293" b="1" dirty="0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  <a:p>
            <a:pPr algn="l">
              <a:lnSpc>
                <a:spcPts val="5138"/>
              </a:lnSpc>
            </a:pPr>
            <a:endParaRPr lang="en-US" sz="3293" b="1" dirty="0">
              <a:solidFill>
                <a:srgbClr val="FF775A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93707"/>
            <a:ext cx="5519994" cy="221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L’Afrique subsaharienne est la région du monde où les transferts de fonds sont les plus chers (8% du montant à envoyer). </a:t>
            </a:r>
          </a:p>
          <a:p>
            <a:pPr algn="l">
              <a:lnSpc>
                <a:spcPts val="3039"/>
              </a:lnSpc>
            </a:pPr>
            <a:r>
              <a:rPr lang="en-US" sz="21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(OIM, 2024)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36785" y="1038225"/>
            <a:ext cx="14527371" cy="7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Défis des migrations en Afrique de l’Ouest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869121"/>
            <a:ext cx="7469169" cy="315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intentions d’émigration au sein de la population sénégalaise sont relativement élevées. La part de ceux qui souhaitent quitter leur pays et vivre de façon permanente à l’étranger est:   </a:t>
            </a:r>
          </a:p>
          <a:p>
            <a:pPr algn="l">
              <a:lnSpc>
                <a:spcPts val="3611"/>
              </a:lnSpc>
            </a:pPr>
            <a:endParaRPr lang="en-US" sz="2525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182"/>
              </a:lnSpc>
            </a:pPr>
            <a:r>
              <a:rPr lang="en-US" sz="22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(OCDE, 2022)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349" y="2372781"/>
            <a:ext cx="1686244" cy="16862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720269" y="4132287"/>
            <a:ext cx="2960403" cy="78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</a:pPr>
            <a:r>
              <a:rPr lang="en-US" sz="22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 Afrique Subsaharienne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73236" y="2750301"/>
            <a:ext cx="981621" cy="81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8"/>
              </a:lnSpc>
            </a:pPr>
            <a:r>
              <a:rPr lang="en-US" sz="4628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699" y="2372781"/>
            <a:ext cx="1686244" cy="168624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77618" y="4132287"/>
            <a:ext cx="2960403" cy="38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</a:pPr>
            <a:r>
              <a:rPr lang="en-US" sz="22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Préconisé par les ODD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349" y="5936526"/>
            <a:ext cx="1686244" cy="168624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720269" y="7696032"/>
            <a:ext cx="2960403" cy="38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</a:pPr>
            <a:r>
              <a:rPr lang="en-US" sz="22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Sénégal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73236" y="6314047"/>
            <a:ext cx="981621" cy="81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8"/>
              </a:lnSpc>
            </a:pPr>
            <a:r>
              <a:rPr lang="en-US" sz="4628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4699" y="5936526"/>
            <a:ext cx="1686244" cy="168624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777618" y="7696032"/>
            <a:ext cx="2960403" cy="38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2"/>
              </a:lnSpc>
            </a:pPr>
            <a:r>
              <a:rPr lang="en-US" sz="22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UEMOA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1028700" y="5143500"/>
            <a:ext cx="1543545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482742" y="4626023"/>
            <a:ext cx="1543545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1482766" y="6941407"/>
            <a:ext cx="1543545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9200470" y="2406356"/>
            <a:ext cx="19050" cy="68519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847822" y="2769907"/>
            <a:ext cx="1358355" cy="1294142"/>
          </a:xfrm>
          <a:custGeom>
            <a:avLst/>
            <a:gdLst/>
            <a:ahLst/>
            <a:cxnLst/>
            <a:rect l="l" t="t" r="r" b="b"/>
            <a:pathLst>
              <a:path w="1358355" h="1294142">
                <a:moveTo>
                  <a:pt x="0" y="0"/>
                </a:moveTo>
                <a:lnTo>
                  <a:pt x="1358355" y="0"/>
                </a:lnTo>
                <a:lnTo>
                  <a:pt x="1358355" y="1294141"/>
                </a:lnTo>
                <a:lnTo>
                  <a:pt x="0" y="1294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51514" y="5203031"/>
            <a:ext cx="1154663" cy="1180417"/>
          </a:xfrm>
          <a:custGeom>
            <a:avLst/>
            <a:gdLst/>
            <a:ahLst/>
            <a:cxnLst/>
            <a:rect l="l" t="t" r="r" b="b"/>
            <a:pathLst>
              <a:path w="1154663" h="1180417">
                <a:moveTo>
                  <a:pt x="0" y="0"/>
                </a:moveTo>
                <a:lnTo>
                  <a:pt x="1154663" y="0"/>
                </a:lnTo>
                <a:lnTo>
                  <a:pt x="1154663" y="1180418"/>
                </a:lnTo>
                <a:lnTo>
                  <a:pt x="0" y="1180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36785" y="7615274"/>
            <a:ext cx="1457262" cy="935297"/>
          </a:xfrm>
          <a:custGeom>
            <a:avLst/>
            <a:gdLst/>
            <a:ahLst/>
            <a:cxnLst/>
            <a:rect l="l" t="t" r="r" b="b"/>
            <a:pathLst>
              <a:path w="1457262" h="935297">
                <a:moveTo>
                  <a:pt x="0" y="0"/>
                </a:moveTo>
                <a:lnTo>
                  <a:pt x="1457262" y="0"/>
                </a:lnTo>
                <a:lnTo>
                  <a:pt x="1457262" y="935297"/>
                </a:lnTo>
                <a:lnTo>
                  <a:pt x="0" y="935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6271" y="5143500"/>
            <a:ext cx="1205635" cy="1216696"/>
          </a:xfrm>
          <a:custGeom>
            <a:avLst/>
            <a:gdLst/>
            <a:ahLst/>
            <a:cxnLst/>
            <a:rect l="l" t="t" r="r" b="b"/>
            <a:pathLst>
              <a:path w="1205635" h="1216696">
                <a:moveTo>
                  <a:pt x="0" y="0"/>
                </a:moveTo>
                <a:lnTo>
                  <a:pt x="1205635" y="0"/>
                </a:lnTo>
                <a:lnTo>
                  <a:pt x="1205635" y="1216696"/>
                </a:lnTo>
                <a:lnTo>
                  <a:pt x="0" y="12166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86271" y="7526200"/>
            <a:ext cx="1205635" cy="1205635"/>
          </a:xfrm>
          <a:custGeom>
            <a:avLst/>
            <a:gdLst/>
            <a:ahLst/>
            <a:cxnLst/>
            <a:rect l="l" t="t" r="r" b="b"/>
            <a:pathLst>
              <a:path w="1205635" h="1205635">
                <a:moveTo>
                  <a:pt x="0" y="0"/>
                </a:moveTo>
                <a:lnTo>
                  <a:pt x="1205635" y="0"/>
                </a:lnTo>
                <a:lnTo>
                  <a:pt x="1205635" y="1205635"/>
                </a:lnTo>
                <a:lnTo>
                  <a:pt x="0" y="1205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28364" y="2675009"/>
            <a:ext cx="1263543" cy="1063673"/>
          </a:xfrm>
          <a:custGeom>
            <a:avLst/>
            <a:gdLst/>
            <a:ahLst/>
            <a:cxnLst/>
            <a:rect l="l" t="t" r="r" b="b"/>
            <a:pathLst>
              <a:path w="1263543" h="1063673">
                <a:moveTo>
                  <a:pt x="0" y="0"/>
                </a:moveTo>
                <a:lnTo>
                  <a:pt x="1263542" y="0"/>
                </a:lnTo>
                <a:lnTo>
                  <a:pt x="1263542" y="1063673"/>
                </a:lnTo>
                <a:lnTo>
                  <a:pt x="0" y="10636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49127" y="2691998"/>
            <a:ext cx="4488112" cy="1760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réseaux de migrants qui sont complexes et dopés par les mesures restrictives</a:t>
            </a:r>
          </a:p>
          <a:p>
            <a:pPr algn="l">
              <a:lnSpc>
                <a:spcPts val="3039"/>
              </a:lnSpc>
            </a:pPr>
            <a:endParaRPr lang="en-US" sz="2525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36785" y="1038225"/>
            <a:ext cx="14527371" cy="7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5123" b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Défis des migrations en Afrique de l’Ouest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49127" y="5067300"/>
            <a:ext cx="4488112" cy="137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Insuffisance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modèles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réussites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entreprenariales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l'interieur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sociétés</a:t>
            </a: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49127" y="7493857"/>
            <a:ext cx="4488112" cy="137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Inadéquation entre la formation et l'employabilité</a:t>
            </a:r>
          </a:p>
          <a:p>
            <a:pPr algn="l">
              <a:lnSpc>
                <a:spcPts val="3611"/>
              </a:lnSpc>
            </a:pPr>
            <a:endParaRPr lang="en-US" sz="2525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539608" y="2693707"/>
            <a:ext cx="4488112" cy="91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Sélectivité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du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marché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du travail via les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réseaux</a:t>
            </a:r>
            <a:endParaRPr lang="en-US" sz="2525" dirty="0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539608" y="5067300"/>
            <a:ext cx="4924548" cy="1343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Insuffisance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systèmes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protection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sociale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: 17, 4%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Afrique; 44,9% dans le monde !!!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39608" y="7357810"/>
            <a:ext cx="4488112" cy="180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1"/>
              </a:lnSpc>
            </a:pP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Insuffisante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transparence dans la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sélection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pour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l'accès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aux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financements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des </a:t>
            </a:r>
            <a:r>
              <a:rPr lang="en-US" sz="252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entreprises</a:t>
            </a:r>
            <a:r>
              <a:rPr lang="en-US" sz="252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2268" y="3769784"/>
            <a:ext cx="15423464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5"/>
              </a:lnSpc>
            </a:pPr>
            <a:r>
              <a:rPr lang="en-US" sz="6254" b="1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Cadre </a:t>
            </a:r>
            <a:r>
              <a:rPr lang="en-US" sz="6254" b="1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synthétique</a:t>
            </a:r>
            <a:r>
              <a:rPr lang="en-US" sz="6254" b="1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lang="en-US" sz="6254" b="1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l'analyse</a:t>
            </a:r>
            <a:r>
              <a:rPr lang="en-US" sz="6254" b="1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migrations </a:t>
            </a:r>
            <a:r>
              <a:rPr lang="en-US" sz="6254" b="1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irrégulières</a:t>
            </a:r>
            <a:r>
              <a:rPr lang="en-US" sz="6254" b="1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6254" b="1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africaines</a:t>
            </a:r>
            <a:endParaRPr lang="en-US" sz="6254" b="1" dirty="0">
              <a:solidFill>
                <a:srgbClr val="C43C1E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39368" y="3220583"/>
            <a:ext cx="3865639" cy="3865639"/>
            <a:chOff x="0" y="0"/>
            <a:chExt cx="5154186" cy="515418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154186" cy="515418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0377" tIns="40377" rIns="40377" bIns="40377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21328"/>
              <a:ext cx="5111529" cy="5111529"/>
            </a:xfrm>
            <a:custGeom>
              <a:avLst/>
              <a:gdLst/>
              <a:ahLst/>
              <a:cxnLst/>
              <a:rect l="l" t="t" r="r" b="b"/>
              <a:pathLst>
                <a:path w="5111529" h="5111529">
                  <a:moveTo>
                    <a:pt x="0" y="0"/>
                  </a:moveTo>
                  <a:lnTo>
                    <a:pt x="5111529" y="0"/>
                  </a:lnTo>
                  <a:lnTo>
                    <a:pt x="5111529" y="5111530"/>
                  </a:lnTo>
                  <a:lnTo>
                    <a:pt x="0" y="5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576318" y="576318"/>
              <a:ext cx="4001551" cy="400155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0377" tIns="40377" rIns="40377" bIns="4037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65287" y="1608312"/>
              <a:ext cx="3823611" cy="1889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3"/>
                </a:lnSpc>
              </a:pPr>
              <a:r>
                <a:rPr lang="en-US" sz="2023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Déterminants des migrations irrégulières </a:t>
              </a:r>
            </a:p>
            <a:p>
              <a:pPr algn="ctr">
                <a:lnSpc>
                  <a:spcPts val="2833"/>
                </a:lnSpc>
              </a:pPr>
              <a:r>
                <a:rPr lang="en-US" sz="2023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africaines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6576" y="331684"/>
            <a:ext cx="4882408" cy="3087791"/>
            <a:chOff x="0" y="0"/>
            <a:chExt cx="1285197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5197" cy="812800"/>
            </a:xfrm>
            <a:custGeom>
              <a:avLst/>
              <a:gdLst/>
              <a:ahLst/>
              <a:cxnLst/>
              <a:rect l="l" t="t" r="r" b="b"/>
              <a:pathLst>
                <a:path w="1285197" h="812800">
                  <a:moveTo>
                    <a:pt x="642599" y="0"/>
                  </a:moveTo>
                  <a:cubicBezTo>
                    <a:pt x="287701" y="0"/>
                    <a:pt x="0" y="181951"/>
                    <a:pt x="0" y="406400"/>
                  </a:cubicBezTo>
                  <a:cubicBezTo>
                    <a:pt x="0" y="630849"/>
                    <a:pt x="287701" y="812800"/>
                    <a:pt x="642599" y="812800"/>
                  </a:cubicBezTo>
                  <a:cubicBezTo>
                    <a:pt x="997496" y="812800"/>
                    <a:pt x="1285197" y="630849"/>
                    <a:pt x="1285197" y="406400"/>
                  </a:cubicBezTo>
                  <a:cubicBezTo>
                    <a:pt x="1285197" y="181951"/>
                    <a:pt x="997496" y="0"/>
                    <a:pt x="642599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0487" y="28575"/>
              <a:ext cx="1044223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6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743692"/>
            <a:ext cx="399434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 spc="36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FACTEURS ÉCONOMIQUES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719367"/>
            <a:ext cx="3994344" cy="79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5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Précarité économique,</a:t>
            </a:r>
          </a:p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5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Chômage, pauvreté, inégalités:</a:t>
            </a:r>
          </a:p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5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Opportunités ailleurs.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39873" y="3752850"/>
            <a:ext cx="4882408" cy="3087791"/>
            <a:chOff x="0" y="0"/>
            <a:chExt cx="1285197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5197" cy="812800"/>
            </a:xfrm>
            <a:custGeom>
              <a:avLst/>
              <a:gdLst/>
              <a:ahLst/>
              <a:cxnLst/>
              <a:rect l="l" t="t" r="r" b="b"/>
              <a:pathLst>
                <a:path w="1285197" h="812800">
                  <a:moveTo>
                    <a:pt x="642599" y="0"/>
                  </a:moveTo>
                  <a:cubicBezTo>
                    <a:pt x="287701" y="0"/>
                    <a:pt x="0" y="181951"/>
                    <a:pt x="0" y="406400"/>
                  </a:cubicBezTo>
                  <a:cubicBezTo>
                    <a:pt x="0" y="630849"/>
                    <a:pt x="287701" y="812800"/>
                    <a:pt x="642599" y="812800"/>
                  </a:cubicBezTo>
                  <a:cubicBezTo>
                    <a:pt x="997496" y="812800"/>
                    <a:pt x="1285197" y="630849"/>
                    <a:pt x="1285197" y="406400"/>
                  </a:cubicBezTo>
                  <a:cubicBezTo>
                    <a:pt x="1285197" y="181951"/>
                    <a:pt x="997496" y="0"/>
                    <a:pt x="642599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0487" y="28575"/>
              <a:ext cx="1044223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65817" y="3892725"/>
            <a:ext cx="399434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 spc="36" dirty="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FACTEURS</a:t>
            </a:r>
          </a:p>
          <a:p>
            <a:pPr algn="ctr">
              <a:lnSpc>
                <a:spcPts val="2881"/>
              </a:lnSpc>
            </a:pPr>
            <a:r>
              <a:rPr lang="en-US" sz="2401" b="1" spc="36" dirty="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 POLITIQUES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2738" y="4805434"/>
            <a:ext cx="4165224" cy="1445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3154" lvl="1" indent="-146577" algn="l">
              <a:lnSpc>
                <a:spcPts val="1873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Instabilité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politique, </a:t>
            </a:r>
          </a:p>
          <a:p>
            <a:pPr marL="293154" lvl="1" indent="-146577" algn="l">
              <a:lnSpc>
                <a:spcPts val="1873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conflits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armés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</a:t>
            </a:r>
          </a:p>
          <a:p>
            <a:pPr marL="293154" lvl="1" indent="-146577" algn="l">
              <a:lnSpc>
                <a:spcPts val="1873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mauvaise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gouvernance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: </a:t>
            </a:r>
          </a:p>
          <a:p>
            <a:pPr marL="586308" lvl="2" indent="-195436" algn="l">
              <a:lnSpc>
                <a:spcPts val="1873"/>
              </a:lnSpc>
              <a:buFont typeface="Arial"/>
              <a:buChar char="⚬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Déplacements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massifs. </a:t>
            </a:r>
          </a:p>
          <a:p>
            <a:pPr marL="293154" lvl="1" indent="-146577" algn="l">
              <a:lnSpc>
                <a:spcPts val="1873"/>
              </a:lnSpc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Fuite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zones de </a:t>
            </a: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conflit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/régimes </a:t>
            </a: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autoritaires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: </a:t>
            </a:r>
          </a:p>
          <a:p>
            <a:pPr marL="586308" lvl="2" indent="-195436" algn="l">
              <a:lnSpc>
                <a:spcPts val="1873"/>
              </a:lnSpc>
              <a:buFont typeface="Arial"/>
              <a:buChar char="⚬"/>
            </a:pP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Sécurité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et </a:t>
            </a:r>
            <a:r>
              <a:rPr lang="en-US" sz="14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stabilité</a:t>
            </a:r>
            <a:r>
              <a:rPr lang="en-US" sz="14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39873" y="7019925"/>
            <a:ext cx="4882408" cy="3087791"/>
            <a:chOff x="0" y="0"/>
            <a:chExt cx="128519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85197" cy="812800"/>
            </a:xfrm>
            <a:custGeom>
              <a:avLst/>
              <a:gdLst/>
              <a:ahLst/>
              <a:cxnLst/>
              <a:rect l="l" t="t" r="r" b="b"/>
              <a:pathLst>
                <a:path w="1285197" h="812800">
                  <a:moveTo>
                    <a:pt x="642599" y="0"/>
                  </a:moveTo>
                  <a:cubicBezTo>
                    <a:pt x="287701" y="0"/>
                    <a:pt x="0" y="181951"/>
                    <a:pt x="0" y="406400"/>
                  </a:cubicBezTo>
                  <a:cubicBezTo>
                    <a:pt x="0" y="630849"/>
                    <a:pt x="287701" y="812800"/>
                    <a:pt x="642599" y="812800"/>
                  </a:cubicBezTo>
                  <a:cubicBezTo>
                    <a:pt x="997496" y="812800"/>
                    <a:pt x="1285197" y="630849"/>
                    <a:pt x="1285197" y="406400"/>
                  </a:cubicBezTo>
                  <a:cubicBezTo>
                    <a:pt x="1285197" y="181951"/>
                    <a:pt x="997496" y="0"/>
                    <a:pt x="642599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0487" y="28575"/>
              <a:ext cx="1044223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6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81997" y="7431934"/>
            <a:ext cx="399434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 spc="36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FACTEURS</a:t>
            </a:r>
          </a:p>
          <a:p>
            <a:pPr algn="ctr">
              <a:lnSpc>
                <a:spcPts val="2881"/>
              </a:lnSpc>
            </a:pPr>
            <a:r>
              <a:rPr lang="en-US" sz="2401" b="1" spc="36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 SOCIAUX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8362741"/>
            <a:ext cx="3994344" cy="105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Pressions </a:t>
            </a: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sociales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: </a:t>
            </a:r>
          </a:p>
          <a:p>
            <a:pPr marL="672666" lvl="2" indent="-224222" algn="l">
              <a:lnSpc>
                <a:spcPts val="2149"/>
              </a:lnSpc>
              <a:buFont typeface="Arial"/>
              <a:buChar char="⚬"/>
            </a:pP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migrations </a:t>
            </a: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clandestines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 </a:t>
            </a:r>
          </a:p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Soutien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financier familial, </a:t>
            </a:r>
          </a:p>
          <a:p>
            <a:pPr marL="336333" lvl="1" indent="-168166" algn="l">
              <a:lnSpc>
                <a:spcPts val="2149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Fuite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des </a:t>
            </a: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normes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restrictives</a:t>
            </a:r>
            <a:r>
              <a:rPr lang="en-US" sz="16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030378" y="18502"/>
            <a:ext cx="4882408" cy="3441478"/>
            <a:chOff x="0" y="0"/>
            <a:chExt cx="1285197" cy="90590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85197" cy="905901"/>
            </a:xfrm>
            <a:custGeom>
              <a:avLst/>
              <a:gdLst/>
              <a:ahLst/>
              <a:cxnLst/>
              <a:rect l="l" t="t" r="r" b="b"/>
              <a:pathLst>
                <a:path w="1285197" h="905901">
                  <a:moveTo>
                    <a:pt x="642599" y="0"/>
                  </a:moveTo>
                  <a:cubicBezTo>
                    <a:pt x="287701" y="0"/>
                    <a:pt x="0" y="202793"/>
                    <a:pt x="0" y="452951"/>
                  </a:cubicBezTo>
                  <a:cubicBezTo>
                    <a:pt x="0" y="703108"/>
                    <a:pt x="287701" y="905901"/>
                    <a:pt x="642599" y="905901"/>
                  </a:cubicBezTo>
                  <a:cubicBezTo>
                    <a:pt x="997496" y="905901"/>
                    <a:pt x="1285197" y="703108"/>
                    <a:pt x="1285197" y="452951"/>
                  </a:cubicBezTo>
                  <a:cubicBezTo>
                    <a:pt x="1285197" y="202793"/>
                    <a:pt x="997496" y="0"/>
                    <a:pt x="642599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0487" y="37303"/>
              <a:ext cx="1044223" cy="783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6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572502" y="430510"/>
            <a:ext cx="399434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401" b="1" spc="36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FACTEURS ENVIRONNEMENTAUX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71740" y="1251499"/>
            <a:ext cx="3994344" cy="172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4743" lvl="1" indent="-157372" algn="l">
              <a:lnSpc>
                <a:spcPts val="2011"/>
              </a:lnSpc>
              <a:buFont typeface="Arial"/>
              <a:buChar char="•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Changements environnementaux : </a:t>
            </a:r>
          </a:p>
          <a:p>
            <a:pPr marL="629487" lvl="2" indent="-209829" algn="l">
              <a:lnSpc>
                <a:spcPts val="2011"/>
              </a:lnSpc>
              <a:buFont typeface="Arial"/>
              <a:buChar char="⚬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désertification, </a:t>
            </a:r>
          </a:p>
          <a:p>
            <a:pPr marL="629487" lvl="2" indent="-209829" algn="l">
              <a:lnSpc>
                <a:spcPts val="2011"/>
              </a:lnSpc>
              <a:buFont typeface="Arial"/>
              <a:buChar char="⚬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dégradation des terres, </a:t>
            </a:r>
          </a:p>
          <a:p>
            <a:pPr marL="629487" lvl="2" indent="-209829" algn="l">
              <a:lnSpc>
                <a:spcPts val="2011"/>
              </a:lnSpc>
              <a:buFont typeface="Arial"/>
              <a:buChar char="⚬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catastrophes naturelles</a:t>
            </a:r>
          </a:p>
          <a:p>
            <a:pPr marL="944230" lvl="3" indent="-236058" algn="l">
              <a:lnSpc>
                <a:spcPts val="2011"/>
              </a:lnSpc>
              <a:buFont typeface="Arial"/>
              <a:buChar char="￭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déplacements massifs. </a:t>
            </a:r>
          </a:p>
          <a:p>
            <a:pPr marL="314743" lvl="1" indent="-157372" algn="l">
              <a:lnSpc>
                <a:spcPts val="2011"/>
              </a:lnSpc>
              <a:buFont typeface="Arial"/>
              <a:buChar char="•"/>
            </a:pPr>
            <a:r>
              <a:rPr lang="en-US" sz="1457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Subsistance dans zones écologiquement viables.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2883675" y="3440930"/>
            <a:ext cx="4882408" cy="3327368"/>
            <a:chOff x="0" y="0"/>
            <a:chExt cx="6509878" cy="443649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6509878" cy="4436491"/>
              <a:chOff x="0" y="0"/>
              <a:chExt cx="1285197" cy="87586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85197" cy="875864"/>
              </a:xfrm>
              <a:custGeom>
                <a:avLst/>
                <a:gdLst/>
                <a:ahLst/>
                <a:cxnLst/>
                <a:rect l="l" t="t" r="r" b="b"/>
                <a:pathLst>
                  <a:path w="1285197" h="875864">
                    <a:moveTo>
                      <a:pt x="642599" y="0"/>
                    </a:moveTo>
                    <a:cubicBezTo>
                      <a:pt x="287701" y="0"/>
                      <a:pt x="0" y="196069"/>
                      <a:pt x="0" y="437932"/>
                    </a:cubicBezTo>
                    <a:cubicBezTo>
                      <a:pt x="0" y="679795"/>
                      <a:pt x="287701" y="875864"/>
                      <a:pt x="642599" y="875864"/>
                    </a:cubicBezTo>
                    <a:cubicBezTo>
                      <a:pt x="997496" y="875864"/>
                      <a:pt x="1285197" y="679795"/>
                      <a:pt x="1285197" y="437932"/>
                    </a:cubicBezTo>
                    <a:cubicBezTo>
                      <a:pt x="1285197" y="196069"/>
                      <a:pt x="997496" y="0"/>
                      <a:pt x="642599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20487" y="34487"/>
                <a:ext cx="1044223" cy="759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46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22832" y="552520"/>
              <a:ext cx="5325791" cy="97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1"/>
                </a:lnSpc>
              </a:pPr>
              <a:r>
                <a:rPr lang="en-US" sz="2401" b="1" spc="36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RÉSEAUX DE </a:t>
              </a:r>
            </a:p>
            <a:p>
              <a:pPr algn="ctr">
                <a:lnSpc>
                  <a:spcPts val="2881"/>
                </a:lnSpc>
              </a:pPr>
              <a:r>
                <a:rPr lang="en-US" sz="2401" b="1" spc="36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MIGRATION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22832" y="1731246"/>
              <a:ext cx="5325791" cy="2114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6333" lvl="1" indent="-168166" algn="l">
                <a:lnSpc>
                  <a:spcPts val="2149"/>
                </a:lnSpc>
                <a:buFont typeface="Arial"/>
                <a:buChar char="•"/>
              </a:pPr>
              <a:r>
                <a:rPr lang="en-US" sz="1557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Entretien des migrations irrégulières.</a:t>
              </a:r>
            </a:p>
            <a:p>
              <a:pPr marL="336333" lvl="1" indent="-168166" algn="l">
                <a:lnSpc>
                  <a:spcPts val="2149"/>
                </a:lnSpc>
                <a:buFont typeface="Arial"/>
                <a:buChar char="•"/>
              </a:pPr>
              <a:r>
                <a:rPr lang="en-US" sz="1557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Facilitation/monétarisation des déplacements :  </a:t>
              </a:r>
            </a:p>
            <a:p>
              <a:pPr marL="672666" lvl="2" indent="-224222" algn="l">
                <a:lnSpc>
                  <a:spcPts val="2149"/>
                </a:lnSpc>
                <a:buFont typeface="Arial"/>
                <a:buChar char="⚬"/>
              </a:pPr>
              <a:r>
                <a:rPr lang="en-US" sz="1557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informations, </a:t>
              </a:r>
            </a:p>
            <a:p>
              <a:pPr marL="672666" lvl="2" indent="-224222" algn="l">
                <a:lnSpc>
                  <a:spcPts val="2149"/>
                </a:lnSpc>
                <a:buFont typeface="Arial"/>
                <a:buChar char="⚬"/>
              </a:pPr>
              <a:r>
                <a:rPr lang="en-US" sz="1557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itinéraires,</a:t>
              </a:r>
            </a:p>
            <a:p>
              <a:pPr marL="672666" lvl="2" indent="-224222" algn="l">
                <a:lnSpc>
                  <a:spcPts val="2149"/>
                </a:lnSpc>
                <a:buFont typeface="Arial"/>
                <a:buChar char="⚬"/>
              </a:pPr>
              <a:r>
                <a:rPr lang="en-US" sz="1557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moyens de transport.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883675" y="6991354"/>
            <a:ext cx="4882408" cy="3161705"/>
            <a:chOff x="0" y="0"/>
            <a:chExt cx="6509878" cy="4215607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6509878" cy="4215607"/>
              <a:chOff x="0" y="0"/>
              <a:chExt cx="1285197" cy="83225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285197" cy="832256"/>
              </a:xfrm>
              <a:custGeom>
                <a:avLst/>
                <a:gdLst/>
                <a:ahLst/>
                <a:cxnLst/>
                <a:rect l="l" t="t" r="r" b="b"/>
                <a:pathLst>
                  <a:path w="1285197" h="832256">
                    <a:moveTo>
                      <a:pt x="642599" y="0"/>
                    </a:moveTo>
                    <a:cubicBezTo>
                      <a:pt x="287701" y="0"/>
                      <a:pt x="0" y="186307"/>
                      <a:pt x="0" y="416128"/>
                    </a:cubicBezTo>
                    <a:cubicBezTo>
                      <a:pt x="0" y="645949"/>
                      <a:pt x="287701" y="832256"/>
                      <a:pt x="642599" y="832256"/>
                    </a:cubicBezTo>
                    <a:cubicBezTo>
                      <a:pt x="997496" y="832256"/>
                      <a:pt x="1285197" y="645949"/>
                      <a:pt x="1285197" y="416128"/>
                    </a:cubicBezTo>
                    <a:cubicBezTo>
                      <a:pt x="1285197" y="186307"/>
                      <a:pt x="997496" y="0"/>
                      <a:pt x="642599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20487" y="30399"/>
                <a:ext cx="1044223" cy="723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46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722832" y="552520"/>
              <a:ext cx="5325791" cy="97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1"/>
                </a:lnSpc>
              </a:pPr>
              <a:r>
                <a:rPr lang="en-US" sz="2401" b="1" spc="36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EXTERNALISATION</a:t>
              </a:r>
            </a:p>
            <a:p>
              <a:pPr algn="ctr">
                <a:lnSpc>
                  <a:spcPts val="2881"/>
                </a:lnSpc>
              </a:pPr>
              <a:r>
                <a:rPr lang="en-US" sz="2401" b="1" spc="36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 DES FRONTIÈRES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22832" y="1731246"/>
              <a:ext cx="5325791" cy="1403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6333" lvl="1" indent="-168166" algn="l">
                <a:lnSpc>
                  <a:spcPts val="2149"/>
                </a:lnSpc>
                <a:buFont typeface="Arial"/>
                <a:buChar char="•"/>
              </a:pP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Politiques </a:t>
              </a: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restrictives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au Nord, </a:t>
              </a:r>
            </a:p>
            <a:p>
              <a:pPr marL="336333" lvl="1" indent="-168166" algn="l">
                <a:lnSpc>
                  <a:spcPts val="2149"/>
                </a:lnSpc>
                <a:buFont typeface="Arial"/>
                <a:buChar char="•"/>
              </a:pP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Contrôles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frontaliers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: </a:t>
              </a:r>
            </a:p>
            <a:p>
              <a:pPr marL="672666" lvl="2" indent="-224222" algn="l">
                <a:lnSpc>
                  <a:spcPts val="2149"/>
                </a:lnSpc>
                <a:buFont typeface="Arial"/>
                <a:buChar char="⚬"/>
              </a:pP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Recours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à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la </a:t>
              </a: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clandestinité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</a:t>
              </a:r>
            </a:p>
            <a:p>
              <a:pPr marL="672666" lvl="2" indent="-224222" algn="l">
                <a:lnSpc>
                  <a:spcPts val="2149"/>
                </a:lnSpc>
                <a:buFont typeface="Arial"/>
                <a:buChar char="⚬"/>
              </a:pPr>
              <a:r>
                <a:rPr lang="en-US" sz="1557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Contournement</a:t>
              </a:r>
              <a:r>
                <a:rPr lang="en-US" sz="1557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des obstacles.</a:t>
              </a:r>
            </a:p>
          </p:txBody>
        </p:sp>
      </p:grpSp>
      <p:sp>
        <p:nvSpPr>
          <p:cNvPr id="43" name="AutoShape 43"/>
          <p:cNvSpPr/>
          <p:nvPr/>
        </p:nvSpPr>
        <p:spPr>
          <a:xfrm flipH="1" flipV="1">
            <a:off x="8893692" y="2849786"/>
            <a:ext cx="78495" cy="3707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4" name="Group 44"/>
          <p:cNvGrpSpPr/>
          <p:nvPr/>
        </p:nvGrpSpPr>
        <p:grpSpPr>
          <a:xfrm>
            <a:off x="6568191" y="18502"/>
            <a:ext cx="4856719" cy="3126207"/>
            <a:chOff x="0" y="0"/>
            <a:chExt cx="6475626" cy="3949063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6460355" cy="3949063"/>
              <a:chOff x="0" y="0"/>
              <a:chExt cx="1500895" cy="91746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500895" cy="917462"/>
              </a:xfrm>
              <a:custGeom>
                <a:avLst/>
                <a:gdLst/>
                <a:ahLst/>
                <a:cxnLst/>
                <a:rect l="l" t="t" r="r" b="b"/>
                <a:pathLst>
                  <a:path w="1500895" h="917462">
                    <a:moveTo>
                      <a:pt x="750447" y="0"/>
                    </a:moveTo>
                    <a:cubicBezTo>
                      <a:pt x="335987" y="0"/>
                      <a:pt x="0" y="205381"/>
                      <a:pt x="0" y="458731"/>
                    </a:cubicBezTo>
                    <a:cubicBezTo>
                      <a:pt x="0" y="712081"/>
                      <a:pt x="335987" y="917462"/>
                      <a:pt x="750447" y="917462"/>
                    </a:cubicBezTo>
                    <a:cubicBezTo>
                      <a:pt x="1164908" y="917462"/>
                      <a:pt x="1500895" y="712081"/>
                      <a:pt x="1500895" y="458731"/>
                    </a:cubicBezTo>
                    <a:cubicBezTo>
                      <a:pt x="1500895" y="205381"/>
                      <a:pt x="1164908" y="0"/>
                      <a:pt x="750447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140709" y="38387"/>
                <a:ext cx="1219477" cy="793063"/>
              </a:xfrm>
              <a:prstGeom prst="rect">
                <a:avLst/>
              </a:prstGeom>
            </p:spPr>
            <p:txBody>
              <a:bodyPr lIns="43168" tIns="43168" rIns="43168" bIns="43168" rtlCol="0" anchor="ctr"/>
              <a:lstStyle/>
              <a:p>
                <a:pPr algn="ctr">
                  <a:lnSpc>
                    <a:spcPts val="3346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791773" y="632495"/>
              <a:ext cx="5285277" cy="829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8"/>
                </a:lnSpc>
              </a:pPr>
              <a:r>
                <a:rPr lang="en-US" sz="2040" b="1" spc="30" dirty="0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EFFETS DES POLITIQUES INTERNATIONALES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90556" y="1524270"/>
              <a:ext cx="5585070" cy="2016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28473" lvl="1" indent="-164236" algn="l">
                <a:lnSpc>
                  <a:spcPts val="2099"/>
                </a:lnSpc>
                <a:buFont typeface="Arial"/>
                <a:buChar char="•"/>
              </a:pP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Accords </a:t>
              </a: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commerciaux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internationaux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:</a:t>
              </a:r>
            </a:p>
            <a:p>
              <a:pPr marL="656946" lvl="2" indent="-218982" algn="l">
                <a:lnSpc>
                  <a:spcPts val="2099"/>
                </a:lnSpc>
                <a:buFont typeface="Arial"/>
                <a:buChar char="⚬"/>
              </a:pP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Pêche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industrie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. </a:t>
              </a:r>
            </a:p>
            <a:p>
              <a:pPr marL="328473" lvl="1" indent="-164236" algn="l">
                <a:lnSpc>
                  <a:spcPts val="2099"/>
                </a:lnSpc>
                <a:buFont typeface="Arial"/>
                <a:buChar char="•"/>
              </a:pP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Développement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: </a:t>
              </a:r>
            </a:p>
            <a:p>
              <a:pPr marL="656946" lvl="2" indent="-218982" algn="l">
                <a:lnSpc>
                  <a:spcPts val="2099"/>
                </a:lnSpc>
                <a:buFont typeface="Arial"/>
                <a:buChar char="⚬"/>
              </a:pP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disparités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économiques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</a:p>
            <a:p>
              <a:pPr marL="656946" lvl="2" indent="-218982" algn="l">
                <a:lnSpc>
                  <a:spcPts val="2099"/>
                </a:lnSpc>
                <a:buFont typeface="Arial"/>
                <a:buChar char="⚬"/>
              </a:pP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dépendance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, </a:t>
              </a:r>
            </a:p>
            <a:p>
              <a:pPr marL="656946" lvl="2" indent="-218982" algn="l">
                <a:lnSpc>
                  <a:spcPts val="2099"/>
                </a:lnSpc>
                <a:buFont typeface="Arial"/>
                <a:buChar char="⚬"/>
              </a:pPr>
              <a:r>
                <a:rPr lang="en-US" sz="1521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instabilité</a:t>
              </a:r>
              <a:r>
                <a:rPr lang="en-US" sz="1521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politique.</a:t>
              </a:r>
            </a:p>
          </p:txBody>
        </p:sp>
      </p:grpSp>
      <p:sp>
        <p:nvSpPr>
          <p:cNvPr id="50" name="AutoShape 50"/>
          <p:cNvSpPr/>
          <p:nvPr/>
        </p:nvSpPr>
        <p:spPr>
          <a:xfrm flipH="1" flipV="1">
            <a:off x="10884467" y="5044380"/>
            <a:ext cx="1999208" cy="142171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 flipH="1">
            <a:off x="10884467" y="1875579"/>
            <a:ext cx="2145911" cy="3168801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flipH="1" flipV="1">
            <a:off x="10884467" y="5044380"/>
            <a:ext cx="1999208" cy="3527826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53" name="Group 53"/>
          <p:cNvGrpSpPr/>
          <p:nvPr/>
        </p:nvGrpSpPr>
        <p:grpSpPr>
          <a:xfrm>
            <a:off x="6549554" y="7660227"/>
            <a:ext cx="4650512" cy="2226723"/>
            <a:chOff x="0" y="0"/>
            <a:chExt cx="6200682" cy="2968964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6200682" cy="2968964"/>
              <a:chOff x="0" y="0"/>
              <a:chExt cx="1333490" cy="63849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333490" cy="638492"/>
              </a:xfrm>
              <a:custGeom>
                <a:avLst/>
                <a:gdLst/>
                <a:ahLst/>
                <a:cxnLst/>
                <a:rect l="l" t="t" r="r" b="b"/>
                <a:pathLst>
                  <a:path w="1333490" h="638492">
                    <a:moveTo>
                      <a:pt x="666745" y="0"/>
                    </a:moveTo>
                    <a:cubicBezTo>
                      <a:pt x="298512" y="0"/>
                      <a:pt x="0" y="142931"/>
                      <a:pt x="0" y="319246"/>
                    </a:cubicBezTo>
                    <a:cubicBezTo>
                      <a:pt x="0" y="495560"/>
                      <a:pt x="298512" y="638492"/>
                      <a:pt x="666745" y="638492"/>
                    </a:cubicBezTo>
                    <a:cubicBezTo>
                      <a:pt x="1034978" y="638492"/>
                      <a:pt x="1333490" y="495560"/>
                      <a:pt x="1333490" y="319246"/>
                    </a:cubicBezTo>
                    <a:cubicBezTo>
                      <a:pt x="1333490" y="142931"/>
                      <a:pt x="1034978" y="0"/>
                      <a:pt x="666745" y="0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125015" y="12234"/>
                <a:ext cx="1083460" cy="5663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46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688500" y="506437"/>
              <a:ext cx="5072836" cy="895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5"/>
                </a:lnSpc>
              </a:pPr>
              <a:r>
                <a:rPr lang="en-US" sz="2204" b="1" spc="33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DÉSIR</a:t>
              </a:r>
            </a:p>
            <a:p>
              <a:pPr algn="ctr">
                <a:lnSpc>
                  <a:spcPts val="2645"/>
                </a:lnSpc>
              </a:pPr>
              <a:r>
                <a:rPr lang="en-US" sz="2204" b="1" spc="33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 DE MOBILITÉ: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88500" y="1425868"/>
              <a:ext cx="5072836" cy="70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32116" lvl="1" indent="-166058" algn="l">
                <a:lnSpc>
                  <a:spcPts val="2122"/>
                </a:lnSpc>
                <a:buFont typeface="Arial"/>
                <a:buChar char="•"/>
              </a:pPr>
              <a:r>
                <a:rPr lang="en-US" sz="16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Mobilité</a:t>
              </a:r>
              <a:r>
                <a:rPr lang="en-US" sz="16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humaine</a:t>
              </a:r>
              <a:r>
                <a:rPr lang="en-US" sz="16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:</a:t>
              </a:r>
            </a:p>
            <a:p>
              <a:pPr marL="664233" lvl="2" indent="-221411" algn="l">
                <a:lnSpc>
                  <a:spcPts val="2122"/>
                </a:lnSpc>
                <a:buFont typeface="Arial"/>
                <a:buChar char="⚬"/>
              </a:pPr>
              <a:r>
                <a:rPr lang="en-US" sz="1600" dirty="0" err="1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Opportunités</a:t>
              </a:r>
              <a:r>
                <a:rPr lang="en-US" sz="1600" dirty="0">
                  <a:solidFill>
                    <a:srgbClr val="000000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de vie </a:t>
              </a:r>
            </a:p>
          </p:txBody>
        </p:sp>
      </p:grpSp>
      <p:sp>
        <p:nvSpPr>
          <p:cNvPr id="59" name="AutoShape 59"/>
          <p:cNvSpPr/>
          <p:nvPr/>
        </p:nvSpPr>
        <p:spPr>
          <a:xfrm flipV="1">
            <a:off x="5222282" y="5153403"/>
            <a:ext cx="1817086" cy="143343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0" name="AutoShape 60"/>
          <p:cNvSpPr/>
          <p:nvPr/>
        </p:nvSpPr>
        <p:spPr>
          <a:xfrm flipV="1">
            <a:off x="5222282" y="5153403"/>
            <a:ext cx="1817086" cy="3410418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1" name="AutoShape 61"/>
          <p:cNvSpPr/>
          <p:nvPr/>
        </p:nvSpPr>
        <p:spPr>
          <a:xfrm>
            <a:off x="5368984" y="1875579"/>
            <a:ext cx="1670383" cy="3277823"/>
          </a:xfrm>
          <a:prstGeom prst="line">
            <a:avLst/>
          </a:prstGeom>
          <a:ln w="38100" cap="flat">
            <a:gradFill>
              <a:gsLst>
                <a:gs pos="0">
                  <a:srgbClr val="000000">
                    <a:alpha val="100000"/>
                  </a:srgbClr>
                </a:gs>
                <a:gs pos="100000">
                  <a:srgbClr val="C8911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62" name="AutoShape 62"/>
          <p:cNvSpPr/>
          <p:nvPr/>
        </p:nvSpPr>
        <p:spPr>
          <a:xfrm flipV="1">
            <a:off x="8874810" y="7020610"/>
            <a:ext cx="62239" cy="6396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78599">
            <a:off x="11638362" y="6087708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43462" y="3069005"/>
            <a:ext cx="5315838" cy="4114800"/>
          </a:xfrm>
          <a:custGeom>
            <a:avLst/>
            <a:gdLst/>
            <a:ahLst/>
            <a:cxnLst/>
            <a:rect l="l" t="t" r="r" b="b"/>
            <a:pathLst>
              <a:path w="5315838" h="4114800">
                <a:moveTo>
                  <a:pt x="0" y="0"/>
                </a:moveTo>
                <a:lnTo>
                  <a:pt x="5315838" y="0"/>
                </a:lnTo>
                <a:lnTo>
                  <a:pt x="5315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50209" y="768681"/>
            <a:ext cx="6314537" cy="119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67" b="1" i="0" u="none" strike="noStrike" kern="1200" cap="none" spc="0" normalizeH="0" baseline="0" noProof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Conclusion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9965" y="4145610"/>
            <a:ext cx="1101427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Le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Gouvernement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opte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clairement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faveur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du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développement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endogène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515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78599">
            <a:off x="11638362" y="6087708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43462" y="3069005"/>
            <a:ext cx="5315838" cy="4114800"/>
          </a:xfrm>
          <a:custGeom>
            <a:avLst/>
            <a:gdLst/>
            <a:ahLst/>
            <a:cxnLst/>
            <a:rect l="l" t="t" r="r" b="b"/>
            <a:pathLst>
              <a:path w="5315838" h="4114800">
                <a:moveTo>
                  <a:pt x="0" y="0"/>
                </a:moveTo>
                <a:lnTo>
                  <a:pt x="5315838" y="0"/>
                </a:lnTo>
                <a:lnTo>
                  <a:pt x="5315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50209" y="768681"/>
            <a:ext cx="6314537" cy="119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67" b="1" i="0" u="none" strike="noStrike" kern="1200" cap="none" spc="0" normalizeH="0" baseline="0" noProof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Conclusion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418" y="4118949"/>
            <a:ext cx="1101427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La vision d’un “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Sénégal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souverain,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juste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et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prospère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”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peut-elle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porter des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stratégies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politiques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migratoires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plus </a:t>
            </a:r>
            <a:r>
              <a:rPr kumimoji="0" lang="en-US" sz="5192" b="1" i="0" u="none" strike="noStrike" kern="1200" cap="none" spc="0" normalizeH="0" baseline="0" noProof="0" dirty="0" err="1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proactives</a:t>
            </a:r>
            <a:r>
              <a:rPr kumimoji="0" lang="en-US" sz="5192" b="1" i="0" u="none" strike="noStrike" kern="1200" cap="none" spc="0" normalizeH="0" baseline="0" noProof="0" dirty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1067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6085" y="521504"/>
            <a:ext cx="7789430" cy="69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Quelques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pistes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d’action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43C1E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10631198" y="4451684"/>
            <a:ext cx="898968" cy="28581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631198" y="7002604"/>
            <a:ext cx="1301022" cy="83438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4800800" y="6317292"/>
            <a:ext cx="898968" cy="28581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5570737" y="2914419"/>
            <a:ext cx="5595313" cy="55953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200850" y="2583005"/>
            <a:ext cx="6335088" cy="6327169"/>
          </a:xfrm>
          <a:custGeom>
            <a:avLst/>
            <a:gdLst/>
            <a:ahLst/>
            <a:cxnLst/>
            <a:rect l="l" t="t" r="r" b="b"/>
            <a:pathLst>
              <a:path w="6335088" h="6327169">
                <a:moveTo>
                  <a:pt x="0" y="0"/>
                </a:moveTo>
                <a:lnTo>
                  <a:pt x="6335088" y="0"/>
                </a:lnTo>
                <a:lnTo>
                  <a:pt x="6335088" y="6327169"/>
                </a:lnTo>
                <a:lnTo>
                  <a:pt x="0" y="6327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89156" y="3632837"/>
            <a:ext cx="4158476" cy="415847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13616" y="4800785"/>
            <a:ext cx="3889888" cy="1560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1. La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qualité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du capital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humain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9F7DC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944603" y="113418"/>
            <a:ext cx="5365976" cy="53659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5A2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7805" tIns="67805" rIns="67805" bIns="6780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258294" y="1242422"/>
            <a:ext cx="4826870" cy="310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Les migrants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doivent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bénéficier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d'une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protection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sociale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adaptée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les pays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d'accueil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ainsi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que de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meilleures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pratiques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7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multiculturelles</a:t>
            </a:r>
            <a:r>
              <a:rPr kumimoji="0" lang="en-US" sz="287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98151" y="4555844"/>
            <a:ext cx="4702456" cy="470245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A5A2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08333" y="5403194"/>
            <a:ext cx="3882092" cy="303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Le droit </a:t>
            </a:r>
            <a:r>
              <a:rPr lang="en-US" sz="2825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la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mobilité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est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toutefois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garantir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car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c’est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un droit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humain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fondamental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: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ce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droit doit </a:t>
            </a:r>
            <a:r>
              <a:rPr kumimoji="0" lang="en-US" sz="2825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être</a:t>
            </a:r>
            <a:r>
              <a:rPr kumimoji="0" lang="en-US" sz="2825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protégé!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932221" y="5746590"/>
            <a:ext cx="4201285" cy="420128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8592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6542" tIns="56542" rIns="56542" bIns="5654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049111" y="6983265"/>
            <a:ext cx="4077932" cy="15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7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Une </a:t>
            </a:r>
            <a:r>
              <a:rPr kumimoji="0" lang="en-US" sz="2887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meilleure</a:t>
            </a:r>
            <a:r>
              <a:rPr kumimoji="0" lang="en-US" sz="2887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887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adéquation</a:t>
            </a:r>
            <a:r>
              <a:rPr kumimoji="0" lang="en-US" sz="2887" b="0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formation et </a:t>
            </a:r>
            <a:r>
              <a:rPr kumimoji="0" lang="en-US" sz="2887" b="0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employabilité</a:t>
            </a:r>
            <a:r>
              <a:rPr lang="en-US" sz="2887" dirty="0">
                <a:solidFill>
                  <a:srgbClr val="F9F7DC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  <a:endParaRPr kumimoji="0" lang="en-US" sz="2887" b="0" i="0" u="none" strike="noStrike" kern="1200" cap="none" spc="0" normalizeH="0" baseline="0" noProof="0" dirty="0">
              <a:ln>
                <a:noFill/>
              </a:ln>
              <a:solidFill>
                <a:srgbClr val="F9F7DC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907587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5102842" y="1875750"/>
            <a:ext cx="1463611" cy="1106676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329097" y="7163761"/>
            <a:ext cx="1237355" cy="568519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5169030" y="4566223"/>
            <a:ext cx="1397423" cy="334280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-1481726" y="1732267"/>
            <a:ext cx="7554545" cy="75545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8588" tIns="68588" rIns="68588" bIns="685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1724656" y="1238208"/>
            <a:ext cx="8553356" cy="8542664"/>
          </a:xfrm>
          <a:custGeom>
            <a:avLst/>
            <a:gdLst/>
            <a:ahLst/>
            <a:cxnLst/>
            <a:rect l="l" t="t" r="r" b="b"/>
            <a:pathLst>
              <a:path w="8553356" h="8542664">
                <a:moveTo>
                  <a:pt x="0" y="0"/>
                </a:moveTo>
                <a:lnTo>
                  <a:pt x="8553356" y="0"/>
                </a:lnTo>
                <a:lnTo>
                  <a:pt x="8553356" y="8542664"/>
                </a:lnTo>
                <a:lnTo>
                  <a:pt x="0" y="8542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50771" y="2702244"/>
            <a:ext cx="5614590" cy="56145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8588" tIns="68588" rIns="68588" bIns="685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718" y="4067778"/>
            <a:ext cx="5253612" cy="236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5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2. Promotion de </a:t>
            </a:r>
            <a:r>
              <a:rPr kumimoji="0" lang="en-US" sz="4455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modèles</a:t>
            </a:r>
            <a:r>
              <a:rPr kumimoji="0" lang="en-US" sz="4455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4455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réussis</a:t>
            </a:r>
            <a:r>
              <a:rPr kumimoji="0" lang="en-US" sz="4455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4455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d’entrepreneuriat</a:t>
            </a:r>
            <a:endParaRPr kumimoji="0" lang="en-US" sz="4455" b="1" i="0" u="none" strike="noStrike" kern="1200" cap="none" spc="0" normalizeH="0" baseline="0" noProof="0" dirty="0">
              <a:ln>
                <a:noFill/>
              </a:ln>
              <a:solidFill>
                <a:srgbClr val="F9F7DC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566452" y="336107"/>
            <a:ext cx="11035254" cy="3079286"/>
            <a:chOff x="0" y="0"/>
            <a:chExt cx="2906404" cy="8110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06404" cy="811005"/>
            </a:xfrm>
            <a:custGeom>
              <a:avLst/>
              <a:gdLst/>
              <a:ahLst/>
              <a:cxnLst/>
              <a:rect l="l" t="t" r="r" b="b"/>
              <a:pathLst>
                <a:path w="2906404" h="811005">
                  <a:moveTo>
                    <a:pt x="35780" y="0"/>
                  </a:moveTo>
                  <a:lnTo>
                    <a:pt x="2870625" y="0"/>
                  </a:lnTo>
                  <a:cubicBezTo>
                    <a:pt x="2890385" y="0"/>
                    <a:pt x="2906404" y="16019"/>
                    <a:pt x="2906404" y="35780"/>
                  </a:cubicBezTo>
                  <a:lnTo>
                    <a:pt x="2906404" y="775226"/>
                  </a:lnTo>
                  <a:cubicBezTo>
                    <a:pt x="2906404" y="794986"/>
                    <a:pt x="2890385" y="811005"/>
                    <a:pt x="2870625" y="811005"/>
                  </a:cubicBezTo>
                  <a:lnTo>
                    <a:pt x="35780" y="811005"/>
                  </a:lnTo>
                  <a:cubicBezTo>
                    <a:pt x="16019" y="811005"/>
                    <a:pt x="0" y="794986"/>
                    <a:pt x="0" y="775226"/>
                  </a:cubicBezTo>
                  <a:lnTo>
                    <a:pt x="0" y="35780"/>
                  </a:lnTo>
                  <a:cubicBezTo>
                    <a:pt x="0" y="16019"/>
                    <a:pt x="16019" y="0"/>
                    <a:pt x="35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763C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906404" cy="849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916251" y="571528"/>
            <a:ext cx="10452392" cy="266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316" marR="0" lvl="1" indent="-230158" algn="l" defTabSz="914400" rtl="0" eaLnBrk="1" fontAlgn="auto" latinLnBrk="0" hangingPunct="1">
              <a:lnSpc>
                <a:spcPts val="30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La promotion offensive de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l’entreprenariat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: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mise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place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systématique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d’incubateurs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(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pépinières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et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accélérateurs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d’innovations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)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dans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32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chaque</a:t>
            </a:r>
            <a:r>
              <a:rPr kumimoji="0" lang="en-US" sz="2132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commune;</a:t>
            </a:r>
          </a:p>
          <a:p>
            <a:pPr marL="920632" marR="0" lvl="2" indent="-306877" algn="l" defTabSz="914400" rtl="0" eaLnBrk="1" fontAlgn="auto" latinLnBrk="0" hangingPunct="1">
              <a:lnSpc>
                <a:spcPts val="30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Favoriser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l’entreprenariat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collectif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(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coopératives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mutuelles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 associations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entreprenantes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et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responsables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),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entreprises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sociales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</a:p>
          <a:p>
            <a:pPr marL="920632" marR="0" lvl="2" indent="-306877" algn="l" defTabSz="914400" rtl="0" eaLnBrk="1" fontAlgn="auto" latinLnBrk="0" hangingPunct="1">
              <a:lnSpc>
                <a:spcPts val="30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Renforcer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considérablement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les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fonds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dédiés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l’entreprenariat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social et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coopératif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;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566452" y="6554545"/>
            <a:ext cx="11035254" cy="2646595"/>
            <a:chOff x="0" y="0"/>
            <a:chExt cx="2906404" cy="6970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06404" cy="697046"/>
            </a:xfrm>
            <a:custGeom>
              <a:avLst/>
              <a:gdLst/>
              <a:ahLst/>
              <a:cxnLst/>
              <a:rect l="l" t="t" r="r" b="b"/>
              <a:pathLst>
                <a:path w="2906404" h="697046">
                  <a:moveTo>
                    <a:pt x="35780" y="0"/>
                  </a:moveTo>
                  <a:lnTo>
                    <a:pt x="2870625" y="0"/>
                  </a:lnTo>
                  <a:cubicBezTo>
                    <a:pt x="2890385" y="0"/>
                    <a:pt x="2906404" y="16019"/>
                    <a:pt x="2906404" y="35780"/>
                  </a:cubicBezTo>
                  <a:lnTo>
                    <a:pt x="2906404" y="661266"/>
                  </a:lnTo>
                  <a:cubicBezTo>
                    <a:pt x="2906404" y="681027"/>
                    <a:pt x="2890385" y="697046"/>
                    <a:pt x="2870625" y="697046"/>
                  </a:cubicBezTo>
                  <a:lnTo>
                    <a:pt x="35780" y="697046"/>
                  </a:lnTo>
                  <a:cubicBezTo>
                    <a:pt x="16019" y="697046"/>
                    <a:pt x="0" y="681027"/>
                    <a:pt x="0" y="661266"/>
                  </a:cubicBezTo>
                  <a:lnTo>
                    <a:pt x="0" y="35780"/>
                  </a:lnTo>
                  <a:cubicBezTo>
                    <a:pt x="0" y="16019"/>
                    <a:pt x="16019" y="0"/>
                    <a:pt x="35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763C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906404" cy="735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828700" y="6871747"/>
            <a:ext cx="10510759" cy="195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8343" marR="0" lvl="1" indent="-234172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Inciter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la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création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bassins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massifs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d’emplois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pour les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jeunes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, les femmes, les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groupes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vulnérables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, et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tous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les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demandeurs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d’emplois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: </a:t>
            </a:r>
          </a:p>
          <a:p>
            <a:pPr marL="234171" marR="0" lvl="1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169" b="1" i="0" u="none" strike="noStrike" kern="1200" cap="none" spc="0" normalizeH="0" baseline="0" noProof="0" dirty="0">
              <a:ln>
                <a:noFill/>
              </a:ln>
              <a:solidFill>
                <a:srgbClr val="763C00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marL="936686" marR="0" lvl="2" indent="-312229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L’accompagnement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à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l’épargne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des classes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moyennes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et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modestes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  <a:p>
            <a:pPr marL="936686" marR="0" lvl="2" indent="-312229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Les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investissements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des migrants dans les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secteurs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productifs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et </a:t>
            </a:r>
            <a:r>
              <a:rPr kumimoji="0" lang="en-US" sz="2169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sociaux</a:t>
            </a:r>
            <a:r>
              <a:rPr kumimoji="0" lang="en-US" sz="2169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553200" y="3848100"/>
            <a:ext cx="11035254" cy="2322568"/>
            <a:chOff x="0" y="0"/>
            <a:chExt cx="2906404" cy="5086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906404" cy="508605"/>
            </a:xfrm>
            <a:custGeom>
              <a:avLst/>
              <a:gdLst/>
              <a:ahLst/>
              <a:cxnLst/>
              <a:rect l="l" t="t" r="r" b="b"/>
              <a:pathLst>
                <a:path w="2906404" h="508605">
                  <a:moveTo>
                    <a:pt x="35780" y="0"/>
                  </a:moveTo>
                  <a:lnTo>
                    <a:pt x="2870625" y="0"/>
                  </a:lnTo>
                  <a:cubicBezTo>
                    <a:pt x="2890385" y="0"/>
                    <a:pt x="2906404" y="16019"/>
                    <a:pt x="2906404" y="35780"/>
                  </a:cubicBezTo>
                  <a:lnTo>
                    <a:pt x="2906404" y="472825"/>
                  </a:lnTo>
                  <a:cubicBezTo>
                    <a:pt x="2906404" y="492586"/>
                    <a:pt x="2890385" y="508605"/>
                    <a:pt x="2870625" y="508605"/>
                  </a:cubicBezTo>
                  <a:lnTo>
                    <a:pt x="35780" y="508605"/>
                  </a:lnTo>
                  <a:cubicBezTo>
                    <a:pt x="16019" y="508605"/>
                    <a:pt x="0" y="492586"/>
                    <a:pt x="0" y="472825"/>
                  </a:cubicBezTo>
                  <a:lnTo>
                    <a:pt x="0" y="35780"/>
                  </a:lnTo>
                  <a:cubicBezTo>
                    <a:pt x="0" y="16019"/>
                    <a:pt x="16019" y="0"/>
                    <a:pt x="35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763C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906404" cy="546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077695" y="4162425"/>
            <a:ext cx="10510759" cy="155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8343" marR="0" lvl="1" indent="-234172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Engager les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mouvements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sociaux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la consolidation et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à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la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défense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des </a:t>
            </a:r>
            <a:r>
              <a:rPr kumimoji="0" lang="en-US" sz="2169" b="1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emplois</a:t>
            </a:r>
            <a:r>
              <a:rPr kumimoji="0" lang="en-US" sz="2169" b="1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:</a:t>
            </a:r>
          </a:p>
          <a:p>
            <a:pPr marL="925543" marR="0" lvl="2" indent="-234172" algn="l" defTabSz="914400" rtl="0" eaLnBrk="1" fontAlgn="auto" latinLnBrk="0" hangingPunct="1">
              <a:lnSpc>
                <a:spcPts val="31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Au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renforcement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de la protection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sociale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des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travailleurs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et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leurs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familles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à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</a:t>
            </a:r>
            <a:r>
              <a:rPr kumimoji="0" lang="en-US" sz="2132" b="0" i="0" u="none" strike="noStrike" kern="1200" cap="none" spc="0" normalizeH="0" baseline="0" noProof="0" dirty="0" err="1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prendre</a:t>
            </a:r>
            <a:r>
              <a:rPr kumimoji="0" lang="en-US" sz="2132" b="0" i="0" u="none" strike="noStrike" kern="1200" cap="none" spc="0" normalizeH="0" baseline="0" noProof="0" dirty="0">
                <a:ln>
                  <a:noFill/>
                </a:ln>
                <a:solidFill>
                  <a:srgbClr val="763C00"/>
                </a:solidFill>
                <a:effectLst/>
                <a:uLnTx/>
                <a:uFillTx/>
                <a:latin typeface="Public Sans"/>
                <a:ea typeface="+mn-ea"/>
                <a:cs typeface="+mn-cs"/>
                <a:sym typeface="Public Sans Bold"/>
              </a:rPr>
              <a:t> des initiatives de RSE.</a:t>
            </a:r>
          </a:p>
        </p:txBody>
      </p:sp>
    </p:spTree>
    <p:extLst>
      <p:ext uri="{BB962C8B-B14F-4D97-AF65-F5344CB8AC3E}">
        <p14:creationId xmlns:p14="http://schemas.microsoft.com/office/powerpoint/2010/main" val="593873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flipV="1">
            <a:off x="5169030" y="2702245"/>
            <a:ext cx="1430157" cy="1863978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-1481726" y="1732267"/>
            <a:ext cx="7554545" cy="75545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8588" tIns="68588" rIns="68588" bIns="685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1836875" y="1685530"/>
            <a:ext cx="8553356" cy="8542664"/>
          </a:xfrm>
          <a:custGeom>
            <a:avLst/>
            <a:gdLst/>
            <a:ahLst/>
            <a:cxnLst/>
            <a:rect l="l" t="t" r="r" b="b"/>
            <a:pathLst>
              <a:path w="8553356" h="8542664">
                <a:moveTo>
                  <a:pt x="0" y="0"/>
                </a:moveTo>
                <a:lnTo>
                  <a:pt x="8553356" y="0"/>
                </a:lnTo>
                <a:lnTo>
                  <a:pt x="8553356" y="8542664"/>
                </a:lnTo>
                <a:lnTo>
                  <a:pt x="0" y="8542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50771" y="2702244"/>
            <a:ext cx="5614590" cy="56145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8588" tIns="68588" rIns="68588" bIns="6858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718" y="4067778"/>
            <a:ext cx="5253612" cy="238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</a:pPr>
            <a:r>
              <a:rPr kumimoji="0" lang="en-US" sz="4455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3</a:t>
            </a:r>
            <a:r>
              <a:rPr lang="en-US" sz="4455" b="1" dirty="0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 </a:t>
            </a:r>
            <a:r>
              <a:rPr lang="en-US" sz="4455" b="1" dirty="0" err="1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Créer</a:t>
            </a:r>
            <a:r>
              <a:rPr lang="en-US" sz="4455" b="1" dirty="0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</a:t>
            </a:r>
            <a:r>
              <a:rPr lang="en-US" sz="4455" b="1" dirty="0" err="1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emplois</a:t>
            </a:r>
            <a:r>
              <a:rPr lang="en-US" sz="4455" b="1" dirty="0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massifs et </a:t>
            </a:r>
            <a:r>
              <a:rPr lang="en-US" sz="4455" b="1" dirty="0" err="1">
                <a:solidFill>
                  <a:srgbClr val="F9F7DC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décents</a:t>
            </a:r>
            <a:endParaRPr kumimoji="0" lang="en-US" sz="4455" b="1" i="0" u="none" strike="noStrike" kern="1200" cap="none" spc="0" normalizeH="0" baseline="0" noProof="0" dirty="0">
              <a:ln>
                <a:noFill/>
              </a:ln>
              <a:solidFill>
                <a:srgbClr val="F9F7DC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877149" y="5845290"/>
            <a:ext cx="11035254" cy="3171662"/>
            <a:chOff x="0" y="0"/>
            <a:chExt cx="2906404" cy="8110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06404" cy="811005"/>
            </a:xfrm>
            <a:custGeom>
              <a:avLst/>
              <a:gdLst/>
              <a:ahLst/>
              <a:cxnLst/>
              <a:rect l="l" t="t" r="r" b="b"/>
              <a:pathLst>
                <a:path w="2906404" h="811005">
                  <a:moveTo>
                    <a:pt x="35780" y="0"/>
                  </a:moveTo>
                  <a:lnTo>
                    <a:pt x="2870625" y="0"/>
                  </a:lnTo>
                  <a:cubicBezTo>
                    <a:pt x="2890385" y="0"/>
                    <a:pt x="2906404" y="16019"/>
                    <a:pt x="2906404" y="35780"/>
                  </a:cubicBezTo>
                  <a:lnTo>
                    <a:pt x="2906404" y="775226"/>
                  </a:lnTo>
                  <a:cubicBezTo>
                    <a:pt x="2906404" y="794986"/>
                    <a:pt x="2890385" y="811005"/>
                    <a:pt x="2870625" y="811005"/>
                  </a:cubicBezTo>
                  <a:lnTo>
                    <a:pt x="35780" y="811005"/>
                  </a:lnTo>
                  <a:cubicBezTo>
                    <a:pt x="16019" y="811005"/>
                    <a:pt x="0" y="794986"/>
                    <a:pt x="0" y="775226"/>
                  </a:cubicBezTo>
                  <a:lnTo>
                    <a:pt x="0" y="35780"/>
                  </a:lnTo>
                  <a:cubicBezTo>
                    <a:pt x="0" y="16019"/>
                    <a:pt x="16019" y="0"/>
                    <a:pt x="35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763C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906404" cy="849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099373" y="6657358"/>
            <a:ext cx="10452392" cy="15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4457" marR="0" lvl="2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La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sym typeface="Public Sans"/>
              </a:rPr>
              <a:t>coopération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 proactive avec le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sym typeface="Public Sans"/>
              </a:rPr>
              <a:t>secteur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sym typeface="Public Sans"/>
              </a:rPr>
              <a:t>privé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 pour les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sym typeface="Public Sans"/>
              </a:rPr>
              <a:t>emplois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sym typeface="Public Sans"/>
              </a:rPr>
              <a:t>décents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sym typeface="Public Sans"/>
              </a:rPr>
              <a:t>.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1BB2EDB3-37D5-6632-0A08-ADAE83AFD18C}"/>
              </a:ext>
            </a:extLst>
          </p:cNvPr>
          <p:cNvGrpSpPr/>
          <p:nvPr/>
        </p:nvGrpSpPr>
        <p:grpSpPr>
          <a:xfrm>
            <a:off x="6716871" y="774598"/>
            <a:ext cx="11035254" cy="3171662"/>
            <a:chOff x="0" y="0"/>
            <a:chExt cx="2906404" cy="811005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D4BEDA2C-B1CF-6A96-F07C-F8D33E4F1A6F}"/>
                </a:ext>
              </a:extLst>
            </p:cNvPr>
            <p:cNvSpPr/>
            <p:nvPr/>
          </p:nvSpPr>
          <p:spPr>
            <a:xfrm>
              <a:off x="0" y="0"/>
              <a:ext cx="2906404" cy="811005"/>
            </a:xfrm>
            <a:custGeom>
              <a:avLst/>
              <a:gdLst/>
              <a:ahLst/>
              <a:cxnLst/>
              <a:rect l="l" t="t" r="r" b="b"/>
              <a:pathLst>
                <a:path w="2906404" h="811005">
                  <a:moveTo>
                    <a:pt x="35780" y="0"/>
                  </a:moveTo>
                  <a:lnTo>
                    <a:pt x="2870625" y="0"/>
                  </a:lnTo>
                  <a:cubicBezTo>
                    <a:pt x="2890385" y="0"/>
                    <a:pt x="2906404" y="16019"/>
                    <a:pt x="2906404" y="35780"/>
                  </a:cubicBezTo>
                  <a:lnTo>
                    <a:pt x="2906404" y="775226"/>
                  </a:lnTo>
                  <a:cubicBezTo>
                    <a:pt x="2906404" y="794986"/>
                    <a:pt x="2890385" y="811005"/>
                    <a:pt x="2870625" y="811005"/>
                  </a:cubicBezTo>
                  <a:lnTo>
                    <a:pt x="35780" y="811005"/>
                  </a:lnTo>
                  <a:cubicBezTo>
                    <a:pt x="16019" y="811005"/>
                    <a:pt x="0" y="794986"/>
                    <a:pt x="0" y="775226"/>
                  </a:cubicBezTo>
                  <a:lnTo>
                    <a:pt x="0" y="35780"/>
                  </a:lnTo>
                  <a:cubicBezTo>
                    <a:pt x="0" y="16019"/>
                    <a:pt x="16019" y="0"/>
                    <a:pt x="35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763C00"/>
              </a:solidFill>
              <a:prstDash val="solid"/>
              <a:round/>
            </a:ln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F35595-A73E-14DE-4BCD-18CBBF46E694}"/>
                </a:ext>
              </a:extLst>
            </p:cNvPr>
            <p:cNvSpPr txBox="1"/>
            <p:nvPr/>
          </p:nvSpPr>
          <p:spPr>
            <a:xfrm>
              <a:off x="0" y="-38100"/>
              <a:ext cx="2906404" cy="849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6A8A89-8649-1648-44CD-96DE5A99AA72}"/>
              </a:ext>
            </a:extLst>
          </p:cNvPr>
          <p:cNvSpPr txBox="1"/>
          <p:nvPr/>
        </p:nvSpPr>
        <p:spPr>
          <a:xfrm>
            <a:off x="6939095" y="1586666"/>
            <a:ext cx="10452392" cy="156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158" lvl="1">
              <a:lnSpc>
                <a:spcPct val="150000"/>
              </a:lnSpc>
            </a:pPr>
            <a:r>
              <a:rPr lang="en-US" sz="3600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L'industrialisation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par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l'investissement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privé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national/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africain</a:t>
            </a:r>
            <a:r>
              <a:rPr lang="en-US" sz="3600" b="1" dirty="0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600" b="1" dirty="0" err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prioritairement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3C00"/>
              </a:solidFill>
              <a:effectLst/>
              <a:uLnTx/>
              <a:uFillTx/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0" name="AutoShape 4">
            <a:extLst>
              <a:ext uri="{FF2B5EF4-FFF2-40B4-BE49-F238E27FC236}">
                <a16:creationId xmlns:a16="http://schemas.microsoft.com/office/drawing/2014/main" id="{F7CF8AF8-8D65-AA6B-2FDE-120F9B9AE640}"/>
              </a:ext>
            </a:extLst>
          </p:cNvPr>
          <p:cNvSpPr/>
          <p:nvPr/>
        </p:nvSpPr>
        <p:spPr>
          <a:xfrm>
            <a:off x="5323263" y="7560266"/>
            <a:ext cx="1457795" cy="21633"/>
          </a:xfrm>
          <a:prstGeom prst="line">
            <a:avLst/>
          </a:prstGeom>
          <a:ln w="38100" cap="flat">
            <a:solidFill>
              <a:srgbClr val="885927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1672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B7A96DB2-2B15-8E41-B928-8301351A0E7A}"/>
              </a:ext>
            </a:extLst>
          </p:cNvPr>
          <p:cNvSpPr/>
          <p:nvPr/>
        </p:nvSpPr>
        <p:spPr>
          <a:xfrm flipV="1">
            <a:off x="4862538" y="5519989"/>
            <a:ext cx="4883251" cy="5538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079786" y="3984697"/>
            <a:ext cx="4081982" cy="4081982"/>
            <a:chOff x="0" y="0"/>
            <a:chExt cx="5442642" cy="544264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442642" cy="544264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88" tIns="68588" rIns="68588" bIns="685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24878" y="159882"/>
              <a:ext cx="5097600" cy="5098890"/>
            </a:xfrm>
            <a:custGeom>
              <a:avLst/>
              <a:gdLst/>
              <a:ahLst/>
              <a:cxnLst/>
              <a:rect l="l" t="t" r="r" b="b"/>
              <a:pathLst>
                <a:path w="5097600" h="5098890">
                  <a:moveTo>
                    <a:pt x="0" y="0"/>
                  </a:moveTo>
                  <a:lnTo>
                    <a:pt x="5097600" y="0"/>
                  </a:lnTo>
                  <a:lnTo>
                    <a:pt x="5097600" y="5098890"/>
                  </a:lnTo>
                  <a:lnTo>
                    <a:pt x="0" y="509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883" t="-10116" r="-15001" b="-10586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698816" y="698816"/>
              <a:ext cx="4045010" cy="404501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88" tIns="68588" rIns="68588" bIns="685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828849" y="1830454"/>
              <a:ext cx="3784944" cy="1702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4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7" b="1" i="0" u="none" strike="noStrike" kern="1200" cap="none" spc="0" normalizeH="0" baseline="0" noProof="0" dirty="0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Promotion de </a:t>
              </a:r>
              <a:r>
                <a:rPr kumimoji="0" lang="en-US" sz="240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modèles</a:t>
              </a:r>
              <a:r>
                <a:rPr kumimoji="0" lang="en-US" sz="2407" b="1" i="0" u="none" strike="noStrike" kern="1200" cap="none" spc="0" normalizeH="0" baseline="0" noProof="0" dirty="0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kumimoji="0" lang="en-US" sz="240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réussis</a:t>
              </a:r>
              <a:r>
                <a:rPr kumimoji="0" lang="en-US" sz="2407" b="1" i="0" u="none" strike="noStrike" kern="1200" cap="none" spc="0" normalizeH="0" baseline="0" noProof="0" dirty="0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kumimoji="0" lang="en-US" sz="240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d’entrepreneuriat</a:t>
              </a:r>
              <a:endParaRPr kumimoji="0" lang="en-US" sz="2407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639616" y="380338"/>
            <a:ext cx="7789430" cy="76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3" b="1" i="0" u="none" strike="noStrike" kern="1200" cap="none" spc="0" normalizeH="0" baseline="0" noProof="0" dirty="0" err="1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En</a:t>
            </a:r>
            <a:r>
              <a:rPr kumimoji="0" lang="en-US" sz="5123" b="1" i="0" u="none" strike="noStrike" kern="1200" cap="none" spc="0" normalizeH="0" baseline="0" noProof="0" dirty="0">
                <a:ln>
                  <a:noFill/>
                </a:ln>
                <a:solidFill>
                  <a:srgbClr val="C43C1E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résumé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7334136" y="5319303"/>
            <a:ext cx="3316501" cy="136867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667596" y="4361186"/>
            <a:ext cx="5625812" cy="78231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4039573" y="953803"/>
            <a:ext cx="4377422" cy="4371950"/>
            <a:chOff x="0" y="0"/>
            <a:chExt cx="5836562" cy="5829266"/>
          </a:xfrm>
        </p:grpSpPr>
        <p:grpSp>
          <p:nvGrpSpPr>
            <p:cNvPr id="6" name="Group 6"/>
            <p:cNvGrpSpPr/>
            <p:nvPr/>
          </p:nvGrpSpPr>
          <p:grpSpPr>
            <a:xfrm>
              <a:off x="340780" y="305333"/>
              <a:ext cx="5155002" cy="515500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5836562" cy="5829266"/>
            </a:xfrm>
            <a:custGeom>
              <a:avLst/>
              <a:gdLst/>
              <a:ahLst/>
              <a:cxnLst/>
              <a:rect l="l" t="t" r="r" b="b"/>
              <a:pathLst>
                <a:path w="5836562" h="5829266">
                  <a:moveTo>
                    <a:pt x="0" y="0"/>
                  </a:moveTo>
                  <a:lnTo>
                    <a:pt x="5836562" y="0"/>
                  </a:lnTo>
                  <a:lnTo>
                    <a:pt x="5836562" y="5829266"/>
                  </a:lnTo>
                  <a:lnTo>
                    <a:pt x="0" y="582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1002664" y="967218"/>
              <a:ext cx="3831234" cy="3831234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02664" y="1900465"/>
              <a:ext cx="3875664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Qualité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 du capital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9F7DC"/>
                  </a:solidFill>
                  <a:effectLst/>
                  <a:uLnTx/>
                  <a:uFillTx/>
                  <a:latin typeface="Public Sans Bold"/>
                  <a:ea typeface="Public Sans Bold"/>
                  <a:cs typeface="Public Sans Bold"/>
                  <a:sym typeface="Public Sans Bold"/>
                </a:rPr>
                <a:t>humain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43918" y="1588148"/>
            <a:ext cx="9035530" cy="7453725"/>
            <a:chOff x="0" y="0"/>
            <a:chExt cx="98529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5290" cy="812800"/>
            </a:xfrm>
            <a:custGeom>
              <a:avLst/>
              <a:gdLst/>
              <a:ahLst/>
              <a:cxnLst/>
              <a:rect l="l" t="t" r="r" b="b"/>
              <a:pathLst>
                <a:path w="985290" h="812800">
                  <a:moveTo>
                    <a:pt x="492645" y="0"/>
                  </a:moveTo>
                  <a:cubicBezTo>
                    <a:pt x="220565" y="0"/>
                    <a:pt x="0" y="181951"/>
                    <a:pt x="0" y="406400"/>
                  </a:cubicBezTo>
                  <a:cubicBezTo>
                    <a:pt x="0" y="630849"/>
                    <a:pt x="220565" y="812800"/>
                    <a:pt x="492645" y="812800"/>
                  </a:cubicBezTo>
                  <a:cubicBezTo>
                    <a:pt x="764725" y="812800"/>
                    <a:pt x="985290" y="630849"/>
                    <a:pt x="985290" y="406400"/>
                  </a:cubicBezTo>
                  <a:cubicBezTo>
                    <a:pt x="985290" y="181951"/>
                    <a:pt x="764725" y="0"/>
                    <a:pt x="492645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92371" y="38100"/>
              <a:ext cx="800548" cy="698500"/>
            </a:xfrm>
            <a:prstGeom prst="rect">
              <a:avLst/>
            </a:prstGeom>
          </p:spPr>
          <p:txBody>
            <a:bodyPr lIns="67673" tIns="67673" rIns="67673" bIns="6767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8895322" y="2926394"/>
            <a:ext cx="10329337" cy="5345766"/>
          </a:xfrm>
          <a:custGeom>
            <a:avLst/>
            <a:gdLst/>
            <a:ahLst/>
            <a:cxnLst/>
            <a:rect l="l" t="t" r="r" b="b"/>
            <a:pathLst>
              <a:path w="10329337" h="5345766">
                <a:moveTo>
                  <a:pt x="0" y="0"/>
                </a:moveTo>
                <a:lnTo>
                  <a:pt x="10329337" y="0"/>
                </a:lnTo>
                <a:lnTo>
                  <a:pt x="10329337" y="5345766"/>
                </a:lnTo>
                <a:lnTo>
                  <a:pt x="0" y="5345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740" b="-41242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293408" y="2545181"/>
            <a:ext cx="7807713" cy="5726979"/>
            <a:chOff x="0" y="0"/>
            <a:chExt cx="1145577" cy="8402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5577" cy="840284"/>
            </a:xfrm>
            <a:custGeom>
              <a:avLst/>
              <a:gdLst/>
              <a:ahLst/>
              <a:cxnLst/>
              <a:rect l="l" t="t" r="r" b="b"/>
              <a:pathLst>
                <a:path w="1145577" h="840284">
                  <a:moveTo>
                    <a:pt x="572789" y="0"/>
                  </a:moveTo>
                  <a:cubicBezTo>
                    <a:pt x="256446" y="0"/>
                    <a:pt x="0" y="188104"/>
                    <a:pt x="0" y="420142"/>
                  </a:cubicBezTo>
                  <a:cubicBezTo>
                    <a:pt x="0" y="652180"/>
                    <a:pt x="256446" y="840284"/>
                    <a:pt x="572789" y="840284"/>
                  </a:cubicBezTo>
                  <a:cubicBezTo>
                    <a:pt x="889131" y="840284"/>
                    <a:pt x="1145577" y="652180"/>
                    <a:pt x="1145577" y="420142"/>
                  </a:cubicBezTo>
                  <a:cubicBezTo>
                    <a:pt x="1145577" y="188104"/>
                    <a:pt x="889131" y="0"/>
                    <a:pt x="572789" y="0"/>
                  </a:cubicBezTo>
                  <a:close/>
                </a:path>
              </a:pathLst>
            </a:custGeom>
            <a:solidFill>
              <a:srgbClr val="A2692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07398" y="40677"/>
              <a:ext cx="930782" cy="720831"/>
            </a:xfrm>
            <a:prstGeom prst="rect">
              <a:avLst/>
            </a:prstGeom>
          </p:spPr>
          <p:txBody>
            <a:bodyPr lIns="67673" tIns="67673" rIns="67673" bIns="6767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844991" y="3856806"/>
            <a:ext cx="6704546" cy="333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Le dialogue social et politique entre les parties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prenantes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des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stratégies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nationales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de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développement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ne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peut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se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réaliser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que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dans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le cadre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d’une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gouvernance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vertueuse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et </a:t>
            </a:r>
            <a:r>
              <a:rPr kumimoji="0" lang="en-US" sz="3073" b="1" i="0" u="none" strike="noStrike" kern="1200" cap="none" spc="0" normalizeH="0" baseline="0" noProof="0" dirty="0" err="1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multidimensionnelle</a:t>
            </a:r>
            <a:r>
              <a:rPr kumimoji="0" lang="en-US" sz="3073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 !!!  </a:t>
            </a:r>
          </a:p>
        </p:txBody>
      </p:sp>
      <p:grpSp>
        <p:nvGrpSpPr>
          <p:cNvPr id="31" name="Group 14">
            <a:extLst>
              <a:ext uri="{FF2B5EF4-FFF2-40B4-BE49-F238E27FC236}">
                <a16:creationId xmlns:a16="http://schemas.microsoft.com/office/drawing/2014/main" id="{44A53F54-0572-CC4D-8D21-0203740A013D}"/>
              </a:ext>
            </a:extLst>
          </p:cNvPr>
          <p:cNvGrpSpPr/>
          <p:nvPr/>
        </p:nvGrpSpPr>
        <p:grpSpPr>
          <a:xfrm>
            <a:off x="5525368" y="6496630"/>
            <a:ext cx="4081982" cy="4081982"/>
            <a:chOff x="0" y="0"/>
            <a:chExt cx="5442642" cy="5442642"/>
          </a:xfrm>
        </p:grpSpPr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E5E41904-9357-6A43-80CF-40100C7B7ABE}"/>
                </a:ext>
              </a:extLst>
            </p:cNvPr>
            <p:cNvGrpSpPr/>
            <p:nvPr/>
          </p:nvGrpSpPr>
          <p:grpSpPr>
            <a:xfrm>
              <a:off x="0" y="0"/>
              <a:ext cx="5442642" cy="5442642"/>
              <a:chOff x="0" y="0"/>
              <a:chExt cx="812800" cy="812800"/>
            </a:xfrm>
          </p:grpSpPr>
          <p:sp>
            <p:nvSpPr>
              <p:cNvPr id="38" name="Freeform 16">
                <a:extLst>
                  <a:ext uri="{FF2B5EF4-FFF2-40B4-BE49-F238E27FC236}">
                    <a16:creationId xmlns:a16="http://schemas.microsoft.com/office/drawing/2014/main" id="{9F56635F-B293-FE41-A8D6-3B1DAB59C6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39" name="TextBox 17">
                <a:extLst>
                  <a:ext uri="{FF2B5EF4-FFF2-40B4-BE49-F238E27FC236}">
                    <a16:creationId xmlns:a16="http://schemas.microsoft.com/office/drawing/2014/main" id="{06159BD7-009B-7C4A-A135-8D61D51E77C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88" tIns="68588" rIns="68588" bIns="685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6C78C4C6-E211-ED45-93A5-1AE86516CD22}"/>
                </a:ext>
              </a:extLst>
            </p:cNvPr>
            <p:cNvSpPr/>
            <p:nvPr/>
          </p:nvSpPr>
          <p:spPr>
            <a:xfrm>
              <a:off x="124878" y="159882"/>
              <a:ext cx="5097600" cy="5098890"/>
            </a:xfrm>
            <a:custGeom>
              <a:avLst/>
              <a:gdLst/>
              <a:ahLst/>
              <a:cxnLst/>
              <a:rect l="l" t="t" r="r" b="b"/>
              <a:pathLst>
                <a:path w="5097600" h="5098890">
                  <a:moveTo>
                    <a:pt x="0" y="0"/>
                  </a:moveTo>
                  <a:lnTo>
                    <a:pt x="5097600" y="0"/>
                  </a:lnTo>
                  <a:lnTo>
                    <a:pt x="5097600" y="5098890"/>
                  </a:lnTo>
                  <a:lnTo>
                    <a:pt x="0" y="5098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883" t="-10116" r="-15001" b="-10586"/>
              </a:stretch>
            </a:blipFill>
          </p:spPr>
        </p:sp>
        <p:grpSp>
          <p:nvGrpSpPr>
            <p:cNvPr id="34" name="Group 19">
              <a:extLst>
                <a:ext uri="{FF2B5EF4-FFF2-40B4-BE49-F238E27FC236}">
                  <a16:creationId xmlns:a16="http://schemas.microsoft.com/office/drawing/2014/main" id="{BB529113-9603-FA43-9DAB-3CA25103EEF6}"/>
                </a:ext>
              </a:extLst>
            </p:cNvPr>
            <p:cNvGrpSpPr/>
            <p:nvPr/>
          </p:nvGrpSpPr>
          <p:grpSpPr>
            <a:xfrm>
              <a:off x="698816" y="698816"/>
              <a:ext cx="4045010" cy="4045010"/>
              <a:chOff x="0" y="0"/>
              <a:chExt cx="812800" cy="812800"/>
            </a:xfrm>
          </p:grpSpPr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FE543A48-9630-0C49-9EB1-B94FBA1CFB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2692E"/>
              </a:solidFill>
            </p:spPr>
          </p:sp>
          <p:sp>
            <p:nvSpPr>
              <p:cNvPr id="37" name="TextBox 21">
                <a:extLst>
                  <a:ext uri="{FF2B5EF4-FFF2-40B4-BE49-F238E27FC236}">
                    <a16:creationId xmlns:a16="http://schemas.microsoft.com/office/drawing/2014/main" id="{0F546F96-7ADE-4F4E-9574-98F94577720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88" tIns="68588" rIns="68588" bIns="6858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B606F614-72F7-4D41-B09B-328CC3BEBD5B}"/>
                </a:ext>
              </a:extLst>
            </p:cNvPr>
            <p:cNvSpPr txBox="1"/>
            <p:nvPr/>
          </p:nvSpPr>
          <p:spPr>
            <a:xfrm>
              <a:off x="828849" y="1830454"/>
              <a:ext cx="3784944" cy="1708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3442"/>
                </a:lnSpc>
                <a:defRPr/>
              </a:pPr>
              <a:r>
                <a:rPr lang="en-US" sz="2800" b="1" dirty="0" err="1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Créer</a:t>
              </a:r>
              <a:r>
                <a:rPr lang="en-US" sz="2800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des </a:t>
              </a:r>
              <a:r>
                <a:rPr lang="en-US" sz="2800" b="1" dirty="0" err="1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emplois</a:t>
              </a:r>
              <a:r>
                <a:rPr lang="en-US" sz="2800" b="1" dirty="0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massifs et </a:t>
              </a:r>
              <a:r>
                <a:rPr lang="en-US" sz="2800" b="1" dirty="0" err="1">
                  <a:solidFill>
                    <a:srgbClr val="F9F7DC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décents</a:t>
              </a:r>
              <a:endParaRPr kumimoji="0" lang="en-US" sz="2407" b="1" i="0" u="none" strike="noStrike" kern="1200" cap="none" spc="0" normalizeH="0" baseline="0" noProof="0" dirty="0">
                <a:ln>
                  <a:noFill/>
                </a:ln>
                <a:solidFill>
                  <a:srgbClr val="F9F7DC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36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34235" y="874297"/>
            <a:ext cx="242687" cy="760922"/>
          </a:xfrm>
          <a:prstGeom prst="line">
            <a:avLst/>
          </a:prstGeom>
          <a:ln w="66675" cap="flat">
            <a:solidFill>
              <a:srgbClr val="FF77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149473">
            <a:off x="10689011" y="-181273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7604" y="704668"/>
            <a:ext cx="5317236" cy="940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3"/>
              </a:lnSpc>
            </a:pPr>
            <a:r>
              <a:rPr lang="en-US" sz="6209" b="1">
                <a:solidFill>
                  <a:srgbClr val="0000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Introduction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76923" y="1900040"/>
            <a:ext cx="13162352" cy="2789882"/>
            <a:chOff x="0" y="0"/>
            <a:chExt cx="3466628" cy="734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66628" cy="734784"/>
            </a:xfrm>
            <a:custGeom>
              <a:avLst/>
              <a:gdLst/>
              <a:ahLst/>
              <a:cxnLst/>
              <a:rect l="l" t="t" r="r" b="b"/>
              <a:pathLst>
                <a:path w="3466628" h="734784">
                  <a:moveTo>
                    <a:pt x="17057" y="0"/>
                  </a:moveTo>
                  <a:lnTo>
                    <a:pt x="3449570" y="0"/>
                  </a:lnTo>
                  <a:cubicBezTo>
                    <a:pt x="3458991" y="0"/>
                    <a:pt x="3466628" y="7637"/>
                    <a:pt x="3466628" y="17057"/>
                  </a:cubicBezTo>
                  <a:lnTo>
                    <a:pt x="3466628" y="717726"/>
                  </a:lnTo>
                  <a:cubicBezTo>
                    <a:pt x="3466628" y="727147"/>
                    <a:pt x="3458991" y="734784"/>
                    <a:pt x="3449570" y="734784"/>
                  </a:cubicBezTo>
                  <a:lnTo>
                    <a:pt x="17057" y="734784"/>
                  </a:lnTo>
                  <a:cubicBezTo>
                    <a:pt x="7637" y="734784"/>
                    <a:pt x="0" y="727147"/>
                    <a:pt x="0" y="717726"/>
                  </a:cubicBezTo>
                  <a:lnTo>
                    <a:pt x="0" y="17057"/>
                  </a:lnTo>
                  <a:cubicBezTo>
                    <a:pt x="0" y="7637"/>
                    <a:pt x="7637" y="0"/>
                    <a:pt x="17057" y="0"/>
                  </a:cubicBezTo>
                  <a:close/>
                </a:path>
              </a:pathLst>
            </a:custGeom>
            <a:solidFill>
              <a:srgbClr val="E3CB9B">
                <a:alpha val="6666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66628" cy="772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02443" y="2350235"/>
            <a:ext cx="967224" cy="61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0"/>
              </a:lnSpc>
            </a:pPr>
            <a:r>
              <a:rPr lang="en-US" sz="4146" b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2443" y="2996759"/>
            <a:ext cx="12585150" cy="139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10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Contraste saisissant entre des potentiels travailleurs quittant leur terre, et un continent dont le marché, d’une richesse sans commune mesure, est convoitée de toutes parts.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990837" y="4794697"/>
            <a:ext cx="12151136" cy="2461237"/>
            <a:chOff x="0" y="0"/>
            <a:chExt cx="3200299" cy="6482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00299" cy="648227"/>
            </a:xfrm>
            <a:custGeom>
              <a:avLst/>
              <a:gdLst/>
              <a:ahLst/>
              <a:cxnLst/>
              <a:rect l="l" t="t" r="r" b="b"/>
              <a:pathLst>
                <a:path w="3200299" h="648227">
                  <a:moveTo>
                    <a:pt x="18477" y="0"/>
                  </a:moveTo>
                  <a:lnTo>
                    <a:pt x="3181822" y="0"/>
                  </a:lnTo>
                  <a:cubicBezTo>
                    <a:pt x="3186723" y="0"/>
                    <a:pt x="3191422" y="1947"/>
                    <a:pt x="3194888" y="5412"/>
                  </a:cubicBezTo>
                  <a:cubicBezTo>
                    <a:pt x="3198353" y="8877"/>
                    <a:pt x="3200299" y="13577"/>
                    <a:pt x="3200299" y="18477"/>
                  </a:cubicBezTo>
                  <a:lnTo>
                    <a:pt x="3200299" y="629750"/>
                  </a:lnTo>
                  <a:cubicBezTo>
                    <a:pt x="3200299" y="634650"/>
                    <a:pt x="3198353" y="639350"/>
                    <a:pt x="3194888" y="642815"/>
                  </a:cubicBezTo>
                  <a:cubicBezTo>
                    <a:pt x="3191422" y="646280"/>
                    <a:pt x="3186723" y="648227"/>
                    <a:pt x="3181822" y="648227"/>
                  </a:cubicBezTo>
                  <a:lnTo>
                    <a:pt x="18477" y="648227"/>
                  </a:lnTo>
                  <a:cubicBezTo>
                    <a:pt x="13577" y="648227"/>
                    <a:pt x="8877" y="646280"/>
                    <a:pt x="5412" y="642815"/>
                  </a:cubicBezTo>
                  <a:cubicBezTo>
                    <a:pt x="1947" y="639350"/>
                    <a:pt x="0" y="634650"/>
                    <a:pt x="0" y="629750"/>
                  </a:cubicBezTo>
                  <a:lnTo>
                    <a:pt x="0" y="18477"/>
                  </a:lnTo>
                  <a:cubicBezTo>
                    <a:pt x="0" y="13577"/>
                    <a:pt x="1947" y="8877"/>
                    <a:pt x="5412" y="5412"/>
                  </a:cubicBezTo>
                  <a:cubicBezTo>
                    <a:pt x="8877" y="1947"/>
                    <a:pt x="13577" y="0"/>
                    <a:pt x="18477" y="0"/>
                  </a:cubicBezTo>
                  <a:close/>
                </a:path>
              </a:pathLst>
            </a:custGeom>
            <a:solidFill>
              <a:srgbClr val="E3CB9B">
                <a:alpha val="66667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00299" cy="68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416357" y="4992699"/>
            <a:ext cx="967224" cy="61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0"/>
              </a:lnSpc>
            </a:pPr>
            <a:r>
              <a:rPr lang="en-US" sz="4146" b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16357" y="5652868"/>
            <a:ext cx="11498093" cy="139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10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L’inadéquation des politiques publiques ainsi que des relations internationales inégalitaires seraient l’hypothèse centrale de cette divergence.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602556" y="7360709"/>
            <a:ext cx="12479781" cy="2926291"/>
            <a:chOff x="0" y="0"/>
            <a:chExt cx="3286856" cy="770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86856" cy="770710"/>
            </a:xfrm>
            <a:custGeom>
              <a:avLst/>
              <a:gdLst/>
              <a:ahLst/>
              <a:cxnLst/>
              <a:rect l="l" t="t" r="r" b="b"/>
              <a:pathLst>
                <a:path w="3286856" h="770710">
                  <a:moveTo>
                    <a:pt x="17990" y="0"/>
                  </a:moveTo>
                  <a:lnTo>
                    <a:pt x="3268866" y="0"/>
                  </a:lnTo>
                  <a:cubicBezTo>
                    <a:pt x="3273637" y="0"/>
                    <a:pt x="3278213" y="1895"/>
                    <a:pt x="3281587" y="5269"/>
                  </a:cubicBezTo>
                  <a:cubicBezTo>
                    <a:pt x="3284961" y="8643"/>
                    <a:pt x="3286856" y="13219"/>
                    <a:pt x="3286856" y="17990"/>
                  </a:cubicBezTo>
                  <a:lnTo>
                    <a:pt x="3286856" y="752720"/>
                  </a:lnTo>
                  <a:cubicBezTo>
                    <a:pt x="3286856" y="757491"/>
                    <a:pt x="3284961" y="762067"/>
                    <a:pt x="3281587" y="765441"/>
                  </a:cubicBezTo>
                  <a:cubicBezTo>
                    <a:pt x="3278213" y="768815"/>
                    <a:pt x="3273637" y="770710"/>
                    <a:pt x="3268866" y="770710"/>
                  </a:cubicBezTo>
                  <a:lnTo>
                    <a:pt x="17990" y="770710"/>
                  </a:lnTo>
                  <a:cubicBezTo>
                    <a:pt x="13219" y="770710"/>
                    <a:pt x="8643" y="768815"/>
                    <a:pt x="5269" y="765441"/>
                  </a:cubicBezTo>
                  <a:cubicBezTo>
                    <a:pt x="1895" y="762067"/>
                    <a:pt x="0" y="757491"/>
                    <a:pt x="0" y="752720"/>
                  </a:cubicBezTo>
                  <a:lnTo>
                    <a:pt x="0" y="17990"/>
                  </a:lnTo>
                  <a:cubicBezTo>
                    <a:pt x="0" y="13219"/>
                    <a:pt x="1895" y="8643"/>
                    <a:pt x="5269" y="5269"/>
                  </a:cubicBezTo>
                  <a:cubicBezTo>
                    <a:pt x="8643" y="1895"/>
                    <a:pt x="13219" y="0"/>
                    <a:pt x="17990" y="0"/>
                  </a:cubicBezTo>
                  <a:close/>
                </a:path>
              </a:pathLst>
            </a:custGeom>
            <a:solidFill>
              <a:srgbClr val="E3CB9B">
                <a:alpha val="66667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286856" cy="808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028076" y="7558711"/>
            <a:ext cx="967224" cy="61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0"/>
              </a:lnSpc>
            </a:pPr>
            <a:r>
              <a:rPr lang="en-US" sz="4146" b="1">
                <a:solidFill>
                  <a:srgbClr val="FF775A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28076" y="8190550"/>
            <a:ext cx="12054261" cy="176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4"/>
              </a:lnSpc>
            </a:pPr>
            <a:r>
              <a:rPr lang="en-US" sz="300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Entretenir des idées reçues apparait comme un moyen habile de présenter le continent africain « en fauteur de troubles » au moment où l’accaparement de ses ressources reste planifié et mis en œuvre sous cape.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78599">
            <a:off x="11638362" y="6087708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50209" y="768681"/>
            <a:ext cx="9577618" cy="119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67" b="1" i="0" u="none" strike="noStrike" kern="1200" cap="none" spc="0" normalizeH="0" baseline="0" noProof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Bibliographie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7991" y="2552700"/>
            <a:ext cx="17110009" cy="6709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Organisation Internationale pour les Migrations. (2024).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État de la migration dans le monde 2024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Genève : Organisation Internationale pour les Migrations. https://</a:t>
            </a:r>
            <a:r>
              <a:rPr kumimoji="0" lang="fr-M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www.iom.int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/global-migration-report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Nations Unies. (2018).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Migration et Agenda 2030 : Objectifs de développement durable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New York : Nations Unies. 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https://www.un.org/sustainabledevelopment/migration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Banque Mondiale. (2020).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Leveraging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Migration for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 Briefing for the World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Bank's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Board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Washington, DC : World Bank. 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https://openknowledge.worldbank.org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Organisation des Nations Unies pour l'Alimentation et l'Agriculture (FAO). (2017).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Migration, agriculture et développement rural : Enjeux et perspectives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Rome : FAO. 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http://www.fao.org/3/I9198FR/i9198fr.pdf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Union Africaine. (2021).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Cadre continental pour la migration en Afrique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Addis-Abeba : Union Africaine. https://</a:t>
            </a:r>
            <a:r>
              <a:rPr kumimoji="0" lang="fr-M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au.int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/sites/default/files/documents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Haut-Commissariat des Nations Unies pour les Réfugiés (HCR). (2020).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Rapport global sur les migrations forcées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Genève : HCR. https://</a:t>
            </a:r>
            <a:r>
              <a:rPr kumimoji="0" lang="fr-M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www.unhcr.org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/global-trends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Bertossi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C., El </a:t>
            </a:r>
            <a:r>
              <a:rPr kumimoji="0" lang="fr-M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Ouassif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A., &amp; </a:t>
            </a:r>
            <a:r>
              <a:rPr kumimoji="0" lang="fr-M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Tardis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 (2021).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dynamiques migratoires en Afrique : Causes, enjeux et perspectives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Paris : Institut Français des Relations Internationales (IFRI).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Nations Unies. (2019).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Compact for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MA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Orderly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Regular Migration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New York : Nations Unies. 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https://www.un.org/migration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Oumarou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&amp; Diallo, A. (2019).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migrations africaines et leurs impacts économiques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Dakar : Éditions Harmattan.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OCDE. (2020).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fr-M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Perspectives des migrations internationales : Afrique subsaharienne 2020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Paris : Organisation de Coopération et de Développement Économiques. 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https://www.oecd.org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4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0404B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  <a:p>
            <a:pPr marL="0" marR="0" lvl="0" indent="0" algn="l" defTabSz="914400" rtl="0" eaLnBrk="1" fontAlgn="auto" latinLnBrk="0" hangingPunct="1">
              <a:lnSpc>
                <a:spcPts val="24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OCDE (2022), «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Tendances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récentes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l’émigration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sénégalaise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»,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dans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Panorama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l’émigration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sénégalaise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Éditions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OCDE, Paris. </a:t>
            </a:r>
          </a:p>
        </p:txBody>
      </p:sp>
    </p:spTree>
    <p:extLst>
      <p:ext uri="{BB962C8B-B14F-4D97-AF65-F5344CB8AC3E}">
        <p14:creationId xmlns:p14="http://schemas.microsoft.com/office/powerpoint/2010/main" val="2809974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58233">
            <a:off x="9117591" y="3173914"/>
            <a:ext cx="15904047" cy="9766354"/>
            <a:chOff x="0" y="0"/>
            <a:chExt cx="661803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803" cy="406400"/>
            </a:xfrm>
            <a:custGeom>
              <a:avLst/>
              <a:gdLst/>
              <a:ahLst/>
              <a:cxnLst/>
              <a:rect l="l" t="t" r="r" b="b"/>
              <a:pathLst>
                <a:path w="661803" h="406400">
                  <a:moveTo>
                    <a:pt x="458603" y="0"/>
                  </a:moveTo>
                  <a:cubicBezTo>
                    <a:pt x="570827" y="0"/>
                    <a:pt x="661803" y="90976"/>
                    <a:pt x="661803" y="203200"/>
                  </a:cubicBezTo>
                  <a:cubicBezTo>
                    <a:pt x="661803" y="315424"/>
                    <a:pt x="570827" y="406400"/>
                    <a:pt x="45860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775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180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63257" y="2967643"/>
            <a:ext cx="8951764" cy="272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Merci pour votre </a:t>
            </a:r>
            <a:r>
              <a:rPr kumimoji="0" lang="en-US" sz="9200" b="1" i="0" u="none" strike="noStrike" kern="1200" cap="none" spc="0" normalizeH="0" baseline="0" noProof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Bold"/>
                <a:ea typeface="Public Sans Bold"/>
                <a:cs typeface="Public Sans Bold"/>
                <a:sym typeface="Public Sans Bold"/>
              </a:rPr>
              <a:t>attention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14045" y="742515"/>
            <a:ext cx="2166185" cy="59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5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3" b="1" i="0" u="none" strike="noStrike" kern="1200" cap="none" spc="0" normalizeH="0" baseline="0" noProof="0">
                <a:ln>
                  <a:noFill/>
                </a:ln>
                <a:solidFill>
                  <a:srgbClr val="FF775A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3204" y="8267700"/>
            <a:ext cx="794734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9" b="1" i="0" u="none" strike="noStrike" kern="1200" cap="none" spc="0" normalizeH="0" baseline="0" noProof="0" dirty="0" err="1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Pr</a:t>
            </a:r>
            <a:r>
              <a:rPr kumimoji="0" lang="en-US" sz="3179" b="1" i="0" u="none" strike="noStrike" kern="1200" cap="none" spc="0" normalizeH="0" baseline="0" noProof="0" dirty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 Abdou Salam FALL (</a:t>
            </a:r>
            <a:r>
              <a:rPr kumimoji="0" lang="en-US" sz="3179" b="1" i="0" u="none" strike="noStrike" kern="1200" cap="none" spc="0" normalizeH="0" baseline="0" noProof="0" dirty="0" err="1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Ph.D</a:t>
            </a:r>
            <a:r>
              <a:rPr kumimoji="0" lang="en-US" sz="3179" b="1" i="0" u="none" strike="noStrike" kern="1200" cap="none" spc="0" normalizeH="0" baseline="0" noProof="0" dirty="0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) </a:t>
            </a:r>
            <a:r>
              <a:rPr kumimoji="0" lang="en-US" sz="3179" b="1" i="0" u="none" strike="noStrike" kern="1200" cap="none" spc="0" normalizeH="0" baseline="0" noProof="0" dirty="0" err="1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Sociologue</a:t>
            </a:r>
            <a:endParaRPr kumimoji="0" lang="en-US" sz="3179" b="1" i="0" u="none" strike="noStrike" kern="1200" cap="none" spc="0" normalizeH="0" baseline="0" noProof="0" dirty="0">
              <a:ln>
                <a:noFill/>
              </a:ln>
              <a:solidFill>
                <a:srgbClr val="10404B"/>
              </a:solidFill>
              <a:effectLst/>
              <a:uLnTx/>
              <a:uFillTx/>
              <a:latin typeface="Public Sans Medium"/>
              <a:ea typeface="Public Sans Medium"/>
              <a:cs typeface="Public Sans Medium"/>
              <a:sym typeface="Public Sans Medium"/>
            </a:endParaRPr>
          </a:p>
          <a:p>
            <a:pPr marL="0" marR="0" lvl="0" indent="0" algn="l" defTabSz="914400" rtl="0" eaLnBrk="1" fontAlgn="auto" latinLnBrk="0" hangingPunct="1">
              <a:lnSpc>
                <a:spcPts val="36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79" b="1" dirty="0">
                <a:solidFill>
                  <a:srgbClr val="10404B"/>
                </a:solidFill>
                <a:latin typeface="Public Sans Medium"/>
                <a:ea typeface="Public Sans Medium"/>
                <a:cs typeface="Public Sans Medium"/>
                <a:sym typeface="Public Sans Medium"/>
                <a:hlinkClick r:id="rId2"/>
              </a:rPr>
              <a:t>fallabdousalam@gmail.com</a:t>
            </a:r>
            <a:endParaRPr lang="en-US" sz="3179" b="1" dirty="0">
              <a:solidFill>
                <a:srgbClr val="10404B"/>
              </a:solidFill>
              <a:latin typeface="Public Sans Medium"/>
              <a:ea typeface="Public Sans Medium"/>
              <a:cs typeface="Public Sans Medium"/>
              <a:sym typeface="Public Sans Medium"/>
            </a:endParaRPr>
          </a:p>
          <a:p>
            <a:pPr marL="0" marR="0" lvl="0" indent="0" algn="l" defTabSz="914400" rtl="0" eaLnBrk="1" fontAlgn="auto" latinLnBrk="0" hangingPunct="1">
              <a:lnSpc>
                <a:spcPts val="36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9" b="1" i="0" u="none" strike="noStrike" kern="1200" cap="none" spc="0" normalizeH="0" baseline="0" noProof="0" dirty="0" err="1">
                <a:ln>
                  <a:noFill/>
                </a:ln>
                <a:solidFill>
                  <a:srgbClr val="10404B"/>
                </a:solidFill>
                <a:effectLst/>
                <a:uLnTx/>
                <a:uFillTx/>
                <a:latin typeface="Public Sans Medium"/>
                <a:ea typeface="Public Sans Medium"/>
                <a:cs typeface="Public Sans Medium"/>
                <a:sym typeface="Public Sans Medium"/>
              </a:rPr>
              <a:t>www.lartes-ifan.org</a:t>
            </a:r>
            <a:endParaRPr kumimoji="0" lang="en-US" sz="3179" b="1" i="0" u="none" strike="noStrike" kern="1200" cap="none" spc="0" normalizeH="0" baseline="0" noProof="0" dirty="0">
              <a:ln>
                <a:noFill/>
              </a:ln>
              <a:solidFill>
                <a:srgbClr val="10404B"/>
              </a:solidFill>
              <a:effectLst/>
              <a:uLnTx/>
              <a:uFillTx/>
              <a:latin typeface="Public Sans Medium"/>
              <a:ea typeface="Public Sans Medium"/>
              <a:cs typeface="Public Sans Medium"/>
              <a:sym typeface="Public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013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9337" y="775268"/>
            <a:ext cx="12749326" cy="7829103"/>
            <a:chOff x="0" y="0"/>
            <a:chExt cx="661803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803" cy="406400"/>
            </a:xfrm>
            <a:custGeom>
              <a:avLst/>
              <a:gdLst/>
              <a:ahLst/>
              <a:cxnLst/>
              <a:rect l="l" t="t" r="r" b="b"/>
              <a:pathLst>
                <a:path w="661803" h="406400">
                  <a:moveTo>
                    <a:pt x="458603" y="0"/>
                  </a:moveTo>
                  <a:cubicBezTo>
                    <a:pt x="570827" y="0"/>
                    <a:pt x="661803" y="90976"/>
                    <a:pt x="661803" y="203200"/>
                  </a:cubicBezTo>
                  <a:cubicBezTo>
                    <a:pt x="661803" y="315424"/>
                    <a:pt x="570827" y="406400"/>
                    <a:pt x="45860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775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6180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37470" y="2590819"/>
            <a:ext cx="10013059" cy="417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</a:pPr>
            <a:r>
              <a:rPr lang="en-US" sz="7109" b="1">
                <a:solidFill>
                  <a:srgbClr val="10404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1.  Idées reçues à déconstruire sur les migrations africaines vers le Nord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7214" y="2077233"/>
            <a:ext cx="11513571" cy="3396199"/>
            <a:chOff x="0" y="0"/>
            <a:chExt cx="2491016" cy="7347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1016" cy="734784"/>
            </a:xfrm>
            <a:custGeom>
              <a:avLst/>
              <a:gdLst/>
              <a:ahLst/>
              <a:cxnLst/>
              <a:rect l="l" t="t" r="r" b="b"/>
              <a:pathLst>
                <a:path w="2491016" h="734784">
                  <a:moveTo>
                    <a:pt x="19500" y="0"/>
                  </a:moveTo>
                  <a:lnTo>
                    <a:pt x="2471516" y="0"/>
                  </a:lnTo>
                  <a:cubicBezTo>
                    <a:pt x="2482285" y="0"/>
                    <a:pt x="2491016" y="8730"/>
                    <a:pt x="2491016" y="19500"/>
                  </a:cubicBezTo>
                  <a:lnTo>
                    <a:pt x="2491016" y="715284"/>
                  </a:lnTo>
                  <a:cubicBezTo>
                    <a:pt x="2491016" y="726053"/>
                    <a:pt x="2482285" y="734784"/>
                    <a:pt x="2471516" y="734784"/>
                  </a:cubicBezTo>
                  <a:lnTo>
                    <a:pt x="19500" y="734784"/>
                  </a:lnTo>
                  <a:cubicBezTo>
                    <a:pt x="14328" y="734784"/>
                    <a:pt x="9368" y="732729"/>
                    <a:pt x="5711" y="729072"/>
                  </a:cubicBezTo>
                  <a:cubicBezTo>
                    <a:pt x="2054" y="725415"/>
                    <a:pt x="0" y="720455"/>
                    <a:pt x="0" y="715284"/>
                  </a:cubicBezTo>
                  <a:lnTo>
                    <a:pt x="0" y="19500"/>
                  </a:lnTo>
                  <a:cubicBezTo>
                    <a:pt x="0" y="14328"/>
                    <a:pt x="2054" y="9368"/>
                    <a:pt x="5711" y="5711"/>
                  </a:cubicBezTo>
                  <a:cubicBezTo>
                    <a:pt x="9368" y="2054"/>
                    <a:pt x="14328" y="0"/>
                    <a:pt x="19500" y="0"/>
                  </a:cubicBezTo>
                  <a:close/>
                </a:path>
              </a:pathLst>
            </a:custGeom>
            <a:solidFill>
              <a:srgbClr val="CD6301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1016" cy="772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6051981"/>
            <a:ext cx="7654199" cy="3396199"/>
            <a:chOff x="0" y="0"/>
            <a:chExt cx="1656022" cy="734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6022" cy="734784"/>
            </a:xfrm>
            <a:custGeom>
              <a:avLst/>
              <a:gdLst/>
              <a:ahLst/>
              <a:cxnLst/>
              <a:rect l="l" t="t" r="r" b="b"/>
              <a:pathLst>
                <a:path w="1656022" h="734784">
                  <a:moveTo>
                    <a:pt x="29332" y="0"/>
                  </a:moveTo>
                  <a:lnTo>
                    <a:pt x="1626690" y="0"/>
                  </a:lnTo>
                  <a:cubicBezTo>
                    <a:pt x="1634469" y="0"/>
                    <a:pt x="1641930" y="3090"/>
                    <a:pt x="1647431" y="8591"/>
                  </a:cubicBezTo>
                  <a:cubicBezTo>
                    <a:pt x="1652932" y="14092"/>
                    <a:pt x="1656022" y="21553"/>
                    <a:pt x="1656022" y="29332"/>
                  </a:cubicBezTo>
                  <a:lnTo>
                    <a:pt x="1656022" y="705451"/>
                  </a:lnTo>
                  <a:cubicBezTo>
                    <a:pt x="1656022" y="721651"/>
                    <a:pt x="1642890" y="734784"/>
                    <a:pt x="1626690" y="734784"/>
                  </a:cubicBezTo>
                  <a:lnTo>
                    <a:pt x="29332" y="734784"/>
                  </a:lnTo>
                  <a:cubicBezTo>
                    <a:pt x="13133" y="734784"/>
                    <a:pt x="0" y="721651"/>
                    <a:pt x="0" y="705451"/>
                  </a:cubicBezTo>
                  <a:lnTo>
                    <a:pt x="0" y="29332"/>
                  </a:lnTo>
                  <a:cubicBezTo>
                    <a:pt x="0" y="13133"/>
                    <a:pt x="13133" y="0"/>
                    <a:pt x="29332" y="0"/>
                  </a:cubicBezTo>
                  <a:close/>
                </a:path>
              </a:pathLst>
            </a:custGeom>
            <a:solidFill>
              <a:srgbClr val="CD6301">
                <a:alpha val="19608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56022" cy="772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051981"/>
            <a:ext cx="7789987" cy="3396199"/>
            <a:chOff x="0" y="0"/>
            <a:chExt cx="1685401" cy="7347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5401" cy="734784"/>
            </a:xfrm>
            <a:custGeom>
              <a:avLst/>
              <a:gdLst/>
              <a:ahLst/>
              <a:cxnLst/>
              <a:rect l="l" t="t" r="r" b="b"/>
              <a:pathLst>
                <a:path w="1685401" h="734784">
                  <a:moveTo>
                    <a:pt x="28821" y="0"/>
                  </a:moveTo>
                  <a:lnTo>
                    <a:pt x="1656580" y="0"/>
                  </a:lnTo>
                  <a:cubicBezTo>
                    <a:pt x="1664223" y="0"/>
                    <a:pt x="1671554" y="3036"/>
                    <a:pt x="1676959" y="8441"/>
                  </a:cubicBezTo>
                  <a:cubicBezTo>
                    <a:pt x="1682364" y="13846"/>
                    <a:pt x="1685401" y="21177"/>
                    <a:pt x="1685401" y="28821"/>
                  </a:cubicBezTo>
                  <a:lnTo>
                    <a:pt x="1685401" y="705963"/>
                  </a:lnTo>
                  <a:cubicBezTo>
                    <a:pt x="1685401" y="713607"/>
                    <a:pt x="1682364" y="720937"/>
                    <a:pt x="1676959" y="726342"/>
                  </a:cubicBezTo>
                  <a:cubicBezTo>
                    <a:pt x="1671554" y="731747"/>
                    <a:pt x="1664223" y="734784"/>
                    <a:pt x="1656580" y="734784"/>
                  </a:cubicBezTo>
                  <a:lnTo>
                    <a:pt x="28821" y="734784"/>
                  </a:lnTo>
                  <a:cubicBezTo>
                    <a:pt x="21177" y="734784"/>
                    <a:pt x="13846" y="731747"/>
                    <a:pt x="8441" y="726342"/>
                  </a:cubicBezTo>
                  <a:cubicBezTo>
                    <a:pt x="3036" y="720937"/>
                    <a:pt x="0" y="713607"/>
                    <a:pt x="0" y="705963"/>
                  </a:cubicBezTo>
                  <a:lnTo>
                    <a:pt x="0" y="28821"/>
                  </a:lnTo>
                  <a:cubicBezTo>
                    <a:pt x="0" y="21177"/>
                    <a:pt x="3036" y="13846"/>
                    <a:pt x="8441" y="8441"/>
                  </a:cubicBezTo>
                  <a:cubicBezTo>
                    <a:pt x="13846" y="3036"/>
                    <a:pt x="21177" y="0"/>
                    <a:pt x="28821" y="0"/>
                  </a:cubicBezTo>
                  <a:close/>
                </a:path>
              </a:pathLst>
            </a:custGeom>
            <a:solidFill>
              <a:srgbClr val="CD6301">
                <a:alpha val="19608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85401" cy="772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574423" y="2775713"/>
            <a:ext cx="1349270" cy="1438113"/>
          </a:xfrm>
          <a:custGeom>
            <a:avLst/>
            <a:gdLst/>
            <a:ahLst/>
            <a:cxnLst/>
            <a:rect l="l" t="t" r="r" b="b"/>
            <a:pathLst>
              <a:path w="1349270" h="1438113">
                <a:moveTo>
                  <a:pt x="0" y="0"/>
                </a:moveTo>
                <a:lnTo>
                  <a:pt x="1349270" y="0"/>
                </a:lnTo>
                <a:lnTo>
                  <a:pt x="1349270" y="1438113"/>
                </a:lnTo>
                <a:lnTo>
                  <a:pt x="0" y="1438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58330" y="6671561"/>
            <a:ext cx="1171607" cy="1171607"/>
          </a:xfrm>
          <a:custGeom>
            <a:avLst/>
            <a:gdLst/>
            <a:ahLst/>
            <a:cxnLst/>
            <a:rect l="l" t="t" r="r" b="b"/>
            <a:pathLst>
              <a:path w="1171607" h="1171607">
                <a:moveTo>
                  <a:pt x="0" y="0"/>
                </a:moveTo>
                <a:lnTo>
                  <a:pt x="1171607" y="0"/>
                </a:lnTo>
                <a:lnTo>
                  <a:pt x="1171607" y="1171607"/>
                </a:lnTo>
                <a:lnTo>
                  <a:pt x="0" y="1171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2032" y="6382708"/>
            <a:ext cx="1745888" cy="1857327"/>
          </a:xfrm>
          <a:custGeom>
            <a:avLst/>
            <a:gdLst/>
            <a:ahLst/>
            <a:cxnLst/>
            <a:rect l="l" t="t" r="r" b="b"/>
            <a:pathLst>
              <a:path w="1745888" h="1857327">
                <a:moveTo>
                  <a:pt x="0" y="0"/>
                </a:moveTo>
                <a:lnTo>
                  <a:pt x="1745887" y="0"/>
                </a:lnTo>
                <a:lnTo>
                  <a:pt x="1745887" y="1857328"/>
                </a:lnTo>
                <a:lnTo>
                  <a:pt x="0" y="1857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50209" y="759156"/>
            <a:ext cx="12739546" cy="73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3"/>
              </a:lnSpc>
            </a:pPr>
            <a:r>
              <a:rPr lang="en-US" sz="4985" b="1">
                <a:solidFill>
                  <a:srgbClr val="763C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 A. L’Afrique comme bouc émissaire 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42731" y="2558763"/>
            <a:ext cx="10258054" cy="2366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7861" lvl="1" indent="-378930" algn="l">
              <a:lnSpc>
                <a:spcPts val="4703"/>
              </a:lnSpc>
              <a:buFont typeface="Arial"/>
              <a:buChar char="•"/>
            </a:pPr>
            <a:r>
              <a:rPr lang="en-US" sz="3510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 migrations africaines s’orientent à 80% vers l’Afrique,</a:t>
            </a:r>
          </a:p>
          <a:p>
            <a:pPr marL="757861" lvl="1" indent="-378930" algn="l">
              <a:lnSpc>
                <a:spcPts val="4703"/>
              </a:lnSpc>
              <a:buFont typeface="Arial"/>
              <a:buChar char="•"/>
            </a:pPr>
            <a:r>
              <a:rPr lang="en-US" sz="3510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Les flux migratoires en Afrique demeurent essentiellement intra-régionales.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18664" y="6313019"/>
            <a:ext cx="5661704" cy="302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4"/>
              </a:lnSpc>
            </a:pPr>
            <a:r>
              <a:rPr lang="en-US" sz="2839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 tous les migrants internationaux, 14% sont africains, 41% sont originaires d’Asie et 24% d’Europe</a:t>
            </a:r>
          </a:p>
          <a:p>
            <a:pPr algn="l">
              <a:lnSpc>
                <a:spcPts val="3634"/>
              </a:lnSpc>
            </a:pPr>
            <a:endParaRPr lang="en-US" sz="2839" b="1">
              <a:solidFill>
                <a:srgbClr val="763C0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2866"/>
              </a:lnSpc>
            </a:pPr>
            <a:r>
              <a:rPr lang="en-US" sz="2239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(Bertossi C., El Ouassif A. et Tardis M., 2021: p.8).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7214" y="6443293"/>
            <a:ext cx="5179052" cy="263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3"/>
              </a:lnSpc>
            </a:pPr>
            <a:r>
              <a:rPr lang="en-US" sz="3328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La proportion estimative de migrants dans la population mondiale est de</a:t>
            </a:r>
            <a:r>
              <a:rPr lang="en-US" sz="3328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3.6% en 2020</a:t>
            </a:r>
          </a:p>
          <a:p>
            <a:pPr algn="l">
              <a:lnSpc>
                <a:spcPts val="3008"/>
              </a:lnSpc>
            </a:pPr>
            <a:r>
              <a:rPr lang="en-US" sz="2228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(OIM, 2024)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5576" y="1498683"/>
            <a:ext cx="10163724" cy="8095932"/>
          </a:xfrm>
          <a:custGeom>
            <a:avLst/>
            <a:gdLst/>
            <a:ahLst/>
            <a:cxnLst/>
            <a:rect l="l" t="t" r="r" b="b"/>
            <a:pathLst>
              <a:path w="10163724" h="8095932">
                <a:moveTo>
                  <a:pt x="0" y="0"/>
                </a:moveTo>
                <a:lnTo>
                  <a:pt x="10163724" y="0"/>
                </a:lnTo>
                <a:lnTo>
                  <a:pt x="10163724" y="8095932"/>
                </a:lnTo>
                <a:lnTo>
                  <a:pt x="0" y="809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50209" y="759156"/>
            <a:ext cx="12739546" cy="73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3"/>
              </a:lnSpc>
            </a:pPr>
            <a:r>
              <a:rPr lang="en-US" sz="4985" b="1">
                <a:solidFill>
                  <a:srgbClr val="763C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 A. L’Afrique comme bouc émissaire 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406944" y="9585090"/>
            <a:ext cx="4779686" cy="471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3033" b="1" u="none" strike="noStrike">
                <a:solidFill>
                  <a:srgbClr val="763C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Source : OIM (2020)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8170" y="4552340"/>
            <a:ext cx="5973336" cy="11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8"/>
              </a:lnSpc>
              <a:spcBef>
                <a:spcPct val="0"/>
              </a:spcBef>
            </a:pPr>
            <a:r>
              <a:rPr lang="en-US" sz="3990" b="1">
                <a:solidFill>
                  <a:srgbClr val="763C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Or,</a:t>
            </a:r>
            <a:r>
              <a:rPr lang="en-US" sz="3990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9%</a:t>
            </a:r>
            <a:r>
              <a:rPr lang="en-US" sz="3990" b="1">
                <a:solidFill>
                  <a:srgbClr val="763C00"/>
                </a:solidFill>
                <a:latin typeface="Public Sans Medium"/>
                <a:ea typeface="Public Sans Medium"/>
                <a:cs typeface="Public Sans Medium"/>
                <a:sym typeface="Public Sans Medium"/>
              </a:rPr>
              <a:t> des migrants  se trouvent en </a:t>
            </a:r>
            <a:r>
              <a:rPr lang="en-US" sz="3990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Afrique.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44467"/>
            <a:ext cx="9804992" cy="7384514"/>
            <a:chOff x="0" y="0"/>
            <a:chExt cx="2196663" cy="16543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6663" cy="1654391"/>
            </a:xfrm>
            <a:custGeom>
              <a:avLst/>
              <a:gdLst/>
              <a:ahLst/>
              <a:cxnLst/>
              <a:rect l="l" t="t" r="r" b="b"/>
              <a:pathLst>
                <a:path w="2196663" h="1654391">
                  <a:moveTo>
                    <a:pt x="22898" y="0"/>
                  </a:moveTo>
                  <a:lnTo>
                    <a:pt x="2173765" y="0"/>
                  </a:lnTo>
                  <a:cubicBezTo>
                    <a:pt x="2179838" y="0"/>
                    <a:pt x="2185663" y="2412"/>
                    <a:pt x="2189957" y="6707"/>
                  </a:cubicBezTo>
                  <a:cubicBezTo>
                    <a:pt x="2194251" y="11001"/>
                    <a:pt x="2196663" y="16825"/>
                    <a:pt x="2196663" y="22898"/>
                  </a:cubicBezTo>
                  <a:lnTo>
                    <a:pt x="2196663" y="1631493"/>
                  </a:lnTo>
                  <a:cubicBezTo>
                    <a:pt x="2196663" y="1644139"/>
                    <a:pt x="2186412" y="1654391"/>
                    <a:pt x="2173765" y="1654391"/>
                  </a:cubicBezTo>
                  <a:lnTo>
                    <a:pt x="22898" y="1654391"/>
                  </a:lnTo>
                  <a:cubicBezTo>
                    <a:pt x="10252" y="1654391"/>
                    <a:pt x="0" y="1644139"/>
                    <a:pt x="0" y="1631493"/>
                  </a:cubicBezTo>
                  <a:lnTo>
                    <a:pt x="0" y="22898"/>
                  </a:lnTo>
                  <a:cubicBezTo>
                    <a:pt x="0" y="10252"/>
                    <a:pt x="10252" y="0"/>
                    <a:pt x="22898" y="0"/>
                  </a:cubicBezTo>
                  <a:close/>
                </a:path>
              </a:pathLst>
            </a:custGeom>
            <a:solidFill>
              <a:srgbClr val="C43C1E">
                <a:alpha val="19608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96663" cy="1692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01311" y="4001662"/>
            <a:ext cx="6572268" cy="4814186"/>
          </a:xfrm>
          <a:custGeom>
            <a:avLst/>
            <a:gdLst/>
            <a:ahLst/>
            <a:cxnLst/>
            <a:rect l="l" t="t" r="r" b="b"/>
            <a:pathLst>
              <a:path w="6572268" h="4814186">
                <a:moveTo>
                  <a:pt x="0" y="0"/>
                </a:moveTo>
                <a:lnTo>
                  <a:pt x="6572268" y="0"/>
                </a:lnTo>
                <a:lnTo>
                  <a:pt x="6572268" y="4814186"/>
                </a:lnTo>
                <a:lnTo>
                  <a:pt x="0" y="481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0629" y="604454"/>
            <a:ext cx="15247990" cy="1472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83"/>
              </a:lnSpc>
            </a:pPr>
            <a:r>
              <a:rPr lang="en-US" sz="498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B. </a:t>
            </a:r>
            <a:r>
              <a:rPr lang="en-US" sz="498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L’Afrique</a:t>
            </a:r>
            <a:r>
              <a:rPr lang="en-US" sz="498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98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profiterait</a:t>
            </a:r>
            <a:r>
              <a:rPr lang="en-US" sz="498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le plus des </a:t>
            </a:r>
            <a:r>
              <a:rPr lang="en-US" sz="4985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transferts</a:t>
            </a:r>
            <a:r>
              <a:rPr lang="en-US" sz="4985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fonds des migrants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6965" y="2791096"/>
            <a:ext cx="9048749" cy="6962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2"/>
              </a:lnSpc>
            </a:pP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Or, en 2022, </a:t>
            </a:r>
          </a:p>
          <a:p>
            <a:pPr marL="773578" lvl="1" indent="-386789" algn="l">
              <a:lnSpc>
                <a:spcPts val="5052"/>
              </a:lnSpc>
              <a:buFont typeface="Arial"/>
              <a:buChar char="•"/>
            </a:pP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parmi les 1O premiers destinataires des transferts de fonds des migrants, seuls deux pays sont africains :</a:t>
            </a:r>
          </a:p>
          <a:p>
            <a:pPr marL="1547156" lvl="2" indent="-515719" algn="l">
              <a:lnSpc>
                <a:spcPts val="5052"/>
              </a:lnSpc>
              <a:buFont typeface="Arial"/>
              <a:buChar char="⚬"/>
            </a:pP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58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l’Égypte: </a:t>
            </a: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7e avec </a:t>
            </a:r>
            <a:r>
              <a:rPr lang="en-US" sz="358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28,3 milliards</a:t>
            </a: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dollars US.</a:t>
            </a:r>
          </a:p>
          <a:p>
            <a:pPr marL="1547156" lvl="2" indent="-515719" algn="l">
              <a:lnSpc>
                <a:spcPts val="5052"/>
              </a:lnSpc>
              <a:buFont typeface="Arial"/>
              <a:buChar char="⚬"/>
            </a:pP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 </a:t>
            </a:r>
            <a:r>
              <a:rPr lang="en-US" sz="358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Nigéria:</a:t>
            </a: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9e avec </a:t>
            </a:r>
            <a:r>
              <a:rPr lang="en-US" sz="3583" b="1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20,13 milliards</a:t>
            </a: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de dollars US. </a:t>
            </a:r>
          </a:p>
          <a:p>
            <a:pPr marL="773578" lvl="1" indent="-386789" algn="l">
              <a:lnSpc>
                <a:spcPts val="5052"/>
              </a:lnSpc>
              <a:buFont typeface="Arial"/>
              <a:buChar char="•"/>
            </a:pPr>
            <a:r>
              <a:rPr lang="en-US" sz="3583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Aucun pays africain ne figure dans le top 10 des pays d’origine des rapatriements de fonds.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84142" y="9086993"/>
            <a:ext cx="4368224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763C00"/>
                </a:solidFill>
                <a:latin typeface="Open Sans"/>
                <a:ea typeface="Open Sans"/>
                <a:cs typeface="Open Sans"/>
                <a:sym typeface="Open Sans"/>
              </a:rPr>
              <a:t>Source : Etat de la migration dans le monde (OIM, 2024).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97100" y="2027156"/>
            <a:ext cx="5742308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763C00"/>
                </a:solidFill>
                <a:latin typeface="Open Sans"/>
                <a:ea typeface="Open Sans"/>
                <a:cs typeface="Open Sans"/>
                <a:sym typeface="Open Sans"/>
              </a:rPr>
              <a:t>Tableau: 10 principaux pays de destination des rapatriements de fonds</a:t>
            </a:r>
          </a:p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763C00"/>
                </a:solidFill>
                <a:latin typeface="Open Sans"/>
                <a:ea typeface="Open Sans"/>
                <a:cs typeface="Open Sans"/>
                <a:sym typeface="Open Sans"/>
              </a:rPr>
              <a:t>internationaux (milliards de dollars É.-U. courants)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2736" y="514161"/>
            <a:ext cx="1628735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6"/>
              </a:lnSpc>
              <a:spcBef>
                <a:spcPct val="0"/>
              </a:spcBef>
            </a:pPr>
            <a:endParaRPr lang="en-US" sz="4143" b="1" u="none" strike="noStrike" dirty="0">
              <a:solidFill>
                <a:srgbClr val="C43C1E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82580" y="821937"/>
            <a:ext cx="16589494" cy="9110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5384" lvl="1" algn="l">
              <a:lnSpc>
                <a:spcPts val="5502"/>
              </a:lnSpc>
              <a:spcBef>
                <a:spcPct val="0"/>
              </a:spcBef>
            </a:pPr>
            <a:r>
              <a:rPr lang="en-US" sz="4000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Et </a:t>
            </a:r>
            <a:r>
              <a:rPr lang="en-US" sz="4000" dirty="0" err="1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pourtant</a:t>
            </a:r>
            <a:r>
              <a:rPr lang="en-US" sz="4000" dirty="0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4000" b="1" dirty="0">
                <a:latin typeface="Public Sans"/>
                <a:ea typeface="Public Sans"/>
                <a:cs typeface="Public Sans"/>
                <a:sym typeface="Public Sans"/>
              </a:rPr>
              <a:t>Les </a:t>
            </a:r>
            <a:r>
              <a:rPr lang="en-US" sz="4000" b="1" dirty="0" err="1">
                <a:latin typeface="Public Sans"/>
                <a:ea typeface="Public Sans"/>
                <a:cs typeface="Public Sans"/>
                <a:sym typeface="Public Sans"/>
              </a:rPr>
              <a:t>régions</a:t>
            </a:r>
            <a:r>
              <a:rPr lang="en-US" sz="4000" b="1" dirty="0">
                <a:latin typeface="Public Sans"/>
                <a:ea typeface="Public Sans"/>
                <a:cs typeface="Public Sans"/>
                <a:sym typeface="Public Sans"/>
              </a:rPr>
              <a:t> qui </a:t>
            </a:r>
            <a:r>
              <a:rPr lang="en-US" sz="4000" b="1" dirty="0" err="1">
                <a:latin typeface="Public Sans"/>
                <a:ea typeface="Public Sans"/>
                <a:cs typeface="Public Sans"/>
                <a:sym typeface="Public Sans"/>
              </a:rPr>
              <a:t>gagnent</a:t>
            </a:r>
            <a:r>
              <a:rPr lang="en-US" sz="4000" b="1" dirty="0">
                <a:latin typeface="Public Sans"/>
                <a:ea typeface="Public Sans"/>
                <a:cs typeface="Public Sans"/>
                <a:sym typeface="Public Sans"/>
              </a:rPr>
              <a:t> le plus, </a:t>
            </a:r>
            <a:r>
              <a:rPr lang="en-US" sz="4000" b="1" dirty="0" err="1">
                <a:latin typeface="Public Sans"/>
                <a:ea typeface="Public Sans"/>
                <a:cs typeface="Public Sans"/>
                <a:sym typeface="Public Sans"/>
              </a:rPr>
              <a:t>c’est</a:t>
            </a:r>
            <a:r>
              <a:rPr lang="en-US" sz="4000" b="1" dirty="0"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b="1" dirty="0" err="1">
                <a:latin typeface="Public Sans"/>
                <a:ea typeface="Public Sans"/>
                <a:cs typeface="Public Sans"/>
                <a:sym typeface="Public Sans"/>
              </a:rPr>
              <a:t>aussi</a:t>
            </a:r>
            <a:r>
              <a:rPr lang="en-US" sz="4000" b="1" dirty="0">
                <a:latin typeface="Public Sans"/>
                <a:ea typeface="Public Sans"/>
                <a:cs typeface="Public Sans"/>
                <a:sym typeface="Public Sans"/>
              </a:rPr>
              <a:t> grâce aux migrants. </a:t>
            </a:r>
          </a:p>
          <a:p>
            <a:pPr marL="415384" lvl="1" algn="l">
              <a:lnSpc>
                <a:spcPts val="5502"/>
              </a:lnSpc>
              <a:spcBef>
                <a:spcPct val="0"/>
              </a:spcBef>
            </a:pPr>
            <a:endParaRPr lang="en-US" sz="4000" b="1" u="none" strike="noStrike" dirty="0">
              <a:solidFill>
                <a:srgbClr val="FF775A"/>
              </a:solidFill>
              <a:latin typeface="Public Sans"/>
              <a:ea typeface="Public Sans Bold"/>
              <a:cs typeface="Public Sans Bold"/>
              <a:sym typeface="Public Sans"/>
            </a:endParaRPr>
          </a:p>
          <a:p>
            <a:pPr marL="415384" lvl="1" algn="l">
              <a:lnSpc>
                <a:spcPts val="5502"/>
              </a:lnSpc>
              <a:spcBef>
                <a:spcPct val="0"/>
              </a:spcBef>
            </a:pPr>
            <a:r>
              <a:rPr lang="en-US" sz="4000" b="1" dirty="0">
                <a:latin typeface="Public Sans"/>
                <a:ea typeface="Public Sans Bold"/>
                <a:cs typeface="Public Sans Bold"/>
                <a:sym typeface="Public Sans"/>
              </a:rPr>
              <a:t>Les migrants </a:t>
            </a:r>
            <a:r>
              <a:rPr lang="en-US" sz="4000" b="1" dirty="0" err="1">
                <a:latin typeface="Public Sans"/>
                <a:ea typeface="Public Sans Bold"/>
                <a:cs typeface="Public Sans Bold"/>
                <a:sym typeface="Public Sans"/>
              </a:rPr>
              <a:t>sont</a:t>
            </a:r>
            <a:r>
              <a:rPr lang="en-US" sz="4000" b="1" dirty="0">
                <a:latin typeface="Public Sans"/>
                <a:ea typeface="Public Sans Bold"/>
                <a:cs typeface="Public Sans Bold"/>
                <a:sym typeface="Public Sans"/>
              </a:rPr>
              <a:t> des </a:t>
            </a:r>
            <a:r>
              <a:rPr lang="en-US" sz="4000" b="1" dirty="0" err="1">
                <a:latin typeface="Public Sans"/>
                <a:ea typeface="Public Sans Bold"/>
                <a:cs typeface="Public Sans Bold"/>
                <a:sym typeface="Public Sans"/>
              </a:rPr>
              <a:t>actifs</a:t>
            </a:r>
            <a:r>
              <a:rPr lang="en-US" sz="4000" b="1" dirty="0">
                <a:solidFill>
                  <a:srgbClr val="FF775A"/>
                </a:solidFill>
                <a:latin typeface="Public Sans"/>
                <a:ea typeface="Public Sans Bold"/>
                <a:cs typeface="Public Sans Bold"/>
                <a:sym typeface="Public Sans"/>
              </a:rPr>
              <a:t>:</a:t>
            </a: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Leurs</a:t>
            </a:r>
            <a:r>
              <a:rPr lang="en-US" sz="3200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dépenses</a:t>
            </a:r>
            <a:r>
              <a:rPr lang="en-US" sz="3200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 de </a:t>
            </a:r>
            <a:r>
              <a:rPr lang="en-US" sz="3200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consommation</a:t>
            </a:r>
            <a:endParaRPr lang="en-US" sz="3200" u="none" strike="noStrike" dirty="0">
              <a:latin typeface="Public Sans"/>
              <a:ea typeface="Public Sans Bold"/>
              <a:cs typeface="Public Sans Bold"/>
              <a:sym typeface="Public Sans"/>
            </a:endParaRP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Les frais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d’études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de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leur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famille</a:t>
            </a:r>
            <a:endParaRPr lang="en-US" sz="3200" dirty="0">
              <a:latin typeface="Public Sans"/>
              <a:ea typeface="Public Sans Bold"/>
              <a:cs typeface="Public Sans Bold"/>
              <a:sym typeface="Public Sans"/>
            </a:endParaRP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L’assurance</a:t>
            </a:r>
            <a:r>
              <a:rPr lang="en-US" sz="3200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 santé et frais </a:t>
            </a:r>
            <a:r>
              <a:rPr lang="en-US" sz="3200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médicaux</a:t>
            </a:r>
            <a:endParaRPr lang="en-US" sz="3200" u="none" strike="noStrike" dirty="0">
              <a:latin typeface="Public Sans"/>
              <a:ea typeface="Public Sans Bold"/>
              <a:cs typeface="Public Sans Bold"/>
              <a:sym typeface="Public Sans"/>
            </a:endParaRP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Leurs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Logements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Leurs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loisirs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, cultures, sports, arts, etc.</a:t>
            </a: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Leurs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épargnes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en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banque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et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autres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services</a:t>
            </a:r>
          </a:p>
          <a:p>
            <a:pPr marL="2358484" lvl="4" indent="-571500">
              <a:lnSpc>
                <a:spcPts val="5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Leurs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 associations,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entreprises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, </a:t>
            </a:r>
            <a:r>
              <a:rPr lang="en-US" sz="3200" dirty="0" err="1">
                <a:latin typeface="Public Sans"/>
                <a:ea typeface="Public Sans Bold"/>
                <a:cs typeface="Public Sans Bold"/>
                <a:sym typeface="Public Sans"/>
              </a:rPr>
              <a:t>mutuelles</a:t>
            </a:r>
            <a:r>
              <a:rPr lang="en-US" sz="3200" dirty="0">
                <a:latin typeface="Public Sans"/>
                <a:ea typeface="Public Sans Bold"/>
                <a:cs typeface="Public Sans Bold"/>
                <a:sym typeface="Public Sans"/>
              </a:rPr>
              <a:t>, etc. </a:t>
            </a:r>
          </a:p>
          <a:p>
            <a:pPr marL="415384" lvl="1" algn="l">
              <a:lnSpc>
                <a:spcPts val="5502"/>
              </a:lnSpc>
              <a:spcBef>
                <a:spcPct val="0"/>
              </a:spcBef>
            </a:pPr>
            <a:endParaRPr lang="en-US" sz="4000" b="1" dirty="0">
              <a:solidFill>
                <a:srgbClr val="FF775A"/>
              </a:solidFill>
              <a:latin typeface="Public Sans"/>
              <a:ea typeface="Public Sans Bold"/>
              <a:cs typeface="Public Sans Bold"/>
              <a:sym typeface="Public Sans"/>
            </a:endParaRPr>
          </a:p>
          <a:p>
            <a:pPr marL="415384" lvl="1" algn="l">
              <a:lnSpc>
                <a:spcPts val="5502"/>
              </a:lnSpc>
              <a:spcBef>
                <a:spcPct val="0"/>
              </a:spcBef>
            </a:pPr>
            <a:r>
              <a:rPr lang="en-US" sz="4000" b="1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La migration </a:t>
            </a:r>
            <a:r>
              <a:rPr lang="en-US" sz="4000" b="1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ouvre</a:t>
            </a:r>
            <a:r>
              <a:rPr lang="en-US" sz="4000" b="1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 les </a:t>
            </a:r>
            <a:r>
              <a:rPr lang="en-US" sz="4000" b="1" u="none" strike="noStrike" dirty="0" err="1">
                <a:latin typeface="Public Sans"/>
                <a:ea typeface="Public Sans Bold"/>
                <a:cs typeface="Public Sans Bold"/>
                <a:sym typeface="Public Sans"/>
              </a:rPr>
              <a:t>espaces</a:t>
            </a:r>
            <a:r>
              <a:rPr lang="en-US" sz="4000" b="1" u="none" strike="noStrike" dirty="0">
                <a:latin typeface="Public Sans"/>
                <a:ea typeface="Public Sans Bold"/>
                <a:cs typeface="Public Sans Bold"/>
                <a:sym typeface="Public Sans"/>
              </a:rPr>
              <a:t> </a:t>
            </a:r>
            <a:r>
              <a:rPr lang="en-US" sz="4000" b="1" dirty="0" err="1">
                <a:latin typeface="Public Sans"/>
                <a:ea typeface="Public Sans Bold"/>
                <a:cs typeface="Public Sans Bold"/>
                <a:sym typeface="Public Sans"/>
              </a:rPr>
              <a:t>multiculturels</a:t>
            </a:r>
            <a:r>
              <a:rPr lang="en-US" sz="4000" b="1" dirty="0">
                <a:latin typeface="Public Sans"/>
                <a:ea typeface="Public Sans Bold"/>
                <a:cs typeface="Public Sans Bold"/>
                <a:sym typeface="Public Sans"/>
              </a:rPr>
              <a:t>, </a:t>
            </a:r>
            <a:r>
              <a:rPr lang="en-US" sz="4000" b="1" dirty="0" err="1">
                <a:latin typeface="Public Sans"/>
                <a:ea typeface="Public Sans Bold"/>
                <a:cs typeface="Public Sans Bold"/>
                <a:sym typeface="Public Sans"/>
              </a:rPr>
              <a:t>interculturels</a:t>
            </a:r>
            <a:r>
              <a:rPr lang="en-US" sz="4000" b="1" dirty="0">
                <a:latin typeface="Public Sans"/>
                <a:ea typeface="Public Sans Bold"/>
                <a:cs typeface="Public Sans Bold"/>
                <a:sym typeface="Public Sans"/>
              </a:rPr>
              <a:t> !</a:t>
            </a:r>
            <a:endParaRPr lang="en-US" sz="4000" b="1" u="none" strike="noStrike" dirty="0">
              <a:latin typeface="Public Sans"/>
              <a:ea typeface="Public Sans Bold"/>
              <a:cs typeface="Public Sans Bold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35915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2736" y="514161"/>
            <a:ext cx="16287359" cy="182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6"/>
              </a:lnSpc>
              <a:spcBef>
                <a:spcPct val="0"/>
              </a:spcBef>
            </a:pP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C. Les flux massifs des migrations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vers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le Nord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imposent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des politiques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restrictives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draconiennes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: y a-t-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il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vraiment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un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appel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4143" b="1" u="none" strike="noStrike" dirty="0" err="1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d’air</a:t>
            </a:r>
            <a:r>
              <a:rPr lang="en-US" sz="4143" b="1" u="none" strike="noStrike" dirty="0">
                <a:solidFill>
                  <a:srgbClr val="C43C1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35440" y="2816121"/>
            <a:ext cx="16444654" cy="694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0769" lvl="1" indent="-415385" algn="l">
              <a:lnSpc>
                <a:spcPts val="5502"/>
              </a:lnSpc>
              <a:spcBef>
                <a:spcPct val="0"/>
              </a:spcBef>
              <a:buFont typeface="Arial"/>
              <a:buChar char="•"/>
            </a:pP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La troisième idée reçue à déconstruire tout en sachant qu’elle a la vie dure réside dans les politiques restrictives des mouvements migratoires des pays du Nord.</a:t>
            </a:r>
          </a:p>
          <a:p>
            <a:pPr algn="l">
              <a:lnSpc>
                <a:spcPts val="5502"/>
              </a:lnSpc>
              <a:spcBef>
                <a:spcPct val="0"/>
              </a:spcBef>
            </a:pPr>
            <a:endParaRPr lang="en-US" sz="3847" u="none" strike="noStrike">
              <a:solidFill>
                <a:srgbClr val="763C00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830769" lvl="1" indent="-415385" algn="l">
              <a:lnSpc>
                <a:spcPts val="5502"/>
              </a:lnSpc>
              <a:spcBef>
                <a:spcPct val="0"/>
              </a:spcBef>
              <a:buFont typeface="Arial"/>
              <a:buChar char="•"/>
            </a:pP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Pourtant, les politiques migratoires restrictives à l’international stimulent au contraire la migration. </a:t>
            </a:r>
          </a:p>
          <a:p>
            <a:pPr marL="1661538" lvl="2" indent="-553846" algn="l">
              <a:lnSpc>
                <a:spcPts val="5502"/>
              </a:lnSpc>
              <a:spcBef>
                <a:spcPct val="0"/>
              </a:spcBef>
              <a:buFont typeface="Arial"/>
              <a:buChar char="⚬"/>
            </a:pP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Les </a:t>
            </a:r>
            <a:r>
              <a:rPr lang="en-US" sz="3847" b="1" u="none" strike="noStrike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restrictions autoritaires</a:t>
            </a: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créent de fait des </a:t>
            </a:r>
            <a:r>
              <a:rPr lang="en-US" sz="3847" b="1" u="none" strike="noStrike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réseaux migratoires clandestins </a:t>
            </a: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et favorisent la mise en place d’un </a:t>
            </a:r>
            <a:r>
              <a:rPr lang="en-US" sz="3847" b="1" u="none" strike="noStrike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système parallèle </a:t>
            </a: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pour </a:t>
            </a:r>
            <a:r>
              <a:rPr lang="en-US" sz="3847" b="1" u="none" strike="noStrike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contourner la réglementation</a:t>
            </a:r>
            <a:r>
              <a:rPr lang="en-US" sz="3847" u="none" strike="noStrike">
                <a:solidFill>
                  <a:srgbClr val="763C00"/>
                </a:solidFill>
                <a:latin typeface="Public Sans"/>
                <a:ea typeface="Public Sans"/>
                <a:cs typeface="Public Sans"/>
                <a:sym typeface="Public Sans"/>
              </a:rPr>
              <a:t> et ainsi </a:t>
            </a:r>
            <a:r>
              <a:rPr lang="en-US" sz="3847" b="1" u="none" strike="noStrike">
                <a:solidFill>
                  <a:srgbClr val="763C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transgresser les barrières.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2542</Words>
  <Application>Microsoft Macintosh PowerPoint</Application>
  <PresentationFormat>Personnalisé</PresentationFormat>
  <Paragraphs>293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1" baseType="lpstr">
      <vt:lpstr>Calibri</vt:lpstr>
      <vt:lpstr>Aleo Bold</vt:lpstr>
      <vt:lpstr>Public Sans</vt:lpstr>
      <vt:lpstr>Public Sans Bold</vt:lpstr>
      <vt:lpstr>Open Sans</vt:lpstr>
      <vt:lpstr>Montserrat Light</vt:lpstr>
      <vt:lpstr>Arial</vt:lpstr>
      <vt:lpstr>Public Sans Medium</vt:lpstr>
      <vt:lpstr>Open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professionnelle rapport de stage en entreprise moderne</dc:title>
  <cp:lastModifiedBy>Microsoft Office User</cp:lastModifiedBy>
  <cp:revision>12</cp:revision>
  <dcterms:created xsi:type="dcterms:W3CDTF">2006-08-16T00:00:00Z</dcterms:created>
  <dcterms:modified xsi:type="dcterms:W3CDTF">2024-11-05T18:10:13Z</dcterms:modified>
  <dc:identifier>DAGHLLhLUsU</dc:identifier>
</cp:coreProperties>
</file>