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6"/>
    <p:sldId id="257" r:id="rId27"/>
    <p:sldId id="258"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Extra Bold" charset="1" panose="020B0906030804020204"/>
      <p:regular r:id="rId10"/>
    </p:embeddedFont>
    <p:embeddedFont>
      <p:font typeface="Open Sans Extra Bold Italics" charset="1" panose="020B0906030804020204"/>
      <p:regular r:id="rId11"/>
    </p:embeddedFont>
    <p:embeddedFont>
      <p:font typeface="Open Sans" charset="1" panose="020B0606030504020204"/>
      <p:regular r:id="rId12"/>
    </p:embeddedFont>
    <p:embeddedFont>
      <p:font typeface="Open Sans Bold" charset="1" panose="020B0806030504020204"/>
      <p:regular r:id="rId13"/>
    </p:embeddedFont>
    <p:embeddedFont>
      <p:font typeface="Open Sans Italics" charset="1" panose="020B0606030504020204"/>
      <p:regular r:id="rId14"/>
    </p:embeddedFont>
    <p:embeddedFont>
      <p:font typeface="Open Sans Bold Italics" charset="1" panose="020B0806030504020204"/>
      <p:regular r:id="rId15"/>
    </p:embeddedFont>
    <p:embeddedFont>
      <p:font typeface="Open Sans Light" charset="1" panose="020B0306030504020204"/>
      <p:regular r:id="rId16"/>
    </p:embeddedFont>
    <p:embeddedFont>
      <p:font typeface="Open Sans Light Italics" charset="1" panose="020B0306030504020204"/>
      <p:regular r:id="rId17"/>
    </p:embeddedFont>
    <p:embeddedFont>
      <p:font typeface="Open Sans Ultra-Bold" charset="1" panose="00000000000000000000"/>
      <p:regular r:id="rId18"/>
    </p:embeddedFont>
    <p:embeddedFont>
      <p:font typeface="Open Sans Ultra-Bold Italics" charset="1" panose="00000000000000000000"/>
      <p:regular r:id="rId19"/>
    </p:embeddedFont>
    <p:embeddedFont>
      <p:font typeface="Telegraf" charset="1" panose="00000500000000000000"/>
      <p:regular r:id="rId20"/>
    </p:embeddedFont>
    <p:embeddedFont>
      <p:font typeface="Telegraf Bold" charset="1" panose="00000800000000000000"/>
      <p:regular r:id="rId21"/>
    </p:embeddedFont>
    <p:embeddedFont>
      <p:font typeface="Telegraf Extra-Light" charset="1" panose="00000300000000000000"/>
      <p:regular r:id="rId22"/>
    </p:embeddedFont>
    <p:embeddedFont>
      <p:font typeface="Telegraf Medium" charset="1" panose="00000600000000000000"/>
      <p:regular r:id="rId23"/>
    </p:embeddedFont>
    <p:embeddedFont>
      <p:font typeface="Telegraf Ultra-Bold" charset="1" panose="00000900000000000000"/>
      <p:regular r:id="rId24"/>
    </p:embeddedFont>
    <p:embeddedFont>
      <p:font typeface="Telegraf Heavy" charset="1" panose="00000A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slides/slide1.xml" Type="http://schemas.openxmlformats.org/officeDocument/2006/relationships/slide"/><Relationship Id="rId27" Target="slides/slide2.xml" Type="http://schemas.openxmlformats.org/officeDocument/2006/relationships/slide"/><Relationship Id="rId28" Target="slides/slide3.xml" Type="http://schemas.openxmlformats.org/officeDocument/2006/relationships/slide"/><Relationship Id="rId29" Target="slides/slide4.xml" Type="http://schemas.openxmlformats.org/officeDocument/2006/relationships/slide"/><Relationship Id="rId3" Target="viewProps.xml" Type="http://schemas.openxmlformats.org/officeDocument/2006/relationships/viewProps"/><Relationship Id="rId30" Target="slides/slide5.xml" Type="http://schemas.openxmlformats.org/officeDocument/2006/relationships/slide"/><Relationship Id="rId31" Target="slides/slide6.xml" Type="http://schemas.openxmlformats.org/officeDocument/2006/relationships/slide"/><Relationship Id="rId32" Target="slides/slide7.xml" Type="http://schemas.openxmlformats.org/officeDocument/2006/relationships/slide"/><Relationship Id="rId33" Target="slides/slide8.xml" Type="http://schemas.openxmlformats.org/officeDocument/2006/relationships/slide"/><Relationship Id="rId34" Target="slides/slide9.xml" Type="http://schemas.openxmlformats.org/officeDocument/2006/relationships/slide"/><Relationship Id="rId35" Target="slides/slide10.xml" Type="http://schemas.openxmlformats.org/officeDocument/2006/relationships/slide"/><Relationship Id="rId36" Target="slides/slide11.xml" Type="http://schemas.openxmlformats.org/officeDocument/2006/relationships/slide"/><Relationship Id="rId37" Target="slides/slide12.xml" Type="http://schemas.openxmlformats.org/officeDocument/2006/relationships/slide"/><Relationship Id="rId38" Target="slides/slide13.xml" Type="http://schemas.openxmlformats.org/officeDocument/2006/relationships/slide"/><Relationship Id="rId39" Target="slides/slide14.xml" Type="http://schemas.openxmlformats.org/officeDocument/2006/relationships/slide"/><Relationship Id="rId4" Target="theme/theme1.xml" Type="http://schemas.openxmlformats.org/officeDocument/2006/relationships/theme"/><Relationship Id="rId40" Target="slides/slide15.xml" Type="http://schemas.openxmlformats.org/officeDocument/2006/relationships/slide"/><Relationship Id="rId41" Target="slides/slide16.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14.jpe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15.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16.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7.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8.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9.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10.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11.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12.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13.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FE7DD"/>
        </a:solidFill>
      </p:bgPr>
    </p:bg>
    <p:spTree>
      <p:nvGrpSpPr>
        <p:cNvPr id="1" name=""/>
        <p:cNvGrpSpPr/>
        <p:nvPr/>
      </p:nvGrpSpPr>
      <p:grpSpPr>
        <a:xfrm>
          <a:off x="0" y="0"/>
          <a:ext cx="0" cy="0"/>
          <a:chOff x="0" y="0"/>
          <a:chExt cx="0" cy="0"/>
        </a:xfrm>
      </p:grpSpPr>
      <p:sp>
        <p:nvSpPr>
          <p:cNvPr name="AutoShape 2" id="2"/>
          <p:cNvSpPr/>
          <p:nvPr/>
        </p:nvSpPr>
        <p:spPr>
          <a:xfrm rot="0">
            <a:off x="9144000" y="0"/>
            <a:ext cx="9144000" cy="10287000"/>
          </a:xfrm>
          <a:prstGeom prst="rect">
            <a:avLst/>
          </a:prstGeom>
          <a:solidFill>
            <a:srgbClr val="C88A36"/>
          </a:solidFill>
        </p:spPr>
      </p:sp>
      <p:sp>
        <p:nvSpPr>
          <p:cNvPr name="Freeform 3" id="3"/>
          <p:cNvSpPr/>
          <p:nvPr/>
        </p:nvSpPr>
        <p:spPr>
          <a:xfrm flipH="false" flipV="false" rot="0">
            <a:off x="10833279" y="1690607"/>
            <a:ext cx="5765441" cy="3192145"/>
          </a:xfrm>
          <a:custGeom>
            <a:avLst/>
            <a:gdLst/>
            <a:ahLst/>
            <a:cxnLst/>
            <a:rect r="r" b="b" t="t" l="l"/>
            <a:pathLst>
              <a:path h="3192145" w="5765441">
                <a:moveTo>
                  <a:pt x="0" y="0"/>
                </a:moveTo>
                <a:lnTo>
                  <a:pt x="5765442" y="0"/>
                </a:lnTo>
                <a:lnTo>
                  <a:pt x="5765442" y="3192144"/>
                </a:lnTo>
                <a:lnTo>
                  <a:pt x="0" y="31921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467445" y="1299111"/>
            <a:ext cx="8497111" cy="3350405"/>
          </a:xfrm>
          <a:custGeom>
            <a:avLst/>
            <a:gdLst/>
            <a:ahLst/>
            <a:cxnLst/>
            <a:rect r="r" b="b" t="t" l="l"/>
            <a:pathLst>
              <a:path h="3350405" w="8497111">
                <a:moveTo>
                  <a:pt x="0" y="0"/>
                </a:moveTo>
                <a:lnTo>
                  <a:pt x="8497110" y="0"/>
                </a:lnTo>
                <a:lnTo>
                  <a:pt x="8497110" y="3350405"/>
                </a:lnTo>
                <a:lnTo>
                  <a:pt x="0" y="3350405"/>
                </a:lnTo>
                <a:lnTo>
                  <a:pt x="0" y="0"/>
                </a:lnTo>
                <a:close/>
              </a:path>
            </a:pathLst>
          </a:custGeom>
          <a:blipFill>
            <a:blip r:embed="rId4"/>
            <a:stretch>
              <a:fillRect l="0" t="0" r="0" b="0"/>
            </a:stretch>
          </a:blipFill>
        </p:spPr>
      </p:sp>
      <p:grpSp>
        <p:nvGrpSpPr>
          <p:cNvPr name="Group 5" id="5"/>
          <p:cNvGrpSpPr/>
          <p:nvPr/>
        </p:nvGrpSpPr>
        <p:grpSpPr>
          <a:xfrm rot="0">
            <a:off x="789615" y="1842693"/>
            <a:ext cx="7313296" cy="7860502"/>
            <a:chOff x="0" y="0"/>
            <a:chExt cx="9751061" cy="10480669"/>
          </a:xfrm>
        </p:grpSpPr>
        <p:sp>
          <p:nvSpPr>
            <p:cNvPr name="TextBox 6" id="6"/>
            <p:cNvSpPr txBox="true"/>
            <p:nvPr/>
          </p:nvSpPr>
          <p:spPr>
            <a:xfrm rot="0">
              <a:off x="0" y="-95250"/>
              <a:ext cx="9751061" cy="9239250"/>
            </a:xfrm>
            <a:prstGeom prst="rect">
              <a:avLst/>
            </a:prstGeom>
          </p:spPr>
          <p:txBody>
            <a:bodyPr anchor="t" rtlCol="false" tIns="0" lIns="0" bIns="0" rIns="0">
              <a:spAutoFit/>
            </a:bodyPr>
            <a:lstStyle/>
            <a:p>
              <a:pPr algn="ctr" marL="0" indent="0" lvl="0">
                <a:lnSpc>
                  <a:spcPts val="10807"/>
                </a:lnSpc>
              </a:pPr>
              <a:r>
                <a:rPr lang="en-US" sz="9006">
                  <a:solidFill>
                    <a:srgbClr val="000000"/>
                  </a:solidFill>
                  <a:latin typeface="Telegraf Bold"/>
                </a:rPr>
                <a:t>DISPOSITIF DE MISE EN ŒUVRE ET RÉSULTATS DU PRE</a:t>
              </a:r>
            </a:p>
          </p:txBody>
        </p:sp>
        <p:sp>
          <p:nvSpPr>
            <p:cNvPr name="TextBox 7" id="7"/>
            <p:cNvSpPr txBox="true"/>
            <p:nvPr/>
          </p:nvSpPr>
          <p:spPr>
            <a:xfrm rot="0">
              <a:off x="0" y="9732466"/>
              <a:ext cx="9751061" cy="748204"/>
            </a:xfrm>
            <a:prstGeom prst="rect">
              <a:avLst/>
            </a:prstGeom>
          </p:spPr>
          <p:txBody>
            <a:bodyPr anchor="t" rtlCol="false" tIns="0" lIns="0" bIns="0" rIns="0">
              <a:spAutoFit/>
            </a:bodyPr>
            <a:lstStyle/>
            <a:p>
              <a:pPr algn="ctr" marL="0" indent="0" lvl="0">
                <a:lnSpc>
                  <a:spcPts val="4659"/>
                </a:lnSpc>
              </a:pPr>
            </a:p>
          </p:txBody>
        </p:sp>
      </p:grpSp>
      <p:sp>
        <p:nvSpPr>
          <p:cNvPr name="TextBox 8" id="8"/>
          <p:cNvSpPr txBox="true"/>
          <p:nvPr/>
        </p:nvSpPr>
        <p:spPr>
          <a:xfrm rot="0">
            <a:off x="13764775" y="8196073"/>
            <a:ext cx="4199781" cy="1652270"/>
          </a:xfrm>
          <a:prstGeom prst="rect">
            <a:avLst/>
          </a:prstGeom>
        </p:spPr>
        <p:txBody>
          <a:bodyPr anchor="t" rtlCol="false" tIns="0" lIns="0" bIns="0" rIns="0">
            <a:spAutoFit/>
          </a:bodyPr>
          <a:lstStyle/>
          <a:p>
            <a:pPr algn="r">
              <a:lnSpc>
                <a:spcPts val="4759"/>
              </a:lnSpc>
            </a:pPr>
            <a:r>
              <a:rPr lang="en-US" sz="3399">
                <a:solidFill>
                  <a:srgbClr val="000000"/>
                </a:solidFill>
                <a:latin typeface="Open Sans Bold"/>
              </a:rPr>
              <a:t>Auteures</a:t>
            </a:r>
          </a:p>
          <a:p>
            <a:pPr algn="r">
              <a:lnSpc>
                <a:spcPts val="4200"/>
              </a:lnSpc>
            </a:pPr>
            <a:r>
              <a:rPr lang="en-US" sz="3000">
                <a:solidFill>
                  <a:srgbClr val="000000"/>
                </a:solidFill>
                <a:latin typeface="Open Sans Bold"/>
              </a:rPr>
              <a:t>Prof. Rokhaya CISSE</a:t>
            </a:r>
          </a:p>
          <a:p>
            <a:pPr algn="r" marL="0" indent="0" lvl="0">
              <a:lnSpc>
                <a:spcPts val="4200"/>
              </a:lnSpc>
              <a:spcBef>
                <a:spcPct val="0"/>
              </a:spcBef>
            </a:pPr>
            <a:r>
              <a:rPr lang="en-US" sz="3000">
                <a:solidFill>
                  <a:srgbClr val="000000"/>
                </a:solidFill>
                <a:latin typeface="Open Sans Bold"/>
              </a:rPr>
              <a:t>Binta Rassouloula Aw</a:t>
            </a:r>
            <a:r>
              <a:rPr lang="en-US" sz="3000">
                <a:solidFill>
                  <a:srgbClr val="000000"/>
                </a:solidFill>
                <a:latin typeface="Open Sans"/>
              </a:rPr>
              <a:t> </a:t>
            </a:r>
          </a:p>
        </p:txBody>
      </p:sp>
      <p:sp>
        <p:nvSpPr>
          <p:cNvPr name="TextBox 9" id="9"/>
          <p:cNvSpPr txBox="true"/>
          <p:nvPr/>
        </p:nvSpPr>
        <p:spPr>
          <a:xfrm rot="0">
            <a:off x="10720107" y="5458936"/>
            <a:ext cx="5991786" cy="497840"/>
          </a:xfrm>
          <a:prstGeom prst="rect">
            <a:avLst/>
          </a:prstGeom>
        </p:spPr>
        <p:txBody>
          <a:bodyPr anchor="t" rtlCol="false" tIns="0" lIns="0" bIns="0" rIns="0">
            <a:spAutoFit/>
          </a:bodyPr>
          <a:lstStyle/>
          <a:p>
            <a:pPr algn="ctr" marL="0" indent="0" lvl="0">
              <a:lnSpc>
                <a:spcPts val="4060"/>
              </a:lnSpc>
              <a:spcBef>
                <a:spcPct val="0"/>
              </a:spcBef>
            </a:pPr>
            <a:r>
              <a:rPr lang="en-US" sz="2900">
                <a:solidFill>
                  <a:srgbClr val="000000"/>
                </a:solidFill>
                <a:latin typeface="Open Sans"/>
              </a:rPr>
              <a:t>Novembre 2023</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FE7DD"/>
        </a:solidFill>
      </p:bgPr>
    </p:bg>
    <p:spTree>
      <p:nvGrpSpPr>
        <p:cNvPr id="1" name=""/>
        <p:cNvGrpSpPr/>
        <p:nvPr/>
      </p:nvGrpSpPr>
      <p:grpSpPr>
        <a:xfrm>
          <a:off x="0" y="0"/>
          <a:ext cx="0" cy="0"/>
          <a:chOff x="0" y="0"/>
          <a:chExt cx="0" cy="0"/>
        </a:xfrm>
      </p:grpSpPr>
      <p:grpSp>
        <p:nvGrpSpPr>
          <p:cNvPr name="Group 2" id="2"/>
          <p:cNvGrpSpPr/>
          <p:nvPr/>
        </p:nvGrpSpPr>
        <p:grpSpPr>
          <a:xfrm rot="0">
            <a:off x="11800842" y="5813625"/>
            <a:ext cx="8946750" cy="894675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solidFill>
                <a:srgbClr val="FFFFFF"/>
              </a:solidFill>
              <a:prstDash val="solid"/>
              <a:miter/>
            </a:ln>
          </p:spPr>
        </p:sp>
        <p:sp>
          <p:nvSpPr>
            <p:cNvPr name="TextBox 4" id="4"/>
            <p:cNvSpPr txBox="true"/>
            <p:nvPr/>
          </p:nvSpPr>
          <p:spPr>
            <a:xfrm>
              <a:off x="76200" y="57150"/>
              <a:ext cx="660400" cy="679450"/>
            </a:xfrm>
            <a:prstGeom prst="rect">
              <a:avLst/>
            </a:prstGeom>
          </p:spPr>
          <p:txBody>
            <a:bodyPr anchor="ctr" rtlCol="false" tIns="35873" lIns="35873" bIns="35873" rIns="35873"/>
            <a:lstStyle/>
            <a:p>
              <a:pPr algn="ctr">
                <a:lnSpc>
                  <a:spcPts val="1384"/>
                </a:lnSpc>
              </a:pPr>
            </a:p>
          </p:txBody>
        </p:sp>
      </p:grpSp>
      <p:grpSp>
        <p:nvGrpSpPr>
          <p:cNvPr name="Group 5" id="5"/>
          <p:cNvGrpSpPr/>
          <p:nvPr/>
        </p:nvGrpSpPr>
        <p:grpSpPr>
          <a:xfrm rot="0">
            <a:off x="-3738427" y="-3006635"/>
            <a:ext cx="8946750" cy="894675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solidFill>
                <a:srgbClr val="FFFFFF"/>
              </a:solidFill>
              <a:prstDash val="solid"/>
              <a:miter/>
            </a:ln>
          </p:spPr>
        </p:sp>
        <p:sp>
          <p:nvSpPr>
            <p:cNvPr name="TextBox 7" id="7"/>
            <p:cNvSpPr txBox="true"/>
            <p:nvPr/>
          </p:nvSpPr>
          <p:spPr>
            <a:xfrm>
              <a:off x="76200" y="57150"/>
              <a:ext cx="660400" cy="679450"/>
            </a:xfrm>
            <a:prstGeom prst="rect">
              <a:avLst/>
            </a:prstGeom>
          </p:spPr>
          <p:txBody>
            <a:bodyPr anchor="ctr" rtlCol="false" tIns="35873" lIns="35873" bIns="35873" rIns="35873"/>
            <a:lstStyle/>
            <a:p>
              <a:pPr algn="ctr">
                <a:lnSpc>
                  <a:spcPts val="1384"/>
                </a:lnSpc>
              </a:pPr>
            </a:p>
          </p:txBody>
        </p:sp>
      </p:grpSp>
      <p:sp>
        <p:nvSpPr>
          <p:cNvPr name="Freeform 8" id="8"/>
          <p:cNvSpPr/>
          <p:nvPr/>
        </p:nvSpPr>
        <p:spPr>
          <a:xfrm flipH="false" flipV="false" rot="0">
            <a:off x="2314587" y="5558313"/>
            <a:ext cx="2725406" cy="1485523"/>
          </a:xfrm>
          <a:custGeom>
            <a:avLst/>
            <a:gdLst/>
            <a:ahLst/>
            <a:cxnLst/>
            <a:rect r="r" b="b" t="t" l="l"/>
            <a:pathLst>
              <a:path h="1485523" w="2725406">
                <a:moveTo>
                  <a:pt x="0" y="0"/>
                </a:moveTo>
                <a:lnTo>
                  <a:pt x="2725405" y="0"/>
                </a:lnTo>
                <a:lnTo>
                  <a:pt x="2725405" y="1485523"/>
                </a:lnTo>
                <a:lnTo>
                  <a:pt x="0" y="14855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391524" y="3018896"/>
            <a:ext cx="8752476" cy="6564357"/>
          </a:xfrm>
          <a:custGeom>
            <a:avLst/>
            <a:gdLst/>
            <a:ahLst/>
            <a:cxnLst/>
            <a:rect r="r" b="b" t="t" l="l"/>
            <a:pathLst>
              <a:path h="6564357" w="8752476">
                <a:moveTo>
                  <a:pt x="0" y="0"/>
                </a:moveTo>
                <a:lnTo>
                  <a:pt x="8752476" y="0"/>
                </a:lnTo>
                <a:lnTo>
                  <a:pt x="8752476" y="6564357"/>
                </a:lnTo>
                <a:lnTo>
                  <a:pt x="0" y="6564357"/>
                </a:lnTo>
                <a:lnTo>
                  <a:pt x="0" y="0"/>
                </a:lnTo>
                <a:close/>
              </a:path>
            </a:pathLst>
          </a:custGeom>
          <a:blipFill>
            <a:blip r:embed="rId4"/>
            <a:stretch>
              <a:fillRect l="0" t="0" r="0" b="0"/>
            </a:stretch>
          </a:blipFill>
        </p:spPr>
      </p:sp>
      <p:sp>
        <p:nvSpPr>
          <p:cNvPr name="TextBox 10" id="10"/>
          <p:cNvSpPr txBox="true"/>
          <p:nvPr/>
        </p:nvSpPr>
        <p:spPr>
          <a:xfrm rot="0">
            <a:off x="540184" y="188285"/>
            <a:ext cx="17611927" cy="2278380"/>
          </a:xfrm>
          <a:prstGeom prst="rect">
            <a:avLst/>
          </a:prstGeom>
        </p:spPr>
        <p:txBody>
          <a:bodyPr anchor="t" rtlCol="false" tIns="0" lIns="0" bIns="0" rIns="0">
            <a:spAutoFit/>
          </a:bodyPr>
          <a:lstStyle/>
          <a:p>
            <a:pPr algn="ctr" marL="0" indent="0" lvl="0">
              <a:lnSpc>
                <a:spcPts val="8505"/>
              </a:lnSpc>
            </a:pPr>
            <a:r>
              <a:rPr lang="en-US" sz="8100">
                <a:solidFill>
                  <a:srgbClr val="8B5307"/>
                </a:solidFill>
                <a:latin typeface="Telegraf Bold"/>
              </a:rPr>
              <a:t>Exploitation des ressources pédagogiques </a:t>
            </a:r>
          </a:p>
        </p:txBody>
      </p:sp>
      <p:sp>
        <p:nvSpPr>
          <p:cNvPr name="TextBox 11" id="11"/>
          <p:cNvSpPr txBox="true"/>
          <p:nvPr/>
        </p:nvSpPr>
        <p:spPr>
          <a:xfrm rot="0">
            <a:off x="9503373" y="4607596"/>
            <a:ext cx="8458676" cy="2888123"/>
          </a:xfrm>
          <a:prstGeom prst="rect">
            <a:avLst/>
          </a:prstGeom>
        </p:spPr>
        <p:txBody>
          <a:bodyPr anchor="t" rtlCol="false" tIns="0" lIns="0" bIns="0" rIns="0">
            <a:spAutoFit/>
          </a:bodyPr>
          <a:lstStyle/>
          <a:p>
            <a:pPr algn="just" marL="711251" indent="-355625" lvl="1">
              <a:lnSpc>
                <a:spcPts val="4612"/>
              </a:lnSpc>
              <a:buFont typeface="Arial"/>
              <a:buChar char="•"/>
            </a:pPr>
            <a:r>
              <a:rPr lang="en-US" sz="3294">
                <a:solidFill>
                  <a:srgbClr val="000000"/>
                </a:solidFill>
                <a:latin typeface="Open Sans"/>
              </a:rPr>
              <a:t>Les ressources prévues pour le niveau 3 sont réservées aux enseignants.</a:t>
            </a:r>
          </a:p>
          <a:p>
            <a:pPr algn="just">
              <a:lnSpc>
                <a:spcPts val="4612"/>
              </a:lnSpc>
            </a:pPr>
          </a:p>
          <a:p>
            <a:pPr algn="just" marL="711251" indent="-355625" lvl="1">
              <a:lnSpc>
                <a:spcPts val="4612"/>
              </a:lnSpc>
              <a:buFont typeface="Arial"/>
              <a:buChar char="•"/>
            </a:pPr>
            <a:r>
              <a:rPr lang="en-US" sz="3294">
                <a:solidFill>
                  <a:srgbClr val="000000"/>
                </a:solidFill>
                <a:latin typeface="Open Sans"/>
              </a:rPr>
              <a:t>Les enseignants sont entièrement responsables de TOUS LES NIVEAUX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FE7DD"/>
        </a:solidFill>
      </p:bgPr>
    </p:bg>
    <p:spTree>
      <p:nvGrpSpPr>
        <p:cNvPr id="1" name=""/>
        <p:cNvGrpSpPr/>
        <p:nvPr/>
      </p:nvGrpSpPr>
      <p:grpSpPr>
        <a:xfrm>
          <a:off x="0" y="0"/>
          <a:ext cx="0" cy="0"/>
          <a:chOff x="0" y="0"/>
          <a:chExt cx="0" cy="0"/>
        </a:xfrm>
      </p:grpSpPr>
      <p:grpSp>
        <p:nvGrpSpPr>
          <p:cNvPr name="Group 2" id="2"/>
          <p:cNvGrpSpPr/>
          <p:nvPr/>
        </p:nvGrpSpPr>
        <p:grpSpPr>
          <a:xfrm rot="0">
            <a:off x="11800842" y="5813625"/>
            <a:ext cx="8946750" cy="894675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solidFill>
                <a:srgbClr val="FFFFFF"/>
              </a:solidFill>
              <a:prstDash val="solid"/>
              <a:miter/>
            </a:ln>
          </p:spPr>
        </p:sp>
        <p:sp>
          <p:nvSpPr>
            <p:cNvPr name="TextBox 4" id="4"/>
            <p:cNvSpPr txBox="true"/>
            <p:nvPr/>
          </p:nvSpPr>
          <p:spPr>
            <a:xfrm>
              <a:off x="76200" y="57150"/>
              <a:ext cx="660400" cy="679450"/>
            </a:xfrm>
            <a:prstGeom prst="rect">
              <a:avLst/>
            </a:prstGeom>
          </p:spPr>
          <p:txBody>
            <a:bodyPr anchor="ctr" rtlCol="false" tIns="35873" lIns="35873" bIns="35873" rIns="35873"/>
            <a:lstStyle/>
            <a:p>
              <a:pPr algn="ctr">
                <a:lnSpc>
                  <a:spcPts val="1384"/>
                </a:lnSpc>
              </a:pPr>
            </a:p>
          </p:txBody>
        </p:sp>
      </p:grpSp>
      <p:grpSp>
        <p:nvGrpSpPr>
          <p:cNvPr name="Group 5" id="5"/>
          <p:cNvGrpSpPr/>
          <p:nvPr/>
        </p:nvGrpSpPr>
        <p:grpSpPr>
          <a:xfrm rot="0">
            <a:off x="-3738427" y="-3006635"/>
            <a:ext cx="8946750" cy="894675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solidFill>
                <a:srgbClr val="FFFFFF"/>
              </a:solidFill>
              <a:prstDash val="solid"/>
              <a:miter/>
            </a:ln>
          </p:spPr>
        </p:sp>
        <p:sp>
          <p:nvSpPr>
            <p:cNvPr name="TextBox 7" id="7"/>
            <p:cNvSpPr txBox="true"/>
            <p:nvPr/>
          </p:nvSpPr>
          <p:spPr>
            <a:xfrm>
              <a:off x="76200" y="57150"/>
              <a:ext cx="660400" cy="679450"/>
            </a:xfrm>
            <a:prstGeom prst="rect">
              <a:avLst/>
            </a:prstGeom>
          </p:spPr>
          <p:txBody>
            <a:bodyPr anchor="ctr" rtlCol="false" tIns="35873" lIns="35873" bIns="35873" rIns="35873"/>
            <a:lstStyle/>
            <a:p>
              <a:pPr algn="ctr">
                <a:lnSpc>
                  <a:spcPts val="1384"/>
                </a:lnSpc>
              </a:pPr>
            </a:p>
          </p:txBody>
        </p:sp>
      </p:grpSp>
      <p:sp>
        <p:nvSpPr>
          <p:cNvPr name="Freeform 8" id="8"/>
          <p:cNvSpPr/>
          <p:nvPr/>
        </p:nvSpPr>
        <p:spPr>
          <a:xfrm flipH="false" flipV="false" rot="0">
            <a:off x="2105217" y="5697935"/>
            <a:ext cx="2725406" cy="1485523"/>
          </a:xfrm>
          <a:custGeom>
            <a:avLst/>
            <a:gdLst/>
            <a:ahLst/>
            <a:cxnLst/>
            <a:rect r="r" b="b" t="t" l="l"/>
            <a:pathLst>
              <a:path h="1485523" w="2725406">
                <a:moveTo>
                  <a:pt x="0" y="0"/>
                </a:moveTo>
                <a:lnTo>
                  <a:pt x="2725406" y="0"/>
                </a:lnTo>
                <a:lnTo>
                  <a:pt x="2725406" y="1485523"/>
                </a:lnTo>
                <a:lnTo>
                  <a:pt x="0" y="14855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734948" y="2617769"/>
            <a:ext cx="16927571" cy="5638327"/>
          </a:xfrm>
          <a:prstGeom prst="rect">
            <a:avLst/>
          </a:prstGeom>
        </p:spPr>
        <p:txBody>
          <a:bodyPr anchor="t" rtlCol="false" tIns="0" lIns="0" bIns="0" rIns="0">
            <a:spAutoFit/>
          </a:bodyPr>
          <a:lstStyle/>
          <a:p>
            <a:pPr>
              <a:lnSpc>
                <a:spcPts val="5643"/>
              </a:lnSpc>
            </a:pPr>
            <a:r>
              <a:rPr lang="en-US" sz="3762">
                <a:solidFill>
                  <a:srgbClr val="000000"/>
                </a:solidFill>
                <a:latin typeface="Open Sans Bold"/>
              </a:rPr>
              <a:t>Combinaison de deux perspectives :</a:t>
            </a:r>
          </a:p>
          <a:p>
            <a:pPr>
              <a:lnSpc>
                <a:spcPts val="4893"/>
              </a:lnSpc>
            </a:pPr>
          </a:p>
          <a:p>
            <a:pPr>
              <a:lnSpc>
                <a:spcPts val="4893"/>
              </a:lnSpc>
            </a:pPr>
            <a:r>
              <a:rPr lang="en-US" sz="3262">
                <a:solidFill>
                  <a:srgbClr val="000000"/>
                </a:solidFill>
                <a:latin typeface="Open Sans"/>
              </a:rPr>
              <a:t>1. l'approche basée sur les compétences  qui se concentre sur le renforcement des aptitudes spécifiques requises ;</a:t>
            </a:r>
          </a:p>
          <a:p>
            <a:pPr>
              <a:lnSpc>
                <a:spcPts val="4893"/>
              </a:lnSpc>
            </a:pPr>
          </a:p>
          <a:p>
            <a:pPr>
              <a:lnSpc>
                <a:spcPts val="4893"/>
              </a:lnSpc>
            </a:pPr>
            <a:r>
              <a:rPr lang="en-US" sz="3262">
                <a:solidFill>
                  <a:srgbClr val="000000"/>
                </a:solidFill>
                <a:latin typeface="Open Sans"/>
              </a:rPr>
              <a:t>2. l'approche socioconstructiviste qui  mise sur la création d'un environnement d'apprentissage collaboratif, </a:t>
            </a:r>
          </a:p>
          <a:p>
            <a:pPr>
              <a:lnSpc>
                <a:spcPts val="4893"/>
              </a:lnSpc>
            </a:pPr>
          </a:p>
          <a:p>
            <a:pPr>
              <a:lnSpc>
                <a:spcPts val="4893"/>
              </a:lnSpc>
            </a:pPr>
            <a:r>
              <a:rPr lang="en-US" sz="3262">
                <a:solidFill>
                  <a:srgbClr val="000000"/>
                </a:solidFill>
                <a:latin typeface="Open Sans"/>
              </a:rPr>
              <a:t>Utilisation d'une plateforme numérique pour centraliser les ressources et le suivi</a:t>
            </a:r>
          </a:p>
        </p:txBody>
      </p:sp>
      <p:sp>
        <p:nvSpPr>
          <p:cNvPr name="TextBox 10" id="10"/>
          <p:cNvSpPr txBox="true"/>
          <p:nvPr/>
        </p:nvSpPr>
        <p:spPr>
          <a:xfrm rot="0">
            <a:off x="2105217" y="323850"/>
            <a:ext cx="14077566" cy="13144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8B5307"/>
                </a:solidFill>
                <a:latin typeface="Telegraf Bold"/>
              </a:rPr>
              <a:t>Approche Pédagogique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FE7DD"/>
        </a:solidFill>
      </p:bgPr>
    </p:bg>
    <p:spTree>
      <p:nvGrpSpPr>
        <p:cNvPr id="1" name=""/>
        <p:cNvGrpSpPr/>
        <p:nvPr/>
      </p:nvGrpSpPr>
      <p:grpSpPr>
        <a:xfrm>
          <a:off x="0" y="0"/>
          <a:ext cx="0" cy="0"/>
          <a:chOff x="0" y="0"/>
          <a:chExt cx="0" cy="0"/>
        </a:xfrm>
      </p:grpSpPr>
      <p:grpSp>
        <p:nvGrpSpPr>
          <p:cNvPr name="Group 2" id="2"/>
          <p:cNvGrpSpPr/>
          <p:nvPr/>
        </p:nvGrpSpPr>
        <p:grpSpPr>
          <a:xfrm rot="0">
            <a:off x="11800842" y="5813625"/>
            <a:ext cx="8946750" cy="894675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solidFill>
                <a:srgbClr val="FFFFFF"/>
              </a:solidFill>
              <a:prstDash val="solid"/>
              <a:miter/>
            </a:ln>
          </p:spPr>
        </p:sp>
        <p:sp>
          <p:nvSpPr>
            <p:cNvPr name="TextBox 4" id="4"/>
            <p:cNvSpPr txBox="true"/>
            <p:nvPr/>
          </p:nvSpPr>
          <p:spPr>
            <a:xfrm>
              <a:off x="76200" y="57150"/>
              <a:ext cx="660400" cy="679450"/>
            </a:xfrm>
            <a:prstGeom prst="rect">
              <a:avLst/>
            </a:prstGeom>
          </p:spPr>
          <p:txBody>
            <a:bodyPr anchor="ctr" rtlCol="false" tIns="35873" lIns="35873" bIns="35873" rIns="35873"/>
            <a:lstStyle/>
            <a:p>
              <a:pPr algn="ctr">
                <a:lnSpc>
                  <a:spcPts val="1384"/>
                </a:lnSpc>
              </a:pPr>
            </a:p>
          </p:txBody>
        </p:sp>
      </p:grpSp>
      <p:grpSp>
        <p:nvGrpSpPr>
          <p:cNvPr name="Group 5" id="5"/>
          <p:cNvGrpSpPr/>
          <p:nvPr/>
        </p:nvGrpSpPr>
        <p:grpSpPr>
          <a:xfrm rot="0">
            <a:off x="-3738427" y="-3006635"/>
            <a:ext cx="8946750" cy="894675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solidFill>
                <a:srgbClr val="FFFFFF"/>
              </a:solidFill>
              <a:prstDash val="solid"/>
              <a:miter/>
            </a:ln>
          </p:spPr>
        </p:sp>
        <p:sp>
          <p:nvSpPr>
            <p:cNvPr name="TextBox 7" id="7"/>
            <p:cNvSpPr txBox="true"/>
            <p:nvPr/>
          </p:nvSpPr>
          <p:spPr>
            <a:xfrm>
              <a:off x="76200" y="57150"/>
              <a:ext cx="660400" cy="679450"/>
            </a:xfrm>
            <a:prstGeom prst="rect">
              <a:avLst/>
            </a:prstGeom>
          </p:spPr>
          <p:txBody>
            <a:bodyPr anchor="ctr" rtlCol="false" tIns="35873" lIns="35873" bIns="35873" rIns="35873"/>
            <a:lstStyle/>
            <a:p>
              <a:pPr algn="ctr">
                <a:lnSpc>
                  <a:spcPts val="1384"/>
                </a:lnSpc>
              </a:pPr>
            </a:p>
          </p:txBody>
        </p:sp>
      </p:grpSp>
      <p:sp>
        <p:nvSpPr>
          <p:cNvPr name="Freeform 8" id="8"/>
          <p:cNvSpPr/>
          <p:nvPr/>
        </p:nvSpPr>
        <p:spPr>
          <a:xfrm flipH="false" flipV="false" rot="0">
            <a:off x="2105217" y="5697935"/>
            <a:ext cx="2725406" cy="1485523"/>
          </a:xfrm>
          <a:custGeom>
            <a:avLst/>
            <a:gdLst/>
            <a:ahLst/>
            <a:cxnLst/>
            <a:rect r="r" b="b" t="t" l="l"/>
            <a:pathLst>
              <a:path h="1485523" w="2725406">
                <a:moveTo>
                  <a:pt x="0" y="0"/>
                </a:moveTo>
                <a:lnTo>
                  <a:pt x="2725406" y="0"/>
                </a:lnTo>
                <a:lnTo>
                  <a:pt x="2725406" y="1485523"/>
                </a:lnTo>
                <a:lnTo>
                  <a:pt x="0" y="14855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503828" y="1907131"/>
            <a:ext cx="10003046" cy="7502284"/>
          </a:xfrm>
          <a:custGeom>
            <a:avLst/>
            <a:gdLst/>
            <a:ahLst/>
            <a:cxnLst/>
            <a:rect r="r" b="b" t="t" l="l"/>
            <a:pathLst>
              <a:path h="7502284" w="10003046">
                <a:moveTo>
                  <a:pt x="0" y="0"/>
                </a:moveTo>
                <a:lnTo>
                  <a:pt x="10003046" y="0"/>
                </a:lnTo>
                <a:lnTo>
                  <a:pt x="10003046" y="7502284"/>
                </a:lnTo>
                <a:lnTo>
                  <a:pt x="0" y="7502284"/>
                </a:lnTo>
                <a:lnTo>
                  <a:pt x="0" y="0"/>
                </a:lnTo>
                <a:close/>
              </a:path>
            </a:pathLst>
          </a:custGeom>
          <a:blipFill>
            <a:blip r:embed="rId4"/>
            <a:stretch>
              <a:fillRect l="0" t="0" r="0" b="0"/>
            </a:stretch>
          </a:blipFill>
        </p:spPr>
      </p:sp>
      <p:sp>
        <p:nvSpPr>
          <p:cNvPr name="TextBox 10" id="10"/>
          <p:cNvSpPr txBox="true"/>
          <p:nvPr/>
        </p:nvSpPr>
        <p:spPr>
          <a:xfrm rot="0">
            <a:off x="10825507" y="2052165"/>
            <a:ext cx="7178192" cy="7147251"/>
          </a:xfrm>
          <a:prstGeom prst="rect">
            <a:avLst/>
          </a:prstGeom>
        </p:spPr>
        <p:txBody>
          <a:bodyPr anchor="t" rtlCol="false" tIns="0" lIns="0" bIns="0" rIns="0">
            <a:spAutoFit/>
          </a:bodyPr>
          <a:lstStyle/>
          <a:p>
            <a:pPr algn="just" marL="627859" indent="-313930" lvl="1">
              <a:lnSpc>
                <a:spcPts val="4362"/>
              </a:lnSpc>
              <a:buFont typeface="Arial"/>
              <a:buChar char="•"/>
            </a:pPr>
            <a:r>
              <a:rPr lang="en-US" sz="2908">
                <a:solidFill>
                  <a:srgbClr val="000000"/>
                </a:solidFill>
                <a:latin typeface="Open Sans"/>
              </a:rPr>
              <a:t>Etroite  collaboration avec le Ministère de l'Éducation Nationale (MEN), l’Institut National d’Études et d’Actions pour le Développement de l’Éducation (INEADE),  Direction de l’Enseignement Elémentaire (DEE) et d'autres entités institutionnelles.</a:t>
            </a:r>
          </a:p>
          <a:p>
            <a:pPr algn="just">
              <a:lnSpc>
                <a:spcPts val="4362"/>
              </a:lnSpc>
            </a:pPr>
          </a:p>
          <a:p>
            <a:pPr algn="just" marL="627859" indent="-313930" lvl="1">
              <a:lnSpc>
                <a:spcPts val="4362"/>
              </a:lnSpc>
              <a:buFont typeface="Arial"/>
              <a:buChar char="•"/>
            </a:pPr>
            <a:r>
              <a:rPr lang="en-US" sz="2908">
                <a:solidFill>
                  <a:srgbClr val="000000"/>
                </a:solidFill>
                <a:latin typeface="Open Sans"/>
              </a:rPr>
              <a:t>Forte synergie instaurée entre les différents acteurs impliqués : IA ; IEF ;  Collectivités territoriales ; communauté éducative ; parents d’élèves. </a:t>
            </a:r>
          </a:p>
        </p:txBody>
      </p:sp>
      <p:sp>
        <p:nvSpPr>
          <p:cNvPr name="TextBox 11" id="11"/>
          <p:cNvSpPr txBox="true"/>
          <p:nvPr/>
        </p:nvSpPr>
        <p:spPr>
          <a:xfrm rot="0">
            <a:off x="2010723" y="592681"/>
            <a:ext cx="14077566" cy="13144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8B5307"/>
                </a:solidFill>
                <a:latin typeface="Telegraf Bold"/>
              </a:rPr>
              <a:t>Partenariat et Collaboration</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FE7DD"/>
        </a:solidFill>
      </p:bgPr>
    </p:bg>
    <p:spTree>
      <p:nvGrpSpPr>
        <p:cNvPr id="1" name=""/>
        <p:cNvGrpSpPr/>
        <p:nvPr/>
      </p:nvGrpSpPr>
      <p:grpSpPr>
        <a:xfrm>
          <a:off x="0" y="0"/>
          <a:ext cx="0" cy="0"/>
          <a:chOff x="0" y="0"/>
          <a:chExt cx="0" cy="0"/>
        </a:xfrm>
      </p:grpSpPr>
      <p:grpSp>
        <p:nvGrpSpPr>
          <p:cNvPr name="Group 2" id="2"/>
          <p:cNvGrpSpPr/>
          <p:nvPr/>
        </p:nvGrpSpPr>
        <p:grpSpPr>
          <a:xfrm rot="0">
            <a:off x="-3738427" y="-3006635"/>
            <a:ext cx="8946750" cy="894675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solidFill>
                <a:srgbClr val="FFFFFF"/>
              </a:solidFill>
              <a:prstDash val="solid"/>
              <a:miter/>
            </a:ln>
          </p:spPr>
        </p:sp>
        <p:sp>
          <p:nvSpPr>
            <p:cNvPr name="TextBox 4" id="4"/>
            <p:cNvSpPr txBox="true"/>
            <p:nvPr/>
          </p:nvSpPr>
          <p:spPr>
            <a:xfrm>
              <a:off x="76200" y="57150"/>
              <a:ext cx="660400" cy="679450"/>
            </a:xfrm>
            <a:prstGeom prst="rect">
              <a:avLst/>
            </a:prstGeom>
          </p:spPr>
          <p:txBody>
            <a:bodyPr anchor="ctr" rtlCol="false" tIns="35873" lIns="35873" bIns="35873" rIns="35873"/>
            <a:lstStyle/>
            <a:p>
              <a:pPr algn="ctr">
                <a:lnSpc>
                  <a:spcPts val="1384"/>
                </a:lnSpc>
              </a:pPr>
            </a:p>
          </p:txBody>
        </p:sp>
      </p:grpSp>
      <p:sp>
        <p:nvSpPr>
          <p:cNvPr name="TextBox 5" id="5"/>
          <p:cNvSpPr txBox="true"/>
          <p:nvPr/>
        </p:nvSpPr>
        <p:spPr>
          <a:xfrm rot="0">
            <a:off x="2012946" y="409574"/>
            <a:ext cx="13658827" cy="1266827"/>
          </a:xfrm>
          <a:prstGeom prst="rect">
            <a:avLst/>
          </a:prstGeom>
        </p:spPr>
        <p:txBody>
          <a:bodyPr anchor="t" rtlCol="false" tIns="0" lIns="0" bIns="0" rIns="0">
            <a:spAutoFit/>
          </a:bodyPr>
          <a:lstStyle/>
          <a:p>
            <a:pPr algn="ctr" marL="0" indent="0" lvl="0">
              <a:lnSpc>
                <a:spcPts val="8925"/>
              </a:lnSpc>
            </a:pPr>
            <a:r>
              <a:rPr lang="en-US" sz="8500">
                <a:solidFill>
                  <a:srgbClr val="8B5307"/>
                </a:solidFill>
                <a:latin typeface="Telegraf Bold"/>
              </a:rPr>
              <a:t>Résultats Quantitatifs</a:t>
            </a:r>
          </a:p>
        </p:txBody>
      </p:sp>
      <p:sp>
        <p:nvSpPr>
          <p:cNvPr name="Freeform 6" id="6"/>
          <p:cNvSpPr/>
          <p:nvPr/>
        </p:nvSpPr>
        <p:spPr>
          <a:xfrm flipH="false" flipV="false" rot="0">
            <a:off x="8842359" y="5586818"/>
            <a:ext cx="2725406" cy="1485523"/>
          </a:xfrm>
          <a:custGeom>
            <a:avLst/>
            <a:gdLst/>
            <a:ahLst/>
            <a:cxnLst/>
            <a:rect r="r" b="b" t="t" l="l"/>
            <a:pathLst>
              <a:path h="1485523" w="2725406">
                <a:moveTo>
                  <a:pt x="0" y="0"/>
                </a:moveTo>
                <a:lnTo>
                  <a:pt x="2725406" y="0"/>
                </a:lnTo>
                <a:lnTo>
                  <a:pt x="2725406" y="1485523"/>
                </a:lnTo>
                <a:lnTo>
                  <a:pt x="0" y="14855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125763" y="3306130"/>
            <a:ext cx="18036474" cy="6148764"/>
          </a:xfrm>
          <a:prstGeom prst="rect">
            <a:avLst/>
          </a:prstGeom>
        </p:spPr>
        <p:txBody>
          <a:bodyPr anchor="t" rtlCol="false" tIns="0" lIns="0" bIns="0" rIns="0">
            <a:spAutoFit/>
          </a:bodyPr>
          <a:lstStyle/>
          <a:p>
            <a:pPr marL="543607" indent="-271803" lvl="1">
              <a:lnSpc>
                <a:spcPts val="3525"/>
              </a:lnSpc>
              <a:buFont typeface="Arial"/>
              <a:buChar char="•"/>
            </a:pPr>
            <a:r>
              <a:rPr lang="en-US" sz="2517">
                <a:solidFill>
                  <a:srgbClr val="000000"/>
                </a:solidFill>
                <a:latin typeface="Open Sans"/>
              </a:rPr>
              <a:t>42 423 élèves ont suivi les cours de remédiation dans 76 écoles dont 34 se situent dans l’IA de Kaffrine, 26 à Kolda et 34 à Matam.</a:t>
            </a:r>
          </a:p>
          <a:p>
            <a:pPr>
              <a:lnSpc>
                <a:spcPts val="3525"/>
              </a:lnSpc>
            </a:pPr>
          </a:p>
          <a:p>
            <a:pPr marL="543607" indent="-271803" lvl="1">
              <a:lnSpc>
                <a:spcPts val="3525"/>
              </a:lnSpc>
              <a:buFont typeface="Arial"/>
              <a:buChar char="•"/>
            </a:pPr>
            <a:r>
              <a:rPr lang="en-US" sz="2517">
                <a:solidFill>
                  <a:srgbClr val="000000"/>
                </a:solidFill>
                <a:latin typeface="Open Sans"/>
              </a:rPr>
              <a:t>Le post-test montre que seuls 1295 (soit 3%) de ces élèves éprouvent encore des difficultés au niveau de la maîtrise du principe alphabétique et du mécanisme opératoire.</a:t>
            </a:r>
          </a:p>
          <a:p>
            <a:pPr>
              <a:lnSpc>
                <a:spcPts val="3525"/>
              </a:lnSpc>
            </a:pPr>
            <a:r>
              <a:rPr lang="en-US" sz="2517">
                <a:solidFill>
                  <a:srgbClr val="000000"/>
                </a:solidFill>
                <a:latin typeface="Open Sans"/>
              </a:rPr>
              <a:t> </a:t>
            </a:r>
          </a:p>
          <a:p>
            <a:pPr marL="543607" indent="-271803" lvl="1">
              <a:lnSpc>
                <a:spcPts val="3525"/>
              </a:lnSpc>
              <a:buFont typeface="Arial"/>
              <a:buChar char="•"/>
            </a:pPr>
            <a:r>
              <a:rPr lang="en-US" sz="2517">
                <a:solidFill>
                  <a:srgbClr val="000000"/>
                </a:solidFill>
                <a:latin typeface="Open Sans"/>
              </a:rPr>
              <a:t>Un bond de 40,2 points de pourcentage pour les mathématiques  est noté par rapport à l’évaluation au démarrage ;</a:t>
            </a:r>
          </a:p>
          <a:p>
            <a:pPr>
              <a:lnSpc>
                <a:spcPts val="3525"/>
              </a:lnSpc>
            </a:pPr>
            <a:r>
              <a:rPr lang="en-US" sz="2517">
                <a:solidFill>
                  <a:srgbClr val="000000"/>
                </a:solidFill>
                <a:latin typeface="Open Sans"/>
              </a:rPr>
              <a:t> </a:t>
            </a:r>
          </a:p>
          <a:p>
            <a:pPr marL="543607" indent="-271803" lvl="1">
              <a:lnSpc>
                <a:spcPts val="3525"/>
              </a:lnSpc>
              <a:buFont typeface="Arial"/>
              <a:buChar char="•"/>
            </a:pPr>
            <a:r>
              <a:rPr lang="en-US" sz="2517">
                <a:solidFill>
                  <a:srgbClr val="000000"/>
                </a:solidFill>
                <a:latin typeface="Open Sans"/>
              </a:rPr>
              <a:t>88,3 % tous élèves confondus maîtrisent les mathématiques à l’évaluation finale.</a:t>
            </a:r>
          </a:p>
          <a:p>
            <a:pPr>
              <a:lnSpc>
                <a:spcPts val="3525"/>
              </a:lnSpc>
            </a:pPr>
          </a:p>
          <a:p>
            <a:pPr marL="543607" indent="-271803" lvl="1">
              <a:lnSpc>
                <a:spcPts val="3525"/>
              </a:lnSpc>
              <a:buFont typeface="Arial"/>
              <a:buChar char="•"/>
            </a:pPr>
            <a:r>
              <a:rPr lang="en-US" sz="2517">
                <a:solidFill>
                  <a:srgbClr val="000000"/>
                </a:solidFill>
                <a:latin typeface="Open Sans"/>
              </a:rPr>
              <a:t>96,2% des élèves  du CM2 concernés par la remédiation savent résoudre un problème contre 58, 4% au démarrage du programme.</a:t>
            </a:r>
          </a:p>
          <a:p>
            <a:pPr>
              <a:lnSpc>
                <a:spcPts val="3525"/>
              </a:lnSpc>
            </a:pPr>
          </a:p>
          <a:p>
            <a:pPr marL="543607" indent="-271803" lvl="1">
              <a:lnSpc>
                <a:spcPts val="3525"/>
              </a:lnSpc>
              <a:buFont typeface="Arial"/>
              <a:buChar char="•"/>
            </a:pPr>
            <a:r>
              <a:rPr lang="en-US" sz="2517">
                <a:solidFill>
                  <a:srgbClr val="000000"/>
                </a:solidFill>
                <a:latin typeface="Open Sans"/>
              </a:rPr>
              <a:t>Tous  les élèves  des CM confondus maîtrisent la pratique opératoire. Le seuil de réussite était fixé à 80%.</a:t>
            </a:r>
          </a:p>
        </p:txBody>
      </p:sp>
      <p:sp>
        <p:nvSpPr>
          <p:cNvPr name="TextBox 8" id="8"/>
          <p:cNvSpPr txBox="true"/>
          <p:nvPr/>
        </p:nvSpPr>
        <p:spPr>
          <a:xfrm rot="0">
            <a:off x="0" y="1897065"/>
            <a:ext cx="18288000" cy="1180465"/>
          </a:xfrm>
          <a:prstGeom prst="rect">
            <a:avLst/>
          </a:prstGeom>
        </p:spPr>
        <p:txBody>
          <a:bodyPr anchor="t" rtlCol="false" tIns="0" lIns="0" bIns="0" rIns="0">
            <a:spAutoFit/>
          </a:bodyPr>
          <a:lstStyle/>
          <a:p>
            <a:pPr algn="ctr" marL="0" indent="0" lvl="0">
              <a:lnSpc>
                <a:spcPts val="4759"/>
              </a:lnSpc>
              <a:spcBef>
                <a:spcPct val="0"/>
              </a:spcBef>
            </a:pPr>
            <a:r>
              <a:rPr lang="en-US" sz="3399">
                <a:solidFill>
                  <a:srgbClr val="000000"/>
                </a:solidFill>
                <a:latin typeface="Open Sans"/>
              </a:rPr>
              <a:t> Une progression nette des performances des élèves ayant participé à ce programme est observée après cinq mois (5) de mise en œuvre.</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FE7DD"/>
        </a:solidFill>
      </p:bgPr>
    </p:bg>
    <p:spTree>
      <p:nvGrpSpPr>
        <p:cNvPr id="1" name=""/>
        <p:cNvGrpSpPr/>
        <p:nvPr/>
      </p:nvGrpSpPr>
      <p:grpSpPr>
        <a:xfrm>
          <a:off x="0" y="0"/>
          <a:ext cx="0" cy="0"/>
          <a:chOff x="0" y="0"/>
          <a:chExt cx="0" cy="0"/>
        </a:xfrm>
      </p:grpSpPr>
      <p:grpSp>
        <p:nvGrpSpPr>
          <p:cNvPr name="Group 2" id="2"/>
          <p:cNvGrpSpPr/>
          <p:nvPr/>
        </p:nvGrpSpPr>
        <p:grpSpPr>
          <a:xfrm rot="0">
            <a:off x="-3738427" y="-3006635"/>
            <a:ext cx="8946750" cy="894675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solidFill>
                <a:srgbClr val="FFFFFF"/>
              </a:solidFill>
              <a:prstDash val="solid"/>
              <a:miter/>
            </a:ln>
          </p:spPr>
        </p:sp>
        <p:sp>
          <p:nvSpPr>
            <p:cNvPr name="TextBox 4" id="4"/>
            <p:cNvSpPr txBox="true"/>
            <p:nvPr/>
          </p:nvSpPr>
          <p:spPr>
            <a:xfrm>
              <a:off x="76200" y="57150"/>
              <a:ext cx="660400" cy="679450"/>
            </a:xfrm>
            <a:prstGeom prst="rect">
              <a:avLst/>
            </a:prstGeom>
          </p:spPr>
          <p:txBody>
            <a:bodyPr anchor="ctr" rtlCol="false" tIns="35873" lIns="35873" bIns="35873" rIns="35873"/>
            <a:lstStyle/>
            <a:p>
              <a:pPr algn="ctr">
                <a:lnSpc>
                  <a:spcPts val="1384"/>
                </a:lnSpc>
              </a:pPr>
            </a:p>
          </p:txBody>
        </p:sp>
      </p:grpSp>
      <p:sp>
        <p:nvSpPr>
          <p:cNvPr name="TextBox 5" id="5"/>
          <p:cNvSpPr txBox="true"/>
          <p:nvPr/>
        </p:nvSpPr>
        <p:spPr>
          <a:xfrm rot="0">
            <a:off x="2012946" y="409574"/>
            <a:ext cx="13658827" cy="1266827"/>
          </a:xfrm>
          <a:prstGeom prst="rect">
            <a:avLst/>
          </a:prstGeom>
        </p:spPr>
        <p:txBody>
          <a:bodyPr anchor="t" rtlCol="false" tIns="0" lIns="0" bIns="0" rIns="0">
            <a:spAutoFit/>
          </a:bodyPr>
          <a:lstStyle/>
          <a:p>
            <a:pPr algn="ctr" marL="0" indent="0" lvl="0">
              <a:lnSpc>
                <a:spcPts val="8925"/>
              </a:lnSpc>
            </a:pPr>
            <a:r>
              <a:rPr lang="en-US" sz="8500">
                <a:solidFill>
                  <a:srgbClr val="8B5307"/>
                </a:solidFill>
                <a:latin typeface="Telegraf Bold"/>
              </a:rPr>
              <a:t>Résultats Qualitatifs</a:t>
            </a:r>
          </a:p>
        </p:txBody>
      </p:sp>
      <p:sp>
        <p:nvSpPr>
          <p:cNvPr name="Freeform 6" id="6"/>
          <p:cNvSpPr/>
          <p:nvPr/>
        </p:nvSpPr>
        <p:spPr>
          <a:xfrm flipH="false" flipV="false" rot="0">
            <a:off x="8842359" y="5586818"/>
            <a:ext cx="2725406" cy="1485523"/>
          </a:xfrm>
          <a:custGeom>
            <a:avLst/>
            <a:gdLst/>
            <a:ahLst/>
            <a:cxnLst/>
            <a:rect r="r" b="b" t="t" l="l"/>
            <a:pathLst>
              <a:path h="1485523" w="2725406">
                <a:moveTo>
                  <a:pt x="0" y="0"/>
                </a:moveTo>
                <a:lnTo>
                  <a:pt x="2725406" y="0"/>
                </a:lnTo>
                <a:lnTo>
                  <a:pt x="2725406" y="1485523"/>
                </a:lnTo>
                <a:lnTo>
                  <a:pt x="0" y="14855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0" y="1619251"/>
            <a:ext cx="18036474" cy="8817157"/>
          </a:xfrm>
          <a:prstGeom prst="rect">
            <a:avLst/>
          </a:prstGeom>
        </p:spPr>
        <p:txBody>
          <a:bodyPr anchor="t" rtlCol="false" tIns="0" lIns="0" bIns="0" rIns="0">
            <a:spAutoFit/>
          </a:bodyPr>
          <a:lstStyle/>
          <a:p>
            <a:pPr marL="673143" indent="-336572" lvl="1">
              <a:lnSpc>
                <a:spcPts val="4364"/>
              </a:lnSpc>
              <a:buFont typeface="Arial"/>
              <a:buChar char="•"/>
            </a:pPr>
            <a:r>
              <a:rPr lang="en-US" sz="3117">
                <a:solidFill>
                  <a:srgbClr val="000000"/>
                </a:solidFill>
                <a:latin typeface="Open Sans"/>
              </a:rPr>
              <a:t>Amélioration  des pratiques pédagogiques  notée chez les enseignants</a:t>
            </a:r>
          </a:p>
          <a:p>
            <a:pPr>
              <a:lnSpc>
                <a:spcPts val="4364"/>
              </a:lnSpc>
            </a:pPr>
          </a:p>
          <a:p>
            <a:pPr marL="673143" indent="-336572" lvl="1">
              <a:lnSpc>
                <a:spcPts val="4364"/>
              </a:lnSpc>
              <a:buFont typeface="Arial"/>
              <a:buChar char="•"/>
            </a:pPr>
            <a:r>
              <a:rPr lang="en-US" sz="3117">
                <a:solidFill>
                  <a:srgbClr val="000000"/>
                </a:solidFill>
                <a:latin typeface="Open Sans"/>
              </a:rPr>
              <a:t>Engagement communautaire et acceptation de l'approche communautaire incarnée par l'intégration des remédiateurs au sein des équipes éducatives des écoles. </a:t>
            </a:r>
          </a:p>
          <a:p>
            <a:pPr>
              <a:lnSpc>
                <a:spcPts val="4364"/>
              </a:lnSpc>
            </a:pPr>
            <a:r>
              <a:rPr lang="en-US" sz="3117">
                <a:solidFill>
                  <a:srgbClr val="000000"/>
                </a:solidFill>
                <a:latin typeface="Open Sans"/>
              </a:rPr>
              <a:t> </a:t>
            </a:r>
          </a:p>
          <a:p>
            <a:pPr marL="673143" indent="-336572" lvl="1">
              <a:lnSpc>
                <a:spcPts val="4364"/>
              </a:lnSpc>
              <a:buFont typeface="Arial"/>
              <a:buChar char="•"/>
            </a:pPr>
            <a:r>
              <a:rPr lang="en-US" sz="3117">
                <a:solidFill>
                  <a:srgbClr val="000000"/>
                </a:solidFill>
                <a:latin typeface="Open Sans"/>
              </a:rPr>
              <a:t>Suivi personnalisé avec la mise en place d’un système de tutorat qui  a non seulement amélioré la performance des élèves, mais aussi cultivé une entraide et une solidarité enrichissantes.</a:t>
            </a:r>
          </a:p>
          <a:p>
            <a:pPr>
              <a:lnSpc>
                <a:spcPts val="4364"/>
              </a:lnSpc>
            </a:pPr>
            <a:r>
              <a:rPr lang="en-US" sz="3117">
                <a:solidFill>
                  <a:srgbClr val="000000"/>
                </a:solidFill>
                <a:latin typeface="Open Sans"/>
              </a:rPr>
              <a:t> </a:t>
            </a:r>
          </a:p>
          <a:p>
            <a:pPr marL="673143" indent="-336572" lvl="1">
              <a:lnSpc>
                <a:spcPts val="4364"/>
              </a:lnSpc>
              <a:buFont typeface="Arial"/>
              <a:buChar char="•"/>
            </a:pPr>
            <a:r>
              <a:rPr lang="en-US" sz="3117">
                <a:solidFill>
                  <a:srgbClr val="000000"/>
                </a:solidFill>
                <a:latin typeface="Open Sans"/>
              </a:rPr>
              <a:t>Implication et enthousiasme affiché des parents qui montrent un intérêt renouvelé pour les apprentissages de leurs enfants, effectuant ainsi  des visites régulières aux enseignants et  aux remédiateurs pour suivre les progrès réalisés.</a:t>
            </a:r>
          </a:p>
          <a:p>
            <a:pPr>
              <a:lnSpc>
                <a:spcPts val="4364"/>
              </a:lnSpc>
            </a:pPr>
          </a:p>
          <a:p>
            <a:pPr marL="673143" indent="-336572" lvl="1">
              <a:lnSpc>
                <a:spcPts val="4364"/>
              </a:lnSpc>
              <a:buFont typeface="Arial"/>
              <a:buChar char="•"/>
            </a:pPr>
            <a:r>
              <a:rPr lang="en-US" sz="3117">
                <a:solidFill>
                  <a:srgbClr val="000000"/>
                </a:solidFill>
                <a:latin typeface="Open Sans"/>
              </a:rPr>
              <a:t>Accélération de la transition vers le numérique avec les enseignants qui maîtrisent progressivement l'outil informatique.</a:t>
            </a:r>
          </a:p>
          <a:p>
            <a:pPr>
              <a:lnSpc>
                <a:spcPts val="4364"/>
              </a:lnSpc>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FE7DD"/>
        </a:solidFill>
      </p:bgPr>
    </p:bg>
    <p:spTree>
      <p:nvGrpSpPr>
        <p:cNvPr id="1" name=""/>
        <p:cNvGrpSpPr/>
        <p:nvPr/>
      </p:nvGrpSpPr>
      <p:grpSpPr>
        <a:xfrm>
          <a:off x="0" y="0"/>
          <a:ext cx="0" cy="0"/>
          <a:chOff x="0" y="0"/>
          <a:chExt cx="0" cy="0"/>
        </a:xfrm>
      </p:grpSpPr>
      <p:grpSp>
        <p:nvGrpSpPr>
          <p:cNvPr name="Group 2" id="2"/>
          <p:cNvGrpSpPr/>
          <p:nvPr/>
        </p:nvGrpSpPr>
        <p:grpSpPr>
          <a:xfrm rot="0">
            <a:off x="-3738427" y="-3006635"/>
            <a:ext cx="8946750" cy="894675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solidFill>
                <a:srgbClr val="FFFFFF"/>
              </a:solidFill>
              <a:prstDash val="solid"/>
              <a:miter/>
            </a:ln>
          </p:spPr>
        </p:sp>
        <p:sp>
          <p:nvSpPr>
            <p:cNvPr name="TextBox 4" id="4"/>
            <p:cNvSpPr txBox="true"/>
            <p:nvPr/>
          </p:nvSpPr>
          <p:spPr>
            <a:xfrm>
              <a:off x="76200" y="57150"/>
              <a:ext cx="660400" cy="679450"/>
            </a:xfrm>
            <a:prstGeom prst="rect">
              <a:avLst/>
            </a:prstGeom>
          </p:spPr>
          <p:txBody>
            <a:bodyPr anchor="ctr" rtlCol="false" tIns="35873" lIns="35873" bIns="35873" rIns="35873"/>
            <a:lstStyle/>
            <a:p>
              <a:pPr algn="ctr">
                <a:lnSpc>
                  <a:spcPts val="1384"/>
                </a:lnSpc>
              </a:pPr>
            </a:p>
          </p:txBody>
        </p:sp>
      </p:grpSp>
      <p:sp>
        <p:nvSpPr>
          <p:cNvPr name="TextBox 5" id="5"/>
          <p:cNvSpPr txBox="true"/>
          <p:nvPr/>
        </p:nvSpPr>
        <p:spPr>
          <a:xfrm rot="0">
            <a:off x="2012946" y="409574"/>
            <a:ext cx="13658827" cy="1266827"/>
          </a:xfrm>
          <a:prstGeom prst="rect">
            <a:avLst/>
          </a:prstGeom>
        </p:spPr>
        <p:txBody>
          <a:bodyPr anchor="t" rtlCol="false" tIns="0" lIns="0" bIns="0" rIns="0">
            <a:spAutoFit/>
          </a:bodyPr>
          <a:lstStyle/>
          <a:p>
            <a:pPr algn="ctr" marL="0" indent="0" lvl="0">
              <a:lnSpc>
                <a:spcPts val="8925"/>
              </a:lnSpc>
            </a:pPr>
            <a:r>
              <a:rPr lang="en-US" sz="8500">
                <a:solidFill>
                  <a:srgbClr val="8B5307"/>
                </a:solidFill>
                <a:latin typeface="Telegraf Bold"/>
              </a:rPr>
              <a:t>Résultats Qualitatifs</a:t>
            </a:r>
          </a:p>
        </p:txBody>
      </p:sp>
      <p:sp>
        <p:nvSpPr>
          <p:cNvPr name="Freeform 6" id="6"/>
          <p:cNvSpPr/>
          <p:nvPr/>
        </p:nvSpPr>
        <p:spPr>
          <a:xfrm flipH="false" flipV="false" rot="0">
            <a:off x="8842359" y="5586818"/>
            <a:ext cx="2725406" cy="1485523"/>
          </a:xfrm>
          <a:custGeom>
            <a:avLst/>
            <a:gdLst/>
            <a:ahLst/>
            <a:cxnLst/>
            <a:rect r="r" b="b" t="t" l="l"/>
            <a:pathLst>
              <a:path h="1485523" w="2725406">
                <a:moveTo>
                  <a:pt x="0" y="0"/>
                </a:moveTo>
                <a:lnTo>
                  <a:pt x="2725406" y="0"/>
                </a:lnTo>
                <a:lnTo>
                  <a:pt x="2725406" y="1485523"/>
                </a:lnTo>
                <a:lnTo>
                  <a:pt x="0" y="14855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125763" y="1834195"/>
            <a:ext cx="18036474" cy="7448097"/>
          </a:xfrm>
          <a:prstGeom prst="rect">
            <a:avLst/>
          </a:prstGeom>
        </p:spPr>
        <p:txBody>
          <a:bodyPr anchor="t" rtlCol="false" tIns="0" lIns="0" bIns="0" rIns="0">
            <a:spAutoFit/>
          </a:bodyPr>
          <a:lstStyle/>
          <a:p>
            <a:pPr>
              <a:lnSpc>
                <a:spcPts val="4224"/>
              </a:lnSpc>
            </a:pPr>
          </a:p>
          <a:p>
            <a:pPr marL="651554" indent="-325777" lvl="1">
              <a:lnSpc>
                <a:spcPts val="4224"/>
              </a:lnSpc>
              <a:buFont typeface="Arial"/>
              <a:buChar char="•"/>
            </a:pPr>
            <a:r>
              <a:rPr lang="en-US" sz="3017">
                <a:solidFill>
                  <a:srgbClr val="000000"/>
                </a:solidFill>
                <a:latin typeface="Open Sans"/>
              </a:rPr>
              <a:t>Instauration d'une culture d'évaluation régulière, avec des évaluations mensuelles, contribuant ainsi à un suivi systématique de l'évolution des performances des élèves.</a:t>
            </a:r>
          </a:p>
          <a:p>
            <a:pPr>
              <a:lnSpc>
                <a:spcPts val="4224"/>
              </a:lnSpc>
            </a:pPr>
          </a:p>
          <a:p>
            <a:pPr marL="651554" indent="-325777" lvl="1">
              <a:lnSpc>
                <a:spcPts val="4224"/>
              </a:lnSpc>
              <a:buFont typeface="Arial"/>
              <a:buChar char="•"/>
            </a:pPr>
            <a:r>
              <a:rPr lang="en-US" sz="3017">
                <a:solidFill>
                  <a:srgbClr val="000000"/>
                </a:solidFill>
                <a:latin typeface="Open Sans"/>
              </a:rPr>
              <a:t>Partage des décisions prises à partir de ces évaluations avec les parents, promouvant ainsi une communication transparente et une implication parentale constructive.</a:t>
            </a:r>
          </a:p>
          <a:p>
            <a:pPr>
              <a:lnSpc>
                <a:spcPts val="4224"/>
              </a:lnSpc>
            </a:pPr>
          </a:p>
          <a:p>
            <a:pPr marL="651554" indent="-325777" lvl="1">
              <a:lnSpc>
                <a:spcPts val="4224"/>
              </a:lnSpc>
              <a:buFont typeface="Arial"/>
              <a:buChar char="•"/>
            </a:pPr>
            <a:r>
              <a:rPr lang="en-US" sz="3017">
                <a:solidFill>
                  <a:srgbClr val="000000"/>
                </a:solidFill>
                <a:latin typeface="Open Sans"/>
              </a:rPr>
              <a:t>Engagement collectif des enseignants, remédiateurs, collectivités territoriales, parents, et élèves, combiné à l’évolution des méthodes pédagogiques et à l’adoption des outils numériques, forgeant un environnement éducatif dynamique et inclusif</a:t>
            </a:r>
          </a:p>
          <a:p>
            <a:pPr>
              <a:lnSpc>
                <a:spcPts val="4224"/>
              </a:lnSpc>
            </a:pPr>
          </a:p>
          <a:p>
            <a:pPr marL="651554" indent="-325777" lvl="1">
              <a:lnSpc>
                <a:spcPts val="4224"/>
              </a:lnSpc>
              <a:buFont typeface="Arial"/>
              <a:buChar char="•"/>
            </a:pPr>
            <a:r>
              <a:rPr lang="en-US" sz="3017">
                <a:solidFill>
                  <a:srgbClr val="000000"/>
                </a:solidFill>
                <a:latin typeface="Open Sans"/>
              </a:rPr>
              <a:t>Amélioration notable des compétences des élèves  engendrée par la synergie entre les différents acteurs éducatifs qui  propulse ainsi  les établissements concernés vers un palier supérieur de l'excellence éducative.</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EFE7DD"/>
        </a:solidFill>
      </p:bgPr>
    </p:bg>
    <p:spTree>
      <p:nvGrpSpPr>
        <p:cNvPr id="1" name=""/>
        <p:cNvGrpSpPr/>
        <p:nvPr/>
      </p:nvGrpSpPr>
      <p:grpSpPr>
        <a:xfrm>
          <a:off x="0" y="0"/>
          <a:ext cx="0" cy="0"/>
          <a:chOff x="0" y="0"/>
          <a:chExt cx="0" cy="0"/>
        </a:xfrm>
      </p:grpSpPr>
      <p:grpSp>
        <p:nvGrpSpPr>
          <p:cNvPr name="Group 2" id="2"/>
          <p:cNvGrpSpPr/>
          <p:nvPr/>
        </p:nvGrpSpPr>
        <p:grpSpPr>
          <a:xfrm rot="0">
            <a:off x="11800842" y="5813625"/>
            <a:ext cx="8946750" cy="894675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solidFill>
                <a:srgbClr val="FFFFFF"/>
              </a:solidFill>
              <a:prstDash val="solid"/>
              <a:miter/>
            </a:ln>
          </p:spPr>
        </p:sp>
        <p:sp>
          <p:nvSpPr>
            <p:cNvPr name="TextBox 4" id="4"/>
            <p:cNvSpPr txBox="true"/>
            <p:nvPr/>
          </p:nvSpPr>
          <p:spPr>
            <a:xfrm>
              <a:off x="76200" y="57150"/>
              <a:ext cx="660400" cy="679450"/>
            </a:xfrm>
            <a:prstGeom prst="rect">
              <a:avLst/>
            </a:prstGeom>
          </p:spPr>
          <p:txBody>
            <a:bodyPr anchor="ctr" rtlCol="false" tIns="35873" lIns="35873" bIns="35873" rIns="35873"/>
            <a:lstStyle/>
            <a:p>
              <a:pPr algn="ctr">
                <a:lnSpc>
                  <a:spcPts val="1384"/>
                </a:lnSpc>
              </a:pPr>
            </a:p>
          </p:txBody>
        </p:sp>
      </p:grpSp>
      <p:grpSp>
        <p:nvGrpSpPr>
          <p:cNvPr name="Group 5" id="5"/>
          <p:cNvGrpSpPr/>
          <p:nvPr/>
        </p:nvGrpSpPr>
        <p:grpSpPr>
          <a:xfrm rot="0">
            <a:off x="-3738427" y="-3006635"/>
            <a:ext cx="8946750" cy="894675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solidFill>
                <a:srgbClr val="FFFFFF"/>
              </a:solidFill>
              <a:prstDash val="solid"/>
              <a:miter/>
            </a:ln>
          </p:spPr>
        </p:sp>
        <p:sp>
          <p:nvSpPr>
            <p:cNvPr name="TextBox 7" id="7"/>
            <p:cNvSpPr txBox="true"/>
            <p:nvPr/>
          </p:nvSpPr>
          <p:spPr>
            <a:xfrm>
              <a:off x="76200" y="57150"/>
              <a:ext cx="660400" cy="679450"/>
            </a:xfrm>
            <a:prstGeom prst="rect">
              <a:avLst/>
            </a:prstGeom>
          </p:spPr>
          <p:txBody>
            <a:bodyPr anchor="ctr" rtlCol="false" tIns="35873" lIns="35873" bIns="35873" rIns="35873"/>
            <a:lstStyle/>
            <a:p>
              <a:pPr algn="ctr">
                <a:lnSpc>
                  <a:spcPts val="1384"/>
                </a:lnSpc>
              </a:pPr>
            </a:p>
          </p:txBody>
        </p:sp>
      </p:grpSp>
      <p:sp>
        <p:nvSpPr>
          <p:cNvPr name="Freeform 8" id="8"/>
          <p:cNvSpPr/>
          <p:nvPr/>
        </p:nvSpPr>
        <p:spPr>
          <a:xfrm flipH="false" flipV="false" rot="0">
            <a:off x="2314587" y="5558313"/>
            <a:ext cx="2725406" cy="1485523"/>
          </a:xfrm>
          <a:custGeom>
            <a:avLst/>
            <a:gdLst/>
            <a:ahLst/>
            <a:cxnLst/>
            <a:rect r="r" b="b" t="t" l="l"/>
            <a:pathLst>
              <a:path h="1485523" w="2725406">
                <a:moveTo>
                  <a:pt x="0" y="0"/>
                </a:moveTo>
                <a:lnTo>
                  <a:pt x="2725405" y="0"/>
                </a:lnTo>
                <a:lnTo>
                  <a:pt x="2725405" y="1485523"/>
                </a:lnTo>
                <a:lnTo>
                  <a:pt x="0" y="14855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248532" y="2165616"/>
            <a:ext cx="7941023" cy="5955767"/>
          </a:xfrm>
          <a:custGeom>
            <a:avLst/>
            <a:gdLst/>
            <a:ahLst/>
            <a:cxnLst/>
            <a:rect r="r" b="b" t="t" l="l"/>
            <a:pathLst>
              <a:path h="5955767" w="7941023">
                <a:moveTo>
                  <a:pt x="0" y="0"/>
                </a:moveTo>
                <a:lnTo>
                  <a:pt x="7941023" y="0"/>
                </a:lnTo>
                <a:lnTo>
                  <a:pt x="7941023" y="5955768"/>
                </a:lnTo>
                <a:lnTo>
                  <a:pt x="0" y="5955768"/>
                </a:lnTo>
                <a:lnTo>
                  <a:pt x="0" y="0"/>
                </a:lnTo>
                <a:close/>
              </a:path>
            </a:pathLst>
          </a:custGeom>
          <a:blipFill>
            <a:blip r:embed="rId4"/>
            <a:stretch>
              <a:fillRect l="0" t="0" r="0" b="0"/>
            </a:stretch>
          </a:blipFill>
        </p:spPr>
      </p:sp>
      <p:sp>
        <p:nvSpPr>
          <p:cNvPr name="TextBox 10" id="10"/>
          <p:cNvSpPr txBox="true"/>
          <p:nvPr/>
        </p:nvSpPr>
        <p:spPr>
          <a:xfrm rot="0">
            <a:off x="1932753" y="622126"/>
            <a:ext cx="13658827" cy="1266827"/>
          </a:xfrm>
          <a:prstGeom prst="rect">
            <a:avLst/>
          </a:prstGeom>
        </p:spPr>
        <p:txBody>
          <a:bodyPr anchor="t" rtlCol="false" tIns="0" lIns="0" bIns="0" rIns="0">
            <a:spAutoFit/>
          </a:bodyPr>
          <a:lstStyle/>
          <a:p>
            <a:pPr algn="ctr" marL="0" indent="0" lvl="0">
              <a:lnSpc>
                <a:spcPts val="8925"/>
              </a:lnSpc>
            </a:pPr>
            <a:r>
              <a:rPr lang="en-US" sz="8500">
                <a:solidFill>
                  <a:srgbClr val="8B5307"/>
                </a:solidFill>
                <a:latin typeface="Telegraf Bold"/>
              </a:rPr>
              <a:t>Conclusion</a:t>
            </a:r>
          </a:p>
        </p:txBody>
      </p:sp>
      <p:sp>
        <p:nvSpPr>
          <p:cNvPr name="TextBox 11" id="11"/>
          <p:cNvSpPr txBox="true"/>
          <p:nvPr/>
        </p:nvSpPr>
        <p:spPr>
          <a:xfrm rot="0">
            <a:off x="9144000" y="2476132"/>
            <a:ext cx="8647863" cy="5258537"/>
          </a:xfrm>
          <a:prstGeom prst="rect">
            <a:avLst/>
          </a:prstGeom>
        </p:spPr>
        <p:txBody>
          <a:bodyPr anchor="t" rtlCol="false" tIns="0" lIns="0" bIns="0" rIns="0">
            <a:spAutoFit/>
          </a:bodyPr>
          <a:lstStyle/>
          <a:p>
            <a:pPr algn="just" marL="0" indent="0" lvl="0">
              <a:lnSpc>
                <a:spcPts val="5957"/>
              </a:lnSpc>
            </a:pPr>
            <a:r>
              <a:rPr lang="en-US" sz="4255">
                <a:solidFill>
                  <a:srgbClr val="000000"/>
                </a:solidFill>
                <a:latin typeface="Open Sans"/>
              </a:rPr>
              <a:t>Le PRE déployé avec l'appui des institutions éducatives et des collectivités locales, incarne une démarche innovante et collaborative pour lever les difficultés d'apprentissage et promouvoir la réussite éducative.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FE7DD"/>
        </a:solidFill>
      </p:bgPr>
    </p:bg>
    <p:spTree>
      <p:nvGrpSpPr>
        <p:cNvPr id="1" name=""/>
        <p:cNvGrpSpPr/>
        <p:nvPr/>
      </p:nvGrpSpPr>
      <p:grpSpPr>
        <a:xfrm>
          <a:off x="0" y="0"/>
          <a:ext cx="0" cy="0"/>
          <a:chOff x="0" y="0"/>
          <a:chExt cx="0" cy="0"/>
        </a:xfrm>
      </p:grpSpPr>
      <p:grpSp>
        <p:nvGrpSpPr>
          <p:cNvPr name="Group 2" id="2"/>
          <p:cNvGrpSpPr/>
          <p:nvPr/>
        </p:nvGrpSpPr>
        <p:grpSpPr>
          <a:xfrm rot="0">
            <a:off x="11800842" y="5813625"/>
            <a:ext cx="8946750" cy="894675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solidFill>
                <a:srgbClr val="FFFFFF"/>
              </a:solidFill>
              <a:prstDash val="solid"/>
              <a:miter/>
            </a:ln>
          </p:spPr>
        </p:sp>
        <p:sp>
          <p:nvSpPr>
            <p:cNvPr name="TextBox 4" id="4"/>
            <p:cNvSpPr txBox="true"/>
            <p:nvPr/>
          </p:nvSpPr>
          <p:spPr>
            <a:xfrm>
              <a:off x="76200" y="57150"/>
              <a:ext cx="660400" cy="679450"/>
            </a:xfrm>
            <a:prstGeom prst="rect">
              <a:avLst/>
            </a:prstGeom>
          </p:spPr>
          <p:txBody>
            <a:bodyPr anchor="ctr" rtlCol="false" tIns="35873" lIns="35873" bIns="35873" rIns="35873"/>
            <a:lstStyle/>
            <a:p>
              <a:pPr algn="ctr">
                <a:lnSpc>
                  <a:spcPts val="1384"/>
                </a:lnSpc>
              </a:pPr>
            </a:p>
          </p:txBody>
        </p:sp>
      </p:grpSp>
      <p:grpSp>
        <p:nvGrpSpPr>
          <p:cNvPr name="Group 5" id="5"/>
          <p:cNvGrpSpPr/>
          <p:nvPr/>
        </p:nvGrpSpPr>
        <p:grpSpPr>
          <a:xfrm rot="0">
            <a:off x="-3738427" y="-3006635"/>
            <a:ext cx="8946750" cy="894675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solidFill>
                <a:srgbClr val="FFFFFF"/>
              </a:solidFill>
              <a:prstDash val="solid"/>
              <a:miter/>
            </a:ln>
          </p:spPr>
        </p:sp>
        <p:sp>
          <p:nvSpPr>
            <p:cNvPr name="TextBox 7" id="7"/>
            <p:cNvSpPr txBox="true"/>
            <p:nvPr/>
          </p:nvSpPr>
          <p:spPr>
            <a:xfrm>
              <a:off x="76200" y="57150"/>
              <a:ext cx="660400" cy="679450"/>
            </a:xfrm>
            <a:prstGeom prst="rect">
              <a:avLst/>
            </a:prstGeom>
          </p:spPr>
          <p:txBody>
            <a:bodyPr anchor="ctr" rtlCol="false" tIns="35873" lIns="35873" bIns="35873" rIns="35873"/>
            <a:lstStyle/>
            <a:p>
              <a:pPr algn="ctr">
                <a:lnSpc>
                  <a:spcPts val="1384"/>
                </a:lnSpc>
              </a:pPr>
            </a:p>
          </p:txBody>
        </p:sp>
      </p:grpSp>
      <p:sp>
        <p:nvSpPr>
          <p:cNvPr name="Freeform 8" id="8"/>
          <p:cNvSpPr/>
          <p:nvPr/>
        </p:nvSpPr>
        <p:spPr>
          <a:xfrm flipH="false" flipV="false" rot="0">
            <a:off x="9318005" y="4419977"/>
            <a:ext cx="2654814" cy="1447046"/>
          </a:xfrm>
          <a:custGeom>
            <a:avLst/>
            <a:gdLst/>
            <a:ahLst/>
            <a:cxnLst/>
            <a:rect r="r" b="b" t="t" l="l"/>
            <a:pathLst>
              <a:path h="1447046" w="2654814">
                <a:moveTo>
                  <a:pt x="0" y="0"/>
                </a:moveTo>
                <a:lnTo>
                  <a:pt x="2654814" y="0"/>
                </a:lnTo>
                <a:lnTo>
                  <a:pt x="2654814" y="1447046"/>
                </a:lnTo>
                <a:lnTo>
                  <a:pt x="0" y="14470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0490198" y="3683585"/>
            <a:ext cx="7642588" cy="5731941"/>
          </a:xfrm>
          <a:custGeom>
            <a:avLst/>
            <a:gdLst/>
            <a:ahLst/>
            <a:cxnLst/>
            <a:rect r="r" b="b" t="t" l="l"/>
            <a:pathLst>
              <a:path h="5731941" w="7642588">
                <a:moveTo>
                  <a:pt x="0" y="0"/>
                </a:moveTo>
                <a:lnTo>
                  <a:pt x="7642588" y="0"/>
                </a:lnTo>
                <a:lnTo>
                  <a:pt x="7642588" y="5731941"/>
                </a:lnTo>
                <a:lnTo>
                  <a:pt x="0" y="5731941"/>
                </a:lnTo>
                <a:lnTo>
                  <a:pt x="0" y="0"/>
                </a:lnTo>
                <a:close/>
              </a:path>
            </a:pathLst>
          </a:custGeom>
          <a:blipFill>
            <a:blip r:embed="rId4"/>
            <a:stretch>
              <a:fillRect l="0" t="0" r="0" b="0"/>
            </a:stretch>
          </a:blipFill>
        </p:spPr>
      </p:sp>
      <p:grpSp>
        <p:nvGrpSpPr>
          <p:cNvPr name="Group 10" id="10"/>
          <p:cNvGrpSpPr/>
          <p:nvPr/>
        </p:nvGrpSpPr>
        <p:grpSpPr>
          <a:xfrm rot="0">
            <a:off x="263271" y="578401"/>
            <a:ext cx="9867554" cy="8679899"/>
            <a:chOff x="0" y="0"/>
            <a:chExt cx="13156738" cy="11573198"/>
          </a:xfrm>
        </p:grpSpPr>
        <p:sp>
          <p:nvSpPr>
            <p:cNvPr name="TextBox 11" id="11"/>
            <p:cNvSpPr txBox="true"/>
            <p:nvPr/>
          </p:nvSpPr>
          <p:spPr>
            <a:xfrm rot="0">
              <a:off x="39541" y="4712014"/>
              <a:ext cx="12574988" cy="6861184"/>
            </a:xfrm>
            <a:prstGeom prst="rect">
              <a:avLst/>
            </a:prstGeom>
          </p:spPr>
          <p:txBody>
            <a:bodyPr anchor="t" rtlCol="false" tIns="0" lIns="0" bIns="0" rIns="0">
              <a:spAutoFit/>
            </a:bodyPr>
            <a:lstStyle/>
            <a:p>
              <a:pPr algn="just">
                <a:lnSpc>
                  <a:spcPts val="4530"/>
                </a:lnSpc>
              </a:pPr>
              <a:r>
                <a:rPr lang="en-US" sz="3744" strike="noStrike" u="none">
                  <a:solidFill>
                    <a:srgbClr val="000000"/>
                  </a:solidFill>
                  <a:latin typeface="Open Sans"/>
                </a:rPr>
                <a:t>« La remédiation est une remise à niveau individuelle ou collective qui vise à aider les élèves en difficulté à combler leurs lacunes pour pouvoir progresser dans leur apprentissage ».</a:t>
              </a:r>
            </a:p>
            <a:p>
              <a:pPr algn="l">
                <a:lnSpc>
                  <a:spcPts val="4530"/>
                </a:lnSpc>
              </a:pPr>
            </a:p>
            <a:p>
              <a:pPr algn="just">
                <a:lnSpc>
                  <a:spcPts val="4530"/>
                </a:lnSpc>
              </a:pPr>
              <a:r>
                <a:rPr lang="en-US" sz="3744" strike="noStrike" u="none">
                  <a:solidFill>
                    <a:srgbClr val="000000"/>
                  </a:solidFill>
                  <a:latin typeface="Open Sans"/>
                </a:rPr>
                <a:t>La base de la remédiation est « la notion d’erreur », permettant de réparer des lacunes précises.</a:t>
              </a:r>
            </a:p>
          </p:txBody>
        </p:sp>
        <p:sp>
          <p:nvSpPr>
            <p:cNvPr name="TextBox 12" id="12"/>
            <p:cNvSpPr txBox="true"/>
            <p:nvPr/>
          </p:nvSpPr>
          <p:spPr>
            <a:xfrm rot="0">
              <a:off x="0" y="-85725"/>
              <a:ext cx="13156738" cy="4091478"/>
            </a:xfrm>
            <a:prstGeom prst="rect">
              <a:avLst/>
            </a:prstGeom>
          </p:spPr>
          <p:txBody>
            <a:bodyPr anchor="t" rtlCol="false" tIns="0" lIns="0" bIns="0" rIns="0">
              <a:spAutoFit/>
            </a:bodyPr>
            <a:lstStyle/>
            <a:p>
              <a:pPr algn="l" marL="0" indent="0" lvl="0">
                <a:lnSpc>
                  <a:spcPts val="7953"/>
                </a:lnSpc>
              </a:pPr>
              <a:r>
                <a:rPr lang="en-US" sz="6466" strike="noStrike" u="none">
                  <a:solidFill>
                    <a:srgbClr val="8B5307"/>
                  </a:solidFill>
                  <a:latin typeface="Telegraf Bold"/>
                </a:rPr>
                <a:t>La Remédiation: un droit pour l’apprenant et un devoir pour l’enseignant</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FE7DD"/>
        </a:solidFill>
      </p:bgPr>
    </p:bg>
    <p:spTree>
      <p:nvGrpSpPr>
        <p:cNvPr id="1" name=""/>
        <p:cNvGrpSpPr/>
        <p:nvPr/>
      </p:nvGrpSpPr>
      <p:grpSpPr>
        <a:xfrm>
          <a:off x="0" y="0"/>
          <a:ext cx="0" cy="0"/>
          <a:chOff x="0" y="0"/>
          <a:chExt cx="0" cy="0"/>
        </a:xfrm>
      </p:grpSpPr>
      <p:grpSp>
        <p:nvGrpSpPr>
          <p:cNvPr name="Group 2" id="2"/>
          <p:cNvGrpSpPr/>
          <p:nvPr/>
        </p:nvGrpSpPr>
        <p:grpSpPr>
          <a:xfrm rot="0">
            <a:off x="11800842" y="5813625"/>
            <a:ext cx="8946750" cy="894675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solidFill>
                <a:srgbClr val="FFFFFF"/>
              </a:solidFill>
              <a:prstDash val="solid"/>
              <a:miter/>
            </a:ln>
          </p:spPr>
        </p:sp>
        <p:sp>
          <p:nvSpPr>
            <p:cNvPr name="TextBox 4" id="4"/>
            <p:cNvSpPr txBox="true"/>
            <p:nvPr/>
          </p:nvSpPr>
          <p:spPr>
            <a:xfrm>
              <a:off x="76200" y="57150"/>
              <a:ext cx="660400" cy="679450"/>
            </a:xfrm>
            <a:prstGeom prst="rect">
              <a:avLst/>
            </a:prstGeom>
          </p:spPr>
          <p:txBody>
            <a:bodyPr anchor="ctr" rtlCol="false" tIns="35873" lIns="35873" bIns="35873" rIns="35873"/>
            <a:lstStyle/>
            <a:p>
              <a:pPr algn="ctr">
                <a:lnSpc>
                  <a:spcPts val="1384"/>
                </a:lnSpc>
              </a:pPr>
            </a:p>
          </p:txBody>
        </p:sp>
      </p:grpSp>
      <p:sp>
        <p:nvSpPr>
          <p:cNvPr name="Freeform 5" id="5"/>
          <p:cNvSpPr/>
          <p:nvPr/>
        </p:nvSpPr>
        <p:spPr>
          <a:xfrm flipH="false" flipV="false" rot="0">
            <a:off x="1384300" y="4305372"/>
            <a:ext cx="3075334" cy="1676257"/>
          </a:xfrm>
          <a:custGeom>
            <a:avLst/>
            <a:gdLst/>
            <a:ahLst/>
            <a:cxnLst/>
            <a:rect r="r" b="b" t="t" l="l"/>
            <a:pathLst>
              <a:path h="1676257" w="3075334">
                <a:moveTo>
                  <a:pt x="0" y="0"/>
                </a:moveTo>
                <a:lnTo>
                  <a:pt x="3075334" y="0"/>
                </a:lnTo>
                <a:lnTo>
                  <a:pt x="3075334" y="1676256"/>
                </a:lnTo>
                <a:lnTo>
                  <a:pt x="0" y="167625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332913" y="4047116"/>
            <a:ext cx="7354302" cy="4874272"/>
          </a:xfrm>
          <a:custGeom>
            <a:avLst/>
            <a:gdLst/>
            <a:ahLst/>
            <a:cxnLst/>
            <a:rect r="r" b="b" t="t" l="l"/>
            <a:pathLst>
              <a:path h="4874272" w="7354302">
                <a:moveTo>
                  <a:pt x="0" y="0"/>
                </a:moveTo>
                <a:lnTo>
                  <a:pt x="7354301" y="0"/>
                </a:lnTo>
                <a:lnTo>
                  <a:pt x="7354301" y="4874272"/>
                </a:lnTo>
                <a:lnTo>
                  <a:pt x="0" y="4874272"/>
                </a:lnTo>
                <a:lnTo>
                  <a:pt x="0" y="0"/>
                </a:lnTo>
                <a:close/>
              </a:path>
            </a:pathLst>
          </a:custGeom>
          <a:blipFill>
            <a:blip r:embed="rId4"/>
            <a:stretch>
              <a:fillRect l="0" t="0" r="0" b="0"/>
            </a:stretch>
          </a:blipFill>
        </p:spPr>
      </p:sp>
      <p:grpSp>
        <p:nvGrpSpPr>
          <p:cNvPr name="Group 7" id="7"/>
          <p:cNvGrpSpPr/>
          <p:nvPr/>
        </p:nvGrpSpPr>
        <p:grpSpPr>
          <a:xfrm rot="0">
            <a:off x="8425255" y="304338"/>
            <a:ext cx="9542085" cy="9678324"/>
            <a:chOff x="0" y="0"/>
            <a:chExt cx="12722780" cy="12904432"/>
          </a:xfrm>
        </p:grpSpPr>
        <p:sp>
          <p:nvSpPr>
            <p:cNvPr name="TextBox 8" id="8"/>
            <p:cNvSpPr txBox="true"/>
            <p:nvPr/>
          </p:nvSpPr>
          <p:spPr>
            <a:xfrm rot="0">
              <a:off x="0" y="3303232"/>
              <a:ext cx="12722780" cy="9601200"/>
            </a:xfrm>
            <a:prstGeom prst="rect">
              <a:avLst/>
            </a:prstGeom>
          </p:spPr>
          <p:txBody>
            <a:bodyPr anchor="t" rtlCol="false" tIns="0" lIns="0" bIns="0" rIns="0">
              <a:spAutoFit/>
            </a:bodyPr>
            <a:lstStyle/>
            <a:p>
              <a:pPr algn="just">
                <a:lnSpc>
                  <a:spcPts val="4085"/>
                </a:lnSpc>
                <a:spcBef>
                  <a:spcPct val="0"/>
                </a:spcBef>
              </a:pPr>
              <a:r>
                <a:rPr lang="en-US" sz="3404" strike="noStrike" u="none">
                  <a:solidFill>
                    <a:srgbClr val="000000"/>
                  </a:solidFill>
                  <a:latin typeface="Open Sans"/>
                </a:rPr>
                <a:t>Le programme de remédiation (PRE) est centré autour de deux innovations principales :</a:t>
              </a:r>
            </a:p>
            <a:p>
              <a:pPr algn="just">
                <a:lnSpc>
                  <a:spcPts val="4085"/>
                </a:lnSpc>
                <a:spcBef>
                  <a:spcPct val="0"/>
                </a:spcBef>
              </a:pPr>
            </a:p>
            <a:p>
              <a:pPr algn="just">
                <a:lnSpc>
                  <a:spcPts val="4085"/>
                </a:lnSpc>
                <a:spcBef>
                  <a:spcPct val="0"/>
                </a:spcBef>
              </a:pPr>
            </a:p>
            <a:p>
              <a:pPr algn="just" marL="735101" indent="-367550" lvl="1">
                <a:lnSpc>
                  <a:spcPts val="4085"/>
                </a:lnSpc>
                <a:buFont typeface="Arial"/>
                <a:buChar char="•"/>
              </a:pPr>
              <a:r>
                <a:rPr lang="en-US" sz="3404" strike="noStrike" u="none">
                  <a:solidFill>
                    <a:srgbClr val="000000"/>
                  </a:solidFill>
                  <a:latin typeface="Open Sans"/>
                </a:rPr>
                <a:t>Personnalisation des contenus : La pertinence des contenus est renforcée en les raccordant à l'univers culturel des élèves.</a:t>
              </a:r>
            </a:p>
            <a:p>
              <a:pPr algn="just">
                <a:lnSpc>
                  <a:spcPts val="4085"/>
                </a:lnSpc>
              </a:pPr>
            </a:p>
            <a:p>
              <a:pPr algn="just" marL="735101" indent="-367550" lvl="1">
                <a:lnSpc>
                  <a:spcPts val="4085"/>
                </a:lnSpc>
                <a:buFont typeface="Arial"/>
                <a:buChar char="•"/>
              </a:pPr>
              <a:r>
                <a:rPr lang="en-US" sz="3404" strike="noStrike" u="none">
                  <a:solidFill>
                    <a:srgbClr val="000000"/>
                  </a:solidFill>
                  <a:latin typeface="Open Sans"/>
                </a:rPr>
                <a:t>Intégration du numérique : L’usage de méthodes interactives appuyées sur le numérique constitue un support actif pour l'apprentissage.</a:t>
              </a:r>
            </a:p>
            <a:p>
              <a:pPr algn="just">
                <a:lnSpc>
                  <a:spcPts val="4085"/>
                </a:lnSpc>
                <a:spcBef>
                  <a:spcPct val="0"/>
                </a:spcBef>
              </a:pPr>
            </a:p>
          </p:txBody>
        </p:sp>
        <p:sp>
          <p:nvSpPr>
            <p:cNvPr name="TextBox 9" id="9"/>
            <p:cNvSpPr txBox="true"/>
            <p:nvPr/>
          </p:nvSpPr>
          <p:spPr>
            <a:xfrm rot="0">
              <a:off x="13706" y="161925"/>
              <a:ext cx="12709073" cy="2635295"/>
            </a:xfrm>
            <a:prstGeom prst="rect">
              <a:avLst/>
            </a:prstGeom>
          </p:spPr>
          <p:txBody>
            <a:bodyPr anchor="t" rtlCol="false" tIns="0" lIns="0" bIns="0" rIns="0">
              <a:spAutoFit/>
            </a:bodyPr>
            <a:lstStyle/>
            <a:p>
              <a:pPr algn="l" marL="0" indent="0" lvl="0">
                <a:lnSpc>
                  <a:spcPts val="5007"/>
                </a:lnSpc>
                <a:spcBef>
                  <a:spcPct val="0"/>
                </a:spcBef>
              </a:pPr>
              <a:r>
                <a:rPr lang="en-US" sz="5563" strike="noStrike" u="none">
                  <a:solidFill>
                    <a:srgbClr val="8B5307"/>
                  </a:solidFill>
                  <a:latin typeface="Open Sans Bold"/>
                </a:rPr>
                <a:t>Mise en Œuvre du Modèle de Remédiation dans le PRE</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FE7DD"/>
        </a:solidFill>
      </p:bgPr>
    </p:bg>
    <p:spTree>
      <p:nvGrpSpPr>
        <p:cNvPr id="1" name=""/>
        <p:cNvGrpSpPr/>
        <p:nvPr/>
      </p:nvGrpSpPr>
      <p:grpSpPr>
        <a:xfrm>
          <a:off x="0" y="0"/>
          <a:ext cx="0" cy="0"/>
          <a:chOff x="0" y="0"/>
          <a:chExt cx="0" cy="0"/>
        </a:xfrm>
      </p:grpSpPr>
      <p:grpSp>
        <p:nvGrpSpPr>
          <p:cNvPr name="Group 2" id="2"/>
          <p:cNvGrpSpPr/>
          <p:nvPr/>
        </p:nvGrpSpPr>
        <p:grpSpPr>
          <a:xfrm rot="0">
            <a:off x="11800842" y="5813625"/>
            <a:ext cx="8946750" cy="894675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solidFill>
                <a:srgbClr val="FFFFFF"/>
              </a:solidFill>
              <a:prstDash val="solid"/>
              <a:miter/>
            </a:ln>
          </p:spPr>
        </p:sp>
        <p:sp>
          <p:nvSpPr>
            <p:cNvPr name="TextBox 4" id="4"/>
            <p:cNvSpPr txBox="true"/>
            <p:nvPr/>
          </p:nvSpPr>
          <p:spPr>
            <a:xfrm>
              <a:off x="76200" y="57150"/>
              <a:ext cx="660400" cy="679450"/>
            </a:xfrm>
            <a:prstGeom prst="rect">
              <a:avLst/>
            </a:prstGeom>
          </p:spPr>
          <p:txBody>
            <a:bodyPr anchor="ctr" rtlCol="false" tIns="35873" lIns="35873" bIns="35873" rIns="35873"/>
            <a:lstStyle/>
            <a:p>
              <a:pPr algn="ctr">
                <a:lnSpc>
                  <a:spcPts val="1384"/>
                </a:lnSpc>
              </a:pPr>
            </a:p>
          </p:txBody>
        </p:sp>
      </p:grpSp>
      <p:sp>
        <p:nvSpPr>
          <p:cNvPr name="Freeform 5" id="5"/>
          <p:cNvSpPr/>
          <p:nvPr/>
        </p:nvSpPr>
        <p:spPr>
          <a:xfrm flipH="false" flipV="false" rot="0">
            <a:off x="1384300" y="4305372"/>
            <a:ext cx="3075334" cy="1676257"/>
          </a:xfrm>
          <a:custGeom>
            <a:avLst/>
            <a:gdLst/>
            <a:ahLst/>
            <a:cxnLst/>
            <a:rect r="r" b="b" t="t" l="l"/>
            <a:pathLst>
              <a:path h="1676257" w="3075334">
                <a:moveTo>
                  <a:pt x="0" y="0"/>
                </a:moveTo>
                <a:lnTo>
                  <a:pt x="3075334" y="0"/>
                </a:lnTo>
                <a:lnTo>
                  <a:pt x="3075334" y="1676256"/>
                </a:lnTo>
                <a:lnTo>
                  <a:pt x="0" y="167625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0" y="3264464"/>
            <a:ext cx="8507589" cy="6372815"/>
          </a:xfrm>
          <a:custGeom>
            <a:avLst/>
            <a:gdLst/>
            <a:ahLst/>
            <a:cxnLst/>
            <a:rect r="r" b="b" t="t" l="l"/>
            <a:pathLst>
              <a:path h="6372815" w="8507589">
                <a:moveTo>
                  <a:pt x="0" y="0"/>
                </a:moveTo>
                <a:lnTo>
                  <a:pt x="8507589" y="0"/>
                </a:lnTo>
                <a:lnTo>
                  <a:pt x="8507589" y="6372814"/>
                </a:lnTo>
                <a:lnTo>
                  <a:pt x="0" y="6372814"/>
                </a:lnTo>
                <a:lnTo>
                  <a:pt x="0" y="0"/>
                </a:lnTo>
                <a:close/>
              </a:path>
            </a:pathLst>
          </a:custGeom>
          <a:blipFill>
            <a:blip r:embed="rId4"/>
            <a:stretch>
              <a:fillRect l="0" t="0" r="0" b="0"/>
            </a:stretch>
          </a:blipFill>
        </p:spPr>
      </p:sp>
      <p:grpSp>
        <p:nvGrpSpPr>
          <p:cNvPr name="Group 7" id="7"/>
          <p:cNvGrpSpPr/>
          <p:nvPr/>
        </p:nvGrpSpPr>
        <p:grpSpPr>
          <a:xfrm rot="0">
            <a:off x="8912566" y="270743"/>
            <a:ext cx="9232508" cy="8987557"/>
            <a:chOff x="0" y="0"/>
            <a:chExt cx="12310011" cy="11983409"/>
          </a:xfrm>
        </p:grpSpPr>
        <p:sp>
          <p:nvSpPr>
            <p:cNvPr name="TextBox 8" id="8"/>
            <p:cNvSpPr txBox="true"/>
            <p:nvPr/>
          </p:nvSpPr>
          <p:spPr>
            <a:xfrm rot="0">
              <a:off x="0" y="4342191"/>
              <a:ext cx="12310011" cy="7641218"/>
            </a:xfrm>
            <a:prstGeom prst="rect">
              <a:avLst/>
            </a:prstGeom>
          </p:spPr>
          <p:txBody>
            <a:bodyPr anchor="t" rtlCol="false" tIns="0" lIns="0" bIns="0" rIns="0">
              <a:spAutoFit/>
            </a:bodyPr>
            <a:lstStyle/>
            <a:p>
              <a:pPr algn="l">
                <a:lnSpc>
                  <a:spcPts val="3495"/>
                </a:lnSpc>
                <a:spcBef>
                  <a:spcPct val="0"/>
                </a:spcBef>
              </a:pPr>
            </a:p>
            <a:p>
              <a:pPr algn="l" marL="628985" indent="-314492" lvl="1">
                <a:lnSpc>
                  <a:spcPts val="3495"/>
                </a:lnSpc>
                <a:spcBef>
                  <a:spcPct val="0"/>
                </a:spcBef>
                <a:buFont typeface="Arial"/>
                <a:buChar char="•"/>
              </a:pPr>
              <a:r>
                <a:rPr lang="en-US" sz="2913" strike="noStrike" u="none">
                  <a:solidFill>
                    <a:srgbClr val="000000"/>
                  </a:solidFill>
                  <a:latin typeface="Open Sans"/>
                </a:rPr>
                <a:t>Identification des erreurs ou faiblesses : Test de Tous les élèves en lecture et  en mathématiques, sur tablettes</a:t>
              </a:r>
            </a:p>
            <a:p>
              <a:pPr algn="l">
                <a:lnSpc>
                  <a:spcPts val="3495"/>
                </a:lnSpc>
                <a:spcBef>
                  <a:spcPct val="0"/>
                </a:spcBef>
              </a:pPr>
            </a:p>
            <a:p>
              <a:pPr algn="l" marL="628985" indent="-314492" lvl="1">
                <a:lnSpc>
                  <a:spcPts val="3495"/>
                </a:lnSpc>
                <a:spcBef>
                  <a:spcPct val="0"/>
                </a:spcBef>
                <a:buFont typeface="Arial"/>
                <a:buChar char="•"/>
              </a:pPr>
              <a:r>
                <a:rPr lang="en-US" sz="2913" strike="noStrike" u="none">
                  <a:solidFill>
                    <a:srgbClr val="000000"/>
                  </a:solidFill>
                  <a:latin typeface="Open Sans"/>
                </a:rPr>
                <a:t>Catégorisation : Analyse des performances par les statisticiens du LARTES</a:t>
              </a:r>
            </a:p>
            <a:p>
              <a:pPr algn="l">
                <a:lnSpc>
                  <a:spcPts val="3495"/>
                </a:lnSpc>
                <a:spcBef>
                  <a:spcPct val="0"/>
                </a:spcBef>
              </a:pPr>
            </a:p>
            <a:p>
              <a:pPr algn="l" marL="628985" indent="-314492" lvl="1">
                <a:lnSpc>
                  <a:spcPts val="3495"/>
                </a:lnSpc>
                <a:spcBef>
                  <a:spcPct val="0"/>
                </a:spcBef>
                <a:buFont typeface="Arial"/>
                <a:buChar char="•"/>
              </a:pPr>
              <a:r>
                <a:rPr lang="en-US" sz="2913" strike="noStrike" u="none">
                  <a:solidFill>
                    <a:srgbClr val="000000"/>
                  </a:solidFill>
                  <a:latin typeface="Open Sans"/>
                </a:rPr>
                <a:t>Recherche des sources d’erreur : Détermination des groupes de besoins </a:t>
              </a:r>
            </a:p>
            <a:p>
              <a:pPr algn="l">
                <a:lnSpc>
                  <a:spcPts val="3495"/>
                </a:lnSpc>
                <a:spcBef>
                  <a:spcPct val="0"/>
                </a:spcBef>
              </a:pPr>
            </a:p>
            <a:p>
              <a:pPr algn="l" marL="628985" indent="-314492" lvl="1">
                <a:lnSpc>
                  <a:spcPts val="3495"/>
                </a:lnSpc>
                <a:spcBef>
                  <a:spcPct val="0"/>
                </a:spcBef>
                <a:buFont typeface="Arial"/>
                <a:buChar char="•"/>
              </a:pPr>
              <a:r>
                <a:rPr lang="en-US" sz="2913" strike="noStrike" u="none">
                  <a:solidFill>
                    <a:srgbClr val="000000"/>
                  </a:solidFill>
                  <a:latin typeface="Open Sans"/>
                </a:rPr>
                <a:t>Mise en place d'un dispositif correctif : Organisation des élèves par groupes de besoin</a:t>
              </a:r>
            </a:p>
          </p:txBody>
        </p:sp>
        <p:sp>
          <p:nvSpPr>
            <p:cNvPr name="TextBox 9" id="9"/>
            <p:cNvSpPr txBox="true"/>
            <p:nvPr/>
          </p:nvSpPr>
          <p:spPr>
            <a:xfrm rot="0">
              <a:off x="13262" y="200025"/>
              <a:ext cx="12296749" cy="3623885"/>
            </a:xfrm>
            <a:prstGeom prst="rect">
              <a:avLst/>
            </a:prstGeom>
          </p:spPr>
          <p:txBody>
            <a:bodyPr anchor="t" rtlCol="false" tIns="0" lIns="0" bIns="0" rIns="0">
              <a:spAutoFit/>
            </a:bodyPr>
            <a:lstStyle/>
            <a:p>
              <a:pPr algn="l" marL="0" indent="0" lvl="0">
                <a:lnSpc>
                  <a:spcPts val="9768"/>
                </a:lnSpc>
                <a:spcBef>
                  <a:spcPct val="0"/>
                </a:spcBef>
              </a:pPr>
              <a:r>
                <a:rPr lang="en-US" sz="10854" strike="noStrike" u="none">
                  <a:solidFill>
                    <a:srgbClr val="8B5307"/>
                  </a:solidFill>
                  <a:latin typeface="Telegraf Bold"/>
                </a:rPr>
                <a:t>Processus de Remédiation</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FE7DD"/>
        </a:solidFill>
      </p:bgPr>
    </p:bg>
    <p:spTree>
      <p:nvGrpSpPr>
        <p:cNvPr id="1" name=""/>
        <p:cNvGrpSpPr/>
        <p:nvPr/>
      </p:nvGrpSpPr>
      <p:grpSpPr>
        <a:xfrm>
          <a:off x="0" y="0"/>
          <a:ext cx="0" cy="0"/>
          <a:chOff x="0" y="0"/>
          <a:chExt cx="0" cy="0"/>
        </a:xfrm>
      </p:grpSpPr>
      <p:grpSp>
        <p:nvGrpSpPr>
          <p:cNvPr name="Group 2" id="2"/>
          <p:cNvGrpSpPr/>
          <p:nvPr/>
        </p:nvGrpSpPr>
        <p:grpSpPr>
          <a:xfrm rot="0">
            <a:off x="11800842" y="5813625"/>
            <a:ext cx="8946750" cy="894675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solidFill>
                <a:srgbClr val="FFFFFF"/>
              </a:solidFill>
              <a:prstDash val="solid"/>
              <a:miter/>
            </a:ln>
          </p:spPr>
        </p:sp>
        <p:sp>
          <p:nvSpPr>
            <p:cNvPr name="TextBox 4" id="4"/>
            <p:cNvSpPr txBox="true"/>
            <p:nvPr/>
          </p:nvSpPr>
          <p:spPr>
            <a:xfrm>
              <a:off x="76200" y="57150"/>
              <a:ext cx="660400" cy="679450"/>
            </a:xfrm>
            <a:prstGeom prst="rect">
              <a:avLst/>
            </a:prstGeom>
          </p:spPr>
          <p:txBody>
            <a:bodyPr anchor="ctr" rtlCol="false" tIns="35873" lIns="35873" bIns="35873" rIns="35873"/>
            <a:lstStyle/>
            <a:p>
              <a:pPr algn="ctr">
                <a:lnSpc>
                  <a:spcPts val="1384"/>
                </a:lnSpc>
              </a:pPr>
            </a:p>
          </p:txBody>
        </p:sp>
      </p:grpSp>
      <p:sp>
        <p:nvSpPr>
          <p:cNvPr name="Freeform 5" id="5"/>
          <p:cNvSpPr/>
          <p:nvPr/>
        </p:nvSpPr>
        <p:spPr>
          <a:xfrm flipH="false" flipV="false" rot="0">
            <a:off x="1384300" y="4305372"/>
            <a:ext cx="3075334" cy="1676257"/>
          </a:xfrm>
          <a:custGeom>
            <a:avLst/>
            <a:gdLst/>
            <a:ahLst/>
            <a:cxnLst/>
            <a:rect r="r" b="b" t="t" l="l"/>
            <a:pathLst>
              <a:path h="1676257" w="3075334">
                <a:moveTo>
                  <a:pt x="0" y="0"/>
                </a:moveTo>
                <a:lnTo>
                  <a:pt x="3075334" y="0"/>
                </a:lnTo>
                <a:lnTo>
                  <a:pt x="3075334" y="1676256"/>
                </a:lnTo>
                <a:lnTo>
                  <a:pt x="0" y="167625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79686" y="3872230"/>
            <a:ext cx="7954622" cy="5965966"/>
          </a:xfrm>
          <a:custGeom>
            <a:avLst/>
            <a:gdLst/>
            <a:ahLst/>
            <a:cxnLst/>
            <a:rect r="r" b="b" t="t" l="l"/>
            <a:pathLst>
              <a:path h="5965966" w="7954622">
                <a:moveTo>
                  <a:pt x="0" y="0"/>
                </a:moveTo>
                <a:lnTo>
                  <a:pt x="7954622" y="0"/>
                </a:lnTo>
                <a:lnTo>
                  <a:pt x="7954622" y="5965967"/>
                </a:lnTo>
                <a:lnTo>
                  <a:pt x="0" y="5965967"/>
                </a:lnTo>
                <a:lnTo>
                  <a:pt x="0" y="0"/>
                </a:lnTo>
                <a:close/>
              </a:path>
            </a:pathLst>
          </a:custGeom>
          <a:blipFill>
            <a:blip r:embed="rId4"/>
            <a:stretch>
              <a:fillRect l="0" t="0" r="0" b="0"/>
            </a:stretch>
          </a:blipFill>
        </p:spPr>
      </p:sp>
      <p:grpSp>
        <p:nvGrpSpPr>
          <p:cNvPr name="Group 7" id="7"/>
          <p:cNvGrpSpPr/>
          <p:nvPr/>
        </p:nvGrpSpPr>
        <p:grpSpPr>
          <a:xfrm rot="0">
            <a:off x="8755341" y="228627"/>
            <a:ext cx="9232508" cy="9609569"/>
            <a:chOff x="0" y="0"/>
            <a:chExt cx="12310011" cy="12812759"/>
          </a:xfrm>
        </p:grpSpPr>
        <p:sp>
          <p:nvSpPr>
            <p:cNvPr name="TextBox 8" id="8"/>
            <p:cNvSpPr txBox="true"/>
            <p:nvPr/>
          </p:nvSpPr>
          <p:spPr>
            <a:xfrm rot="0">
              <a:off x="0" y="5675359"/>
              <a:ext cx="12310011" cy="7137400"/>
            </a:xfrm>
            <a:prstGeom prst="rect">
              <a:avLst/>
            </a:prstGeom>
          </p:spPr>
          <p:txBody>
            <a:bodyPr anchor="t" rtlCol="false" tIns="0" lIns="0" bIns="0" rIns="0">
              <a:spAutoFit/>
            </a:bodyPr>
            <a:lstStyle/>
            <a:p>
              <a:pPr>
                <a:lnSpc>
                  <a:spcPts val="3855"/>
                </a:lnSpc>
              </a:pPr>
              <a:r>
                <a:rPr lang="en-US" sz="3213">
                  <a:solidFill>
                    <a:srgbClr val="000000"/>
                  </a:solidFill>
                  <a:latin typeface="Open Sans Bold"/>
                </a:rPr>
                <a:t>Niveau débutant (1)</a:t>
              </a:r>
            </a:p>
            <a:p>
              <a:pPr algn="l">
                <a:lnSpc>
                  <a:spcPts val="3855"/>
                </a:lnSpc>
                <a:spcBef>
                  <a:spcPct val="0"/>
                </a:spcBef>
              </a:pPr>
            </a:p>
            <a:p>
              <a:pPr algn="l" marL="628985" indent="-314492" lvl="1">
                <a:lnSpc>
                  <a:spcPts val="3495"/>
                </a:lnSpc>
                <a:spcBef>
                  <a:spcPct val="0"/>
                </a:spcBef>
                <a:buFont typeface="Arial"/>
                <a:buChar char="•"/>
              </a:pPr>
              <a:r>
                <a:rPr lang="en-US" sz="2913" strike="noStrike" u="none">
                  <a:solidFill>
                    <a:srgbClr val="000000"/>
                  </a:solidFill>
                  <a:latin typeface="Open Sans"/>
                </a:rPr>
                <a:t>Ne maîtrise pas le principe alphabétique : lettres de d’alphabet, sons, mots et mots inventés)</a:t>
              </a:r>
            </a:p>
            <a:p>
              <a:pPr algn="l">
                <a:lnSpc>
                  <a:spcPts val="3495"/>
                </a:lnSpc>
                <a:spcBef>
                  <a:spcPct val="0"/>
                </a:spcBef>
              </a:pPr>
            </a:p>
            <a:p>
              <a:pPr algn="l">
                <a:lnSpc>
                  <a:spcPts val="3495"/>
                </a:lnSpc>
                <a:spcBef>
                  <a:spcPct val="0"/>
                </a:spcBef>
              </a:pPr>
              <a:r>
                <a:rPr lang="en-US" sz="2913" strike="noStrike" u="none">
                  <a:solidFill>
                    <a:srgbClr val="000000"/>
                  </a:solidFill>
                  <a:latin typeface="Open Sans Bold"/>
                </a:rPr>
                <a:t>Niveau moyen (2)</a:t>
              </a:r>
            </a:p>
            <a:p>
              <a:pPr algn="l">
                <a:lnSpc>
                  <a:spcPts val="3495"/>
                </a:lnSpc>
                <a:spcBef>
                  <a:spcPct val="0"/>
                </a:spcBef>
              </a:pPr>
            </a:p>
            <a:p>
              <a:pPr algn="l" marL="628985" indent="-314492" lvl="1">
                <a:lnSpc>
                  <a:spcPts val="3495"/>
                </a:lnSpc>
                <a:buFont typeface="Arial"/>
                <a:buChar char="•"/>
              </a:pPr>
              <a:r>
                <a:rPr lang="en-US" sz="2913" strike="noStrike" u="none">
                  <a:solidFill>
                    <a:srgbClr val="000000"/>
                  </a:solidFill>
                  <a:latin typeface="Open Sans"/>
                </a:rPr>
                <a:t>N’a pas encore une bonne lecture fluide</a:t>
              </a:r>
            </a:p>
            <a:p>
              <a:pPr algn="l">
                <a:lnSpc>
                  <a:spcPts val="3495"/>
                </a:lnSpc>
                <a:spcBef>
                  <a:spcPct val="0"/>
                </a:spcBef>
              </a:pPr>
              <a:r>
                <a:rPr lang="en-US" sz="2913" strike="noStrike" u="none">
                  <a:solidFill>
                    <a:srgbClr val="000000"/>
                  </a:solidFill>
                  <a:latin typeface="Open Sans"/>
                </a:rPr>
                <a:t> </a:t>
              </a:r>
            </a:p>
            <a:p>
              <a:pPr algn="l">
                <a:lnSpc>
                  <a:spcPts val="3495"/>
                </a:lnSpc>
                <a:spcBef>
                  <a:spcPct val="0"/>
                </a:spcBef>
              </a:pPr>
              <a:r>
                <a:rPr lang="en-US" sz="2913" strike="noStrike" u="none">
                  <a:solidFill>
                    <a:srgbClr val="000000"/>
                  </a:solidFill>
                  <a:latin typeface="Open Sans Bold"/>
                </a:rPr>
                <a:t>Assez bon niveau (3)</a:t>
              </a:r>
            </a:p>
            <a:p>
              <a:pPr algn="l">
                <a:lnSpc>
                  <a:spcPts val="3495"/>
                </a:lnSpc>
                <a:spcBef>
                  <a:spcPct val="0"/>
                </a:spcBef>
              </a:pPr>
            </a:p>
            <a:p>
              <a:pPr algn="l" marL="628985" indent="-314492" lvl="1">
                <a:lnSpc>
                  <a:spcPts val="3495"/>
                </a:lnSpc>
                <a:spcBef>
                  <a:spcPct val="0"/>
                </a:spcBef>
                <a:buFont typeface="Arial"/>
                <a:buChar char="•"/>
              </a:pPr>
              <a:r>
                <a:rPr lang="en-US" sz="2913" strike="noStrike" u="none">
                  <a:solidFill>
                    <a:srgbClr val="000000"/>
                  </a:solidFill>
                  <a:latin typeface="Open Sans"/>
                </a:rPr>
                <a:t>A quelques problèmes de compréhension</a:t>
              </a:r>
            </a:p>
          </p:txBody>
        </p:sp>
        <p:sp>
          <p:nvSpPr>
            <p:cNvPr name="TextBox 9" id="9"/>
            <p:cNvSpPr txBox="true"/>
            <p:nvPr/>
          </p:nvSpPr>
          <p:spPr>
            <a:xfrm rot="0">
              <a:off x="13262" y="161925"/>
              <a:ext cx="12296749" cy="5004678"/>
            </a:xfrm>
            <a:prstGeom prst="rect">
              <a:avLst/>
            </a:prstGeom>
          </p:spPr>
          <p:txBody>
            <a:bodyPr anchor="t" rtlCol="false" tIns="0" lIns="0" bIns="0" rIns="0">
              <a:spAutoFit/>
            </a:bodyPr>
            <a:lstStyle/>
            <a:p>
              <a:pPr algn="l" marL="0" indent="0" lvl="0">
                <a:lnSpc>
                  <a:spcPts val="7789"/>
                </a:lnSpc>
                <a:spcBef>
                  <a:spcPct val="0"/>
                </a:spcBef>
              </a:pPr>
              <a:r>
                <a:rPr lang="en-US" sz="8654" strike="noStrike" u="none">
                  <a:solidFill>
                    <a:srgbClr val="8B5307"/>
                  </a:solidFill>
                  <a:latin typeface="Telegraf Bold"/>
                </a:rPr>
                <a:t>Processus de Remédiation </a:t>
              </a:r>
            </a:p>
            <a:p>
              <a:pPr algn="l" marL="0" indent="0" lvl="0">
                <a:lnSpc>
                  <a:spcPts val="7789"/>
                </a:lnSpc>
                <a:spcBef>
                  <a:spcPct val="0"/>
                </a:spcBef>
              </a:pPr>
            </a:p>
            <a:p>
              <a:pPr algn="ctr" marL="0" indent="0" lvl="0">
                <a:lnSpc>
                  <a:spcPts val="5179"/>
                </a:lnSpc>
                <a:spcBef>
                  <a:spcPct val="0"/>
                </a:spcBef>
              </a:pPr>
              <a:r>
                <a:rPr lang="en-US" sz="5754" strike="noStrike" u="none">
                  <a:solidFill>
                    <a:srgbClr val="8B5307"/>
                  </a:solidFill>
                  <a:latin typeface="Telegraf Bold"/>
                </a:rPr>
                <a:t>Lecture</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FE7DD"/>
        </a:solidFill>
      </p:bgPr>
    </p:bg>
    <p:spTree>
      <p:nvGrpSpPr>
        <p:cNvPr id="1" name=""/>
        <p:cNvGrpSpPr/>
        <p:nvPr/>
      </p:nvGrpSpPr>
      <p:grpSpPr>
        <a:xfrm>
          <a:off x="0" y="0"/>
          <a:ext cx="0" cy="0"/>
          <a:chOff x="0" y="0"/>
          <a:chExt cx="0" cy="0"/>
        </a:xfrm>
      </p:grpSpPr>
      <p:grpSp>
        <p:nvGrpSpPr>
          <p:cNvPr name="Group 2" id="2"/>
          <p:cNvGrpSpPr/>
          <p:nvPr/>
        </p:nvGrpSpPr>
        <p:grpSpPr>
          <a:xfrm rot="0">
            <a:off x="11800842" y="5813625"/>
            <a:ext cx="8946750" cy="894675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solidFill>
                <a:srgbClr val="FFFFFF"/>
              </a:solidFill>
              <a:prstDash val="solid"/>
              <a:miter/>
            </a:ln>
          </p:spPr>
        </p:sp>
        <p:sp>
          <p:nvSpPr>
            <p:cNvPr name="TextBox 4" id="4"/>
            <p:cNvSpPr txBox="true"/>
            <p:nvPr/>
          </p:nvSpPr>
          <p:spPr>
            <a:xfrm>
              <a:off x="76200" y="57150"/>
              <a:ext cx="660400" cy="679450"/>
            </a:xfrm>
            <a:prstGeom prst="rect">
              <a:avLst/>
            </a:prstGeom>
          </p:spPr>
          <p:txBody>
            <a:bodyPr anchor="ctr" rtlCol="false" tIns="35873" lIns="35873" bIns="35873" rIns="35873"/>
            <a:lstStyle/>
            <a:p>
              <a:pPr algn="ctr">
                <a:lnSpc>
                  <a:spcPts val="1384"/>
                </a:lnSpc>
              </a:pPr>
            </a:p>
          </p:txBody>
        </p:sp>
      </p:grpSp>
      <p:sp>
        <p:nvSpPr>
          <p:cNvPr name="Freeform 5" id="5"/>
          <p:cNvSpPr/>
          <p:nvPr/>
        </p:nvSpPr>
        <p:spPr>
          <a:xfrm flipH="false" flipV="false" rot="0">
            <a:off x="1384300" y="4305372"/>
            <a:ext cx="3075334" cy="1676257"/>
          </a:xfrm>
          <a:custGeom>
            <a:avLst/>
            <a:gdLst/>
            <a:ahLst/>
            <a:cxnLst/>
            <a:rect r="r" b="b" t="t" l="l"/>
            <a:pathLst>
              <a:path h="1676257" w="3075334">
                <a:moveTo>
                  <a:pt x="0" y="0"/>
                </a:moveTo>
                <a:lnTo>
                  <a:pt x="3075334" y="0"/>
                </a:lnTo>
                <a:lnTo>
                  <a:pt x="3075334" y="1676256"/>
                </a:lnTo>
                <a:lnTo>
                  <a:pt x="0" y="167625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526289" y="4508292"/>
            <a:ext cx="7545424" cy="5659068"/>
          </a:xfrm>
          <a:custGeom>
            <a:avLst/>
            <a:gdLst/>
            <a:ahLst/>
            <a:cxnLst/>
            <a:rect r="r" b="b" t="t" l="l"/>
            <a:pathLst>
              <a:path h="5659068" w="7545424">
                <a:moveTo>
                  <a:pt x="0" y="0"/>
                </a:moveTo>
                <a:lnTo>
                  <a:pt x="7545424" y="0"/>
                </a:lnTo>
                <a:lnTo>
                  <a:pt x="7545424" y="5659068"/>
                </a:lnTo>
                <a:lnTo>
                  <a:pt x="0" y="5659068"/>
                </a:lnTo>
                <a:lnTo>
                  <a:pt x="0" y="0"/>
                </a:lnTo>
                <a:close/>
              </a:path>
            </a:pathLst>
          </a:custGeom>
          <a:blipFill>
            <a:blip r:embed="rId4"/>
            <a:stretch>
              <a:fillRect l="0" t="0" r="0" b="0"/>
            </a:stretch>
          </a:blipFill>
        </p:spPr>
      </p:sp>
      <p:grpSp>
        <p:nvGrpSpPr>
          <p:cNvPr name="Group 7" id="7"/>
          <p:cNvGrpSpPr/>
          <p:nvPr/>
        </p:nvGrpSpPr>
        <p:grpSpPr>
          <a:xfrm rot="0">
            <a:off x="8902763" y="119640"/>
            <a:ext cx="9232508" cy="10047719"/>
            <a:chOff x="0" y="0"/>
            <a:chExt cx="12310011" cy="13396959"/>
          </a:xfrm>
        </p:grpSpPr>
        <p:sp>
          <p:nvSpPr>
            <p:cNvPr name="TextBox 8" id="8"/>
            <p:cNvSpPr txBox="true"/>
            <p:nvPr/>
          </p:nvSpPr>
          <p:spPr>
            <a:xfrm rot="0">
              <a:off x="0" y="5675359"/>
              <a:ext cx="12310011" cy="7721600"/>
            </a:xfrm>
            <a:prstGeom prst="rect">
              <a:avLst/>
            </a:prstGeom>
          </p:spPr>
          <p:txBody>
            <a:bodyPr anchor="t" rtlCol="false" tIns="0" lIns="0" bIns="0" rIns="0">
              <a:spAutoFit/>
            </a:bodyPr>
            <a:lstStyle/>
            <a:p>
              <a:pPr>
                <a:lnSpc>
                  <a:spcPts val="3855"/>
                </a:lnSpc>
              </a:pPr>
              <a:r>
                <a:rPr lang="en-US" sz="3213">
                  <a:solidFill>
                    <a:srgbClr val="000000"/>
                  </a:solidFill>
                  <a:latin typeface="Open Sans Bold"/>
                </a:rPr>
                <a:t>Niveau débutant (1)</a:t>
              </a:r>
            </a:p>
            <a:p>
              <a:pPr algn="l">
                <a:lnSpc>
                  <a:spcPts val="3855"/>
                </a:lnSpc>
                <a:spcBef>
                  <a:spcPct val="0"/>
                </a:spcBef>
              </a:pPr>
            </a:p>
            <a:p>
              <a:pPr algn="l" marL="628985" indent="-314492" lvl="1">
                <a:lnSpc>
                  <a:spcPts val="3495"/>
                </a:lnSpc>
                <a:spcBef>
                  <a:spcPct val="0"/>
                </a:spcBef>
                <a:buFont typeface="Arial"/>
                <a:buChar char="•"/>
              </a:pPr>
              <a:r>
                <a:rPr lang="en-US" sz="2913" strike="noStrike" u="none">
                  <a:solidFill>
                    <a:srgbClr val="000000"/>
                  </a:solidFill>
                  <a:latin typeface="Open Sans"/>
                </a:rPr>
                <a:t>A des problèmes dans la connaissance des nombres</a:t>
              </a:r>
            </a:p>
            <a:p>
              <a:pPr algn="l">
                <a:lnSpc>
                  <a:spcPts val="3495"/>
                </a:lnSpc>
                <a:spcBef>
                  <a:spcPct val="0"/>
                </a:spcBef>
              </a:pPr>
            </a:p>
            <a:p>
              <a:pPr algn="l">
                <a:lnSpc>
                  <a:spcPts val="3495"/>
                </a:lnSpc>
                <a:spcBef>
                  <a:spcPct val="0"/>
                </a:spcBef>
              </a:pPr>
              <a:r>
                <a:rPr lang="en-US" sz="2913" strike="noStrike" u="none">
                  <a:solidFill>
                    <a:srgbClr val="000000"/>
                  </a:solidFill>
                  <a:latin typeface="Open Sans Bold"/>
                </a:rPr>
                <a:t>Niveau moyen (2)</a:t>
              </a:r>
            </a:p>
            <a:p>
              <a:pPr algn="l">
                <a:lnSpc>
                  <a:spcPts val="3495"/>
                </a:lnSpc>
                <a:spcBef>
                  <a:spcPct val="0"/>
                </a:spcBef>
              </a:pPr>
            </a:p>
            <a:p>
              <a:pPr algn="l" marL="628985" indent="-314492" lvl="1">
                <a:lnSpc>
                  <a:spcPts val="3495"/>
                </a:lnSpc>
                <a:buFont typeface="Arial"/>
                <a:buChar char="•"/>
              </a:pPr>
              <a:r>
                <a:rPr lang="en-US" sz="2913" strike="noStrike" u="none">
                  <a:solidFill>
                    <a:srgbClr val="000000"/>
                  </a:solidFill>
                  <a:latin typeface="Open Sans"/>
                </a:rPr>
                <a:t>A des difficultés sur le sens des opérations et les pratiques opératoires</a:t>
              </a:r>
            </a:p>
            <a:p>
              <a:pPr algn="l">
                <a:lnSpc>
                  <a:spcPts val="3495"/>
                </a:lnSpc>
                <a:spcBef>
                  <a:spcPct val="0"/>
                </a:spcBef>
              </a:pPr>
              <a:r>
                <a:rPr lang="en-US" sz="2913" strike="noStrike" u="none">
                  <a:solidFill>
                    <a:srgbClr val="000000"/>
                  </a:solidFill>
                  <a:latin typeface="Open Sans"/>
                </a:rPr>
                <a:t> </a:t>
              </a:r>
            </a:p>
            <a:p>
              <a:pPr algn="l">
                <a:lnSpc>
                  <a:spcPts val="3495"/>
                </a:lnSpc>
                <a:spcBef>
                  <a:spcPct val="0"/>
                </a:spcBef>
              </a:pPr>
              <a:r>
                <a:rPr lang="en-US" sz="2913" strike="noStrike" u="none">
                  <a:solidFill>
                    <a:srgbClr val="000000"/>
                  </a:solidFill>
                  <a:latin typeface="Open Sans Bold"/>
                </a:rPr>
                <a:t>Assez bon niveau (3)</a:t>
              </a:r>
            </a:p>
            <a:p>
              <a:pPr algn="l">
                <a:lnSpc>
                  <a:spcPts val="3495"/>
                </a:lnSpc>
                <a:spcBef>
                  <a:spcPct val="0"/>
                </a:spcBef>
              </a:pPr>
            </a:p>
            <a:p>
              <a:pPr algn="l" marL="628985" indent="-314492" lvl="1">
                <a:lnSpc>
                  <a:spcPts val="3495"/>
                </a:lnSpc>
                <a:spcBef>
                  <a:spcPct val="0"/>
                </a:spcBef>
                <a:buFont typeface="Arial"/>
                <a:buChar char="•"/>
              </a:pPr>
              <a:r>
                <a:rPr lang="en-US" sz="2913" strike="noStrike" u="none">
                  <a:solidFill>
                    <a:srgbClr val="000000"/>
                  </a:solidFill>
                  <a:latin typeface="Open Sans"/>
                </a:rPr>
                <a:t>A des difficultés pour la résolution de problèmes </a:t>
              </a:r>
            </a:p>
          </p:txBody>
        </p:sp>
        <p:sp>
          <p:nvSpPr>
            <p:cNvPr name="TextBox 9" id="9"/>
            <p:cNvSpPr txBox="true"/>
            <p:nvPr/>
          </p:nvSpPr>
          <p:spPr>
            <a:xfrm rot="0">
              <a:off x="13262" y="161925"/>
              <a:ext cx="12296749" cy="5004678"/>
            </a:xfrm>
            <a:prstGeom prst="rect">
              <a:avLst/>
            </a:prstGeom>
          </p:spPr>
          <p:txBody>
            <a:bodyPr anchor="t" rtlCol="false" tIns="0" lIns="0" bIns="0" rIns="0">
              <a:spAutoFit/>
            </a:bodyPr>
            <a:lstStyle/>
            <a:p>
              <a:pPr algn="l" marL="0" indent="0" lvl="0">
                <a:lnSpc>
                  <a:spcPts val="7789"/>
                </a:lnSpc>
                <a:spcBef>
                  <a:spcPct val="0"/>
                </a:spcBef>
              </a:pPr>
              <a:r>
                <a:rPr lang="en-US" sz="8654" strike="noStrike" u="none">
                  <a:solidFill>
                    <a:srgbClr val="8B5307"/>
                  </a:solidFill>
                  <a:latin typeface="Telegraf Bold"/>
                </a:rPr>
                <a:t>Processus de Remédiation </a:t>
              </a:r>
            </a:p>
            <a:p>
              <a:pPr algn="l" marL="0" indent="0" lvl="0">
                <a:lnSpc>
                  <a:spcPts val="7789"/>
                </a:lnSpc>
                <a:spcBef>
                  <a:spcPct val="0"/>
                </a:spcBef>
              </a:pPr>
            </a:p>
            <a:p>
              <a:pPr algn="ctr" marL="0" indent="0" lvl="0">
                <a:lnSpc>
                  <a:spcPts val="5179"/>
                </a:lnSpc>
                <a:spcBef>
                  <a:spcPct val="0"/>
                </a:spcBef>
              </a:pPr>
              <a:r>
                <a:rPr lang="en-US" sz="5754" strike="noStrike" u="none">
                  <a:solidFill>
                    <a:srgbClr val="8B5307"/>
                  </a:solidFill>
                  <a:latin typeface="Telegraf Bold"/>
                </a:rPr>
                <a:t>Mathématiques</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FE7DD"/>
        </a:solidFill>
      </p:bgPr>
    </p:bg>
    <p:spTree>
      <p:nvGrpSpPr>
        <p:cNvPr id="1" name=""/>
        <p:cNvGrpSpPr/>
        <p:nvPr/>
      </p:nvGrpSpPr>
      <p:grpSpPr>
        <a:xfrm>
          <a:off x="0" y="0"/>
          <a:ext cx="0" cy="0"/>
          <a:chOff x="0" y="0"/>
          <a:chExt cx="0" cy="0"/>
        </a:xfrm>
      </p:grpSpPr>
      <p:grpSp>
        <p:nvGrpSpPr>
          <p:cNvPr name="Group 2" id="2"/>
          <p:cNvGrpSpPr/>
          <p:nvPr/>
        </p:nvGrpSpPr>
        <p:grpSpPr>
          <a:xfrm rot="0">
            <a:off x="11800842" y="5813625"/>
            <a:ext cx="8946750" cy="894675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solidFill>
                <a:srgbClr val="FFFFFF"/>
              </a:solidFill>
              <a:prstDash val="solid"/>
              <a:miter/>
            </a:ln>
          </p:spPr>
        </p:sp>
        <p:sp>
          <p:nvSpPr>
            <p:cNvPr name="TextBox 4" id="4"/>
            <p:cNvSpPr txBox="true"/>
            <p:nvPr/>
          </p:nvSpPr>
          <p:spPr>
            <a:xfrm>
              <a:off x="76200" y="57150"/>
              <a:ext cx="660400" cy="679450"/>
            </a:xfrm>
            <a:prstGeom prst="rect">
              <a:avLst/>
            </a:prstGeom>
          </p:spPr>
          <p:txBody>
            <a:bodyPr anchor="ctr" rtlCol="false" tIns="35873" lIns="35873" bIns="35873" rIns="35873"/>
            <a:lstStyle/>
            <a:p>
              <a:pPr algn="ctr">
                <a:lnSpc>
                  <a:spcPts val="1384"/>
                </a:lnSpc>
              </a:pPr>
            </a:p>
          </p:txBody>
        </p:sp>
      </p:grpSp>
      <p:grpSp>
        <p:nvGrpSpPr>
          <p:cNvPr name="Group 5" id="5"/>
          <p:cNvGrpSpPr/>
          <p:nvPr/>
        </p:nvGrpSpPr>
        <p:grpSpPr>
          <a:xfrm rot="0">
            <a:off x="-3738427" y="-3006635"/>
            <a:ext cx="8946750" cy="894675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solidFill>
                <a:srgbClr val="FFFFFF"/>
              </a:solidFill>
              <a:prstDash val="solid"/>
              <a:miter/>
            </a:ln>
          </p:spPr>
        </p:sp>
        <p:sp>
          <p:nvSpPr>
            <p:cNvPr name="TextBox 7" id="7"/>
            <p:cNvSpPr txBox="true"/>
            <p:nvPr/>
          </p:nvSpPr>
          <p:spPr>
            <a:xfrm>
              <a:off x="76200" y="57150"/>
              <a:ext cx="660400" cy="679450"/>
            </a:xfrm>
            <a:prstGeom prst="rect">
              <a:avLst/>
            </a:prstGeom>
          </p:spPr>
          <p:txBody>
            <a:bodyPr anchor="ctr" rtlCol="false" tIns="35873" lIns="35873" bIns="35873" rIns="35873"/>
            <a:lstStyle/>
            <a:p>
              <a:pPr algn="ctr">
                <a:lnSpc>
                  <a:spcPts val="1384"/>
                </a:lnSpc>
              </a:pPr>
            </a:p>
          </p:txBody>
        </p:sp>
      </p:grpSp>
      <p:sp>
        <p:nvSpPr>
          <p:cNvPr name="Freeform 8" id="8"/>
          <p:cNvSpPr/>
          <p:nvPr/>
        </p:nvSpPr>
        <p:spPr>
          <a:xfrm flipH="false" flipV="false" rot="0">
            <a:off x="2314587" y="5558313"/>
            <a:ext cx="2725406" cy="1485523"/>
          </a:xfrm>
          <a:custGeom>
            <a:avLst/>
            <a:gdLst/>
            <a:ahLst/>
            <a:cxnLst/>
            <a:rect r="r" b="b" t="t" l="l"/>
            <a:pathLst>
              <a:path h="1485523" w="2725406">
                <a:moveTo>
                  <a:pt x="0" y="0"/>
                </a:moveTo>
                <a:lnTo>
                  <a:pt x="2725405" y="0"/>
                </a:lnTo>
                <a:lnTo>
                  <a:pt x="2725405" y="1485523"/>
                </a:lnTo>
                <a:lnTo>
                  <a:pt x="0" y="14855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39418" y="2656795"/>
            <a:ext cx="8418212" cy="6313659"/>
          </a:xfrm>
          <a:custGeom>
            <a:avLst/>
            <a:gdLst/>
            <a:ahLst/>
            <a:cxnLst/>
            <a:rect r="r" b="b" t="t" l="l"/>
            <a:pathLst>
              <a:path h="6313659" w="8418212">
                <a:moveTo>
                  <a:pt x="0" y="0"/>
                </a:moveTo>
                <a:lnTo>
                  <a:pt x="8418212" y="0"/>
                </a:lnTo>
                <a:lnTo>
                  <a:pt x="8418212" y="6313660"/>
                </a:lnTo>
                <a:lnTo>
                  <a:pt x="0" y="6313660"/>
                </a:lnTo>
                <a:lnTo>
                  <a:pt x="0" y="0"/>
                </a:lnTo>
                <a:close/>
              </a:path>
            </a:pathLst>
          </a:custGeom>
          <a:blipFill>
            <a:blip r:embed="rId4"/>
            <a:stretch>
              <a:fillRect l="0" t="0" r="0" b="0"/>
            </a:stretch>
          </a:blipFill>
        </p:spPr>
      </p:sp>
      <p:sp>
        <p:nvSpPr>
          <p:cNvPr name="TextBox 10" id="10"/>
          <p:cNvSpPr txBox="true"/>
          <p:nvPr/>
        </p:nvSpPr>
        <p:spPr>
          <a:xfrm rot="0">
            <a:off x="2314587" y="441960"/>
            <a:ext cx="13658827" cy="1202055"/>
          </a:xfrm>
          <a:prstGeom prst="rect">
            <a:avLst/>
          </a:prstGeom>
        </p:spPr>
        <p:txBody>
          <a:bodyPr anchor="t" rtlCol="false" tIns="0" lIns="0" bIns="0" rIns="0">
            <a:spAutoFit/>
          </a:bodyPr>
          <a:lstStyle/>
          <a:p>
            <a:pPr algn="ctr" marL="0" indent="0" lvl="0">
              <a:lnSpc>
                <a:spcPts val="8505"/>
              </a:lnSpc>
            </a:pPr>
            <a:r>
              <a:rPr lang="en-US" sz="8100">
                <a:solidFill>
                  <a:srgbClr val="8B5307"/>
                </a:solidFill>
                <a:latin typeface="Telegraf Bold"/>
              </a:rPr>
              <a:t>Recrutement et Formation</a:t>
            </a:r>
          </a:p>
        </p:txBody>
      </p:sp>
      <p:sp>
        <p:nvSpPr>
          <p:cNvPr name="TextBox 11" id="11"/>
          <p:cNvSpPr txBox="true"/>
          <p:nvPr/>
        </p:nvSpPr>
        <p:spPr>
          <a:xfrm rot="0">
            <a:off x="8380333" y="2047326"/>
            <a:ext cx="8458676" cy="6955298"/>
          </a:xfrm>
          <a:prstGeom prst="rect">
            <a:avLst/>
          </a:prstGeom>
        </p:spPr>
        <p:txBody>
          <a:bodyPr anchor="t" rtlCol="false" tIns="0" lIns="0" bIns="0" rIns="0">
            <a:spAutoFit/>
          </a:bodyPr>
          <a:lstStyle/>
          <a:p>
            <a:pPr algn="just" marL="711251" indent="-355625" lvl="1">
              <a:lnSpc>
                <a:spcPts val="4612"/>
              </a:lnSpc>
              <a:buFont typeface="Arial"/>
              <a:buChar char="•"/>
            </a:pPr>
            <a:r>
              <a:rPr lang="en-US" sz="3294">
                <a:solidFill>
                  <a:srgbClr val="000000"/>
                </a:solidFill>
                <a:latin typeface="Open Sans"/>
              </a:rPr>
              <a:t>Recrutement et formation  de remédiateurs communautaires à la remédiation et à l’utilisation des ressources pédagogiques ;</a:t>
            </a:r>
          </a:p>
          <a:p>
            <a:pPr algn="just">
              <a:lnSpc>
                <a:spcPts val="4612"/>
              </a:lnSpc>
            </a:pPr>
          </a:p>
          <a:p>
            <a:pPr algn="just" marL="711251" indent="-355625" lvl="1">
              <a:lnSpc>
                <a:spcPts val="4612"/>
              </a:lnSpc>
              <a:buFont typeface="Arial"/>
              <a:buChar char="•"/>
            </a:pPr>
            <a:r>
              <a:rPr lang="en-US" sz="3294">
                <a:solidFill>
                  <a:srgbClr val="000000"/>
                </a:solidFill>
                <a:latin typeface="Open Sans"/>
              </a:rPr>
              <a:t>Formation des enseignants à l’évaluation, à la remédiation et à l’utilisation de l’outil informatique ;</a:t>
            </a:r>
          </a:p>
          <a:p>
            <a:pPr algn="just">
              <a:lnSpc>
                <a:spcPts val="4612"/>
              </a:lnSpc>
            </a:pPr>
          </a:p>
          <a:p>
            <a:pPr algn="just" marL="711251" indent="-355625" lvl="1">
              <a:lnSpc>
                <a:spcPts val="4612"/>
              </a:lnSpc>
              <a:buFont typeface="Arial"/>
              <a:buChar char="•"/>
            </a:pPr>
            <a:r>
              <a:rPr lang="en-US" sz="3294">
                <a:solidFill>
                  <a:srgbClr val="000000"/>
                </a:solidFill>
                <a:latin typeface="Open Sans"/>
              </a:rPr>
              <a:t>Formation des directeurs d’écoles à la planification des activités et au suivi en utilisant le numérique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FE7DD"/>
        </a:solidFill>
      </p:bgPr>
    </p:bg>
    <p:spTree>
      <p:nvGrpSpPr>
        <p:cNvPr id="1" name=""/>
        <p:cNvGrpSpPr/>
        <p:nvPr/>
      </p:nvGrpSpPr>
      <p:grpSpPr>
        <a:xfrm>
          <a:off x="0" y="0"/>
          <a:ext cx="0" cy="0"/>
          <a:chOff x="0" y="0"/>
          <a:chExt cx="0" cy="0"/>
        </a:xfrm>
      </p:grpSpPr>
      <p:grpSp>
        <p:nvGrpSpPr>
          <p:cNvPr name="Group 2" id="2"/>
          <p:cNvGrpSpPr/>
          <p:nvPr/>
        </p:nvGrpSpPr>
        <p:grpSpPr>
          <a:xfrm rot="0">
            <a:off x="11800842" y="5813625"/>
            <a:ext cx="8946750" cy="894675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solidFill>
                <a:srgbClr val="FFFFFF"/>
              </a:solidFill>
              <a:prstDash val="solid"/>
              <a:miter/>
            </a:ln>
          </p:spPr>
        </p:sp>
        <p:sp>
          <p:nvSpPr>
            <p:cNvPr name="TextBox 4" id="4"/>
            <p:cNvSpPr txBox="true"/>
            <p:nvPr/>
          </p:nvSpPr>
          <p:spPr>
            <a:xfrm>
              <a:off x="76200" y="57150"/>
              <a:ext cx="660400" cy="679450"/>
            </a:xfrm>
            <a:prstGeom prst="rect">
              <a:avLst/>
            </a:prstGeom>
          </p:spPr>
          <p:txBody>
            <a:bodyPr anchor="ctr" rtlCol="false" tIns="35873" lIns="35873" bIns="35873" rIns="35873"/>
            <a:lstStyle/>
            <a:p>
              <a:pPr algn="ctr">
                <a:lnSpc>
                  <a:spcPts val="1384"/>
                </a:lnSpc>
              </a:pPr>
            </a:p>
          </p:txBody>
        </p:sp>
      </p:grpSp>
      <p:grpSp>
        <p:nvGrpSpPr>
          <p:cNvPr name="Group 5" id="5"/>
          <p:cNvGrpSpPr/>
          <p:nvPr/>
        </p:nvGrpSpPr>
        <p:grpSpPr>
          <a:xfrm rot="0">
            <a:off x="-3738427" y="-3006635"/>
            <a:ext cx="8946750" cy="894675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solidFill>
                <a:srgbClr val="FFFFFF"/>
              </a:solidFill>
              <a:prstDash val="solid"/>
              <a:miter/>
            </a:ln>
          </p:spPr>
        </p:sp>
        <p:sp>
          <p:nvSpPr>
            <p:cNvPr name="TextBox 7" id="7"/>
            <p:cNvSpPr txBox="true"/>
            <p:nvPr/>
          </p:nvSpPr>
          <p:spPr>
            <a:xfrm>
              <a:off x="76200" y="57150"/>
              <a:ext cx="660400" cy="679450"/>
            </a:xfrm>
            <a:prstGeom prst="rect">
              <a:avLst/>
            </a:prstGeom>
          </p:spPr>
          <p:txBody>
            <a:bodyPr anchor="ctr" rtlCol="false" tIns="35873" lIns="35873" bIns="35873" rIns="35873"/>
            <a:lstStyle/>
            <a:p>
              <a:pPr algn="ctr">
                <a:lnSpc>
                  <a:spcPts val="1384"/>
                </a:lnSpc>
              </a:pPr>
            </a:p>
          </p:txBody>
        </p:sp>
      </p:grpSp>
      <p:sp>
        <p:nvSpPr>
          <p:cNvPr name="Freeform 8" id="8"/>
          <p:cNvSpPr/>
          <p:nvPr/>
        </p:nvSpPr>
        <p:spPr>
          <a:xfrm flipH="false" flipV="false" rot="0">
            <a:off x="2314587" y="5558313"/>
            <a:ext cx="2725406" cy="1485523"/>
          </a:xfrm>
          <a:custGeom>
            <a:avLst/>
            <a:gdLst/>
            <a:ahLst/>
            <a:cxnLst/>
            <a:rect r="r" b="b" t="t" l="l"/>
            <a:pathLst>
              <a:path h="1485523" w="2725406">
                <a:moveTo>
                  <a:pt x="0" y="0"/>
                </a:moveTo>
                <a:lnTo>
                  <a:pt x="2725405" y="0"/>
                </a:lnTo>
                <a:lnTo>
                  <a:pt x="2725405" y="1485523"/>
                </a:lnTo>
                <a:lnTo>
                  <a:pt x="0" y="14855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207393" y="2070225"/>
            <a:ext cx="8195401" cy="6146551"/>
          </a:xfrm>
          <a:custGeom>
            <a:avLst/>
            <a:gdLst/>
            <a:ahLst/>
            <a:cxnLst/>
            <a:rect r="r" b="b" t="t" l="l"/>
            <a:pathLst>
              <a:path h="6146551" w="8195401">
                <a:moveTo>
                  <a:pt x="0" y="0"/>
                </a:moveTo>
                <a:lnTo>
                  <a:pt x="8195401" y="0"/>
                </a:lnTo>
                <a:lnTo>
                  <a:pt x="8195401" y="6146550"/>
                </a:lnTo>
                <a:lnTo>
                  <a:pt x="0" y="6146550"/>
                </a:lnTo>
                <a:lnTo>
                  <a:pt x="0" y="0"/>
                </a:lnTo>
                <a:close/>
              </a:path>
            </a:pathLst>
          </a:custGeom>
          <a:blipFill>
            <a:blip r:embed="rId4"/>
            <a:stretch>
              <a:fillRect l="0" t="0" r="0" b="0"/>
            </a:stretch>
          </a:blipFill>
        </p:spPr>
      </p:sp>
      <p:sp>
        <p:nvSpPr>
          <p:cNvPr name="TextBox 10" id="10"/>
          <p:cNvSpPr txBox="true"/>
          <p:nvPr/>
        </p:nvSpPr>
        <p:spPr>
          <a:xfrm rot="0">
            <a:off x="2314587" y="441960"/>
            <a:ext cx="13658827" cy="1202055"/>
          </a:xfrm>
          <a:prstGeom prst="rect">
            <a:avLst/>
          </a:prstGeom>
        </p:spPr>
        <p:txBody>
          <a:bodyPr anchor="t" rtlCol="false" tIns="0" lIns="0" bIns="0" rIns="0">
            <a:spAutoFit/>
          </a:bodyPr>
          <a:lstStyle/>
          <a:p>
            <a:pPr algn="ctr" marL="0" indent="0" lvl="0">
              <a:lnSpc>
                <a:spcPts val="8505"/>
              </a:lnSpc>
            </a:pPr>
            <a:r>
              <a:rPr lang="en-US" sz="8100">
                <a:solidFill>
                  <a:srgbClr val="8B5307"/>
                </a:solidFill>
                <a:latin typeface="Telegraf Bold"/>
              </a:rPr>
              <a:t>Recrutement et Formation</a:t>
            </a:r>
          </a:p>
        </p:txBody>
      </p:sp>
      <p:sp>
        <p:nvSpPr>
          <p:cNvPr name="TextBox 11" id="11"/>
          <p:cNvSpPr txBox="true"/>
          <p:nvPr/>
        </p:nvSpPr>
        <p:spPr>
          <a:xfrm rot="0">
            <a:off x="9144000" y="3591178"/>
            <a:ext cx="8458676" cy="4631198"/>
          </a:xfrm>
          <a:prstGeom prst="rect">
            <a:avLst/>
          </a:prstGeom>
        </p:spPr>
        <p:txBody>
          <a:bodyPr anchor="t" rtlCol="false" tIns="0" lIns="0" bIns="0" rIns="0">
            <a:spAutoFit/>
          </a:bodyPr>
          <a:lstStyle/>
          <a:p>
            <a:pPr algn="just" marL="711251" indent="-355625" lvl="1">
              <a:lnSpc>
                <a:spcPts val="4612"/>
              </a:lnSpc>
              <a:buFont typeface="Arial"/>
              <a:buChar char="•"/>
            </a:pPr>
            <a:r>
              <a:rPr lang="en-US" sz="3294">
                <a:solidFill>
                  <a:srgbClr val="000000"/>
                </a:solidFill>
                <a:latin typeface="Open Sans"/>
              </a:rPr>
              <a:t>Formation des membres de l’encadrementau suivi par le numérique et l’utilisation de la plate- forme ;</a:t>
            </a:r>
          </a:p>
          <a:p>
            <a:pPr algn="just">
              <a:lnSpc>
                <a:spcPts val="4612"/>
              </a:lnSpc>
            </a:pPr>
          </a:p>
          <a:p>
            <a:pPr algn="just" marL="711251" indent="-355625" lvl="1">
              <a:lnSpc>
                <a:spcPts val="4612"/>
              </a:lnSpc>
              <a:buFont typeface="Arial"/>
              <a:buChar char="•"/>
            </a:pPr>
            <a:r>
              <a:rPr lang="en-US" sz="3294">
                <a:solidFill>
                  <a:srgbClr val="000000"/>
                </a:solidFill>
                <a:latin typeface="Open Sans"/>
              </a:rPr>
              <a:t>Formation des comités de gestion au suivi et à la mobilisation des communautés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FE7DD"/>
        </a:solidFill>
      </p:bgPr>
    </p:bg>
    <p:spTree>
      <p:nvGrpSpPr>
        <p:cNvPr id="1" name=""/>
        <p:cNvGrpSpPr/>
        <p:nvPr/>
      </p:nvGrpSpPr>
      <p:grpSpPr>
        <a:xfrm>
          <a:off x="0" y="0"/>
          <a:ext cx="0" cy="0"/>
          <a:chOff x="0" y="0"/>
          <a:chExt cx="0" cy="0"/>
        </a:xfrm>
      </p:grpSpPr>
      <p:grpSp>
        <p:nvGrpSpPr>
          <p:cNvPr name="Group 2" id="2"/>
          <p:cNvGrpSpPr/>
          <p:nvPr/>
        </p:nvGrpSpPr>
        <p:grpSpPr>
          <a:xfrm rot="0">
            <a:off x="11800842" y="5813625"/>
            <a:ext cx="8946750" cy="894675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solidFill>
                <a:srgbClr val="FFFFFF"/>
              </a:solidFill>
              <a:prstDash val="solid"/>
              <a:miter/>
            </a:ln>
          </p:spPr>
        </p:sp>
        <p:sp>
          <p:nvSpPr>
            <p:cNvPr name="TextBox 4" id="4"/>
            <p:cNvSpPr txBox="true"/>
            <p:nvPr/>
          </p:nvSpPr>
          <p:spPr>
            <a:xfrm>
              <a:off x="76200" y="57150"/>
              <a:ext cx="660400" cy="679450"/>
            </a:xfrm>
            <a:prstGeom prst="rect">
              <a:avLst/>
            </a:prstGeom>
          </p:spPr>
          <p:txBody>
            <a:bodyPr anchor="ctr" rtlCol="false" tIns="35873" lIns="35873" bIns="35873" rIns="35873"/>
            <a:lstStyle/>
            <a:p>
              <a:pPr algn="ctr">
                <a:lnSpc>
                  <a:spcPts val="1384"/>
                </a:lnSpc>
              </a:pPr>
            </a:p>
          </p:txBody>
        </p:sp>
      </p:grpSp>
      <p:grpSp>
        <p:nvGrpSpPr>
          <p:cNvPr name="Group 5" id="5"/>
          <p:cNvGrpSpPr/>
          <p:nvPr/>
        </p:nvGrpSpPr>
        <p:grpSpPr>
          <a:xfrm rot="0">
            <a:off x="-3738427" y="-3006635"/>
            <a:ext cx="8946750" cy="894675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04775" cap="sq">
              <a:solidFill>
                <a:srgbClr val="FFFFFF"/>
              </a:solidFill>
              <a:prstDash val="solid"/>
              <a:miter/>
            </a:ln>
          </p:spPr>
        </p:sp>
        <p:sp>
          <p:nvSpPr>
            <p:cNvPr name="TextBox 7" id="7"/>
            <p:cNvSpPr txBox="true"/>
            <p:nvPr/>
          </p:nvSpPr>
          <p:spPr>
            <a:xfrm>
              <a:off x="76200" y="57150"/>
              <a:ext cx="660400" cy="679450"/>
            </a:xfrm>
            <a:prstGeom prst="rect">
              <a:avLst/>
            </a:prstGeom>
          </p:spPr>
          <p:txBody>
            <a:bodyPr anchor="ctr" rtlCol="false" tIns="35873" lIns="35873" bIns="35873" rIns="35873"/>
            <a:lstStyle/>
            <a:p>
              <a:pPr algn="ctr">
                <a:lnSpc>
                  <a:spcPts val="1384"/>
                </a:lnSpc>
              </a:pPr>
            </a:p>
          </p:txBody>
        </p:sp>
      </p:grpSp>
      <p:sp>
        <p:nvSpPr>
          <p:cNvPr name="Freeform 8" id="8"/>
          <p:cNvSpPr/>
          <p:nvPr/>
        </p:nvSpPr>
        <p:spPr>
          <a:xfrm flipH="false" flipV="false" rot="0">
            <a:off x="2314587" y="5558313"/>
            <a:ext cx="2725406" cy="1485523"/>
          </a:xfrm>
          <a:custGeom>
            <a:avLst/>
            <a:gdLst/>
            <a:ahLst/>
            <a:cxnLst/>
            <a:rect r="r" b="b" t="t" l="l"/>
            <a:pathLst>
              <a:path h="1485523" w="2725406">
                <a:moveTo>
                  <a:pt x="0" y="0"/>
                </a:moveTo>
                <a:lnTo>
                  <a:pt x="2725405" y="0"/>
                </a:lnTo>
                <a:lnTo>
                  <a:pt x="2725405" y="1485523"/>
                </a:lnTo>
                <a:lnTo>
                  <a:pt x="0" y="14855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2035870" y="2902957"/>
            <a:ext cx="5097177" cy="6796236"/>
          </a:xfrm>
          <a:custGeom>
            <a:avLst/>
            <a:gdLst/>
            <a:ahLst/>
            <a:cxnLst/>
            <a:rect r="r" b="b" t="t" l="l"/>
            <a:pathLst>
              <a:path h="6796236" w="5097177">
                <a:moveTo>
                  <a:pt x="0" y="0"/>
                </a:moveTo>
                <a:lnTo>
                  <a:pt x="5097177" y="0"/>
                </a:lnTo>
                <a:lnTo>
                  <a:pt x="5097177" y="6796235"/>
                </a:lnTo>
                <a:lnTo>
                  <a:pt x="0" y="6796235"/>
                </a:lnTo>
                <a:lnTo>
                  <a:pt x="0" y="0"/>
                </a:lnTo>
                <a:close/>
              </a:path>
            </a:pathLst>
          </a:custGeom>
          <a:blipFill>
            <a:blip r:embed="rId4"/>
            <a:stretch>
              <a:fillRect l="0" t="0" r="0" b="0"/>
            </a:stretch>
          </a:blipFill>
        </p:spPr>
      </p:sp>
      <p:sp>
        <p:nvSpPr>
          <p:cNvPr name="TextBox 10" id="10"/>
          <p:cNvSpPr txBox="true"/>
          <p:nvPr/>
        </p:nvSpPr>
        <p:spPr>
          <a:xfrm rot="0">
            <a:off x="540184" y="188285"/>
            <a:ext cx="17611927" cy="2278380"/>
          </a:xfrm>
          <a:prstGeom prst="rect">
            <a:avLst/>
          </a:prstGeom>
        </p:spPr>
        <p:txBody>
          <a:bodyPr anchor="t" rtlCol="false" tIns="0" lIns="0" bIns="0" rIns="0">
            <a:spAutoFit/>
          </a:bodyPr>
          <a:lstStyle/>
          <a:p>
            <a:pPr algn="ctr" marL="0" indent="0" lvl="0">
              <a:lnSpc>
                <a:spcPts val="8505"/>
              </a:lnSpc>
            </a:pPr>
            <a:r>
              <a:rPr lang="en-US" sz="8100">
                <a:solidFill>
                  <a:srgbClr val="8B5307"/>
                </a:solidFill>
                <a:latin typeface="Telegraf Bold"/>
              </a:rPr>
              <a:t>Exploitation des ressources pédagogiques </a:t>
            </a:r>
          </a:p>
        </p:txBody>
      </p:sp>
      <p:sp>
        <p:nvSpPr>
          <p:cNvPr name="TextBox 11" id="11"/>
          <p:cNvSpPr txBox="true"/>
          <p:nvPr/>
        </p:nvSpPr>
        <p:spPr>
          <a:xfrm rot="0">
            <a:off x="9144000" y="4046077"/>
            <a:ext cx="8458676" cy="5212223"/>
          </a:xfrm>
          <a:prstGeom prst="rect">
            <a:avLst/>
          </a:prstGeom>
        </p:spPr>
        <p:txBody>
          <a:bodyPr anchor="t" rtlCol="false" tIns="0" lIns="0" bIns="0" rIns="0">
            <a:spAutoFit/>
          </a:bodyPr>
          <a:lstStyle/>
          <a:p>
            <a:pPr algn="just" marL="711251" indent="-355625" lvl="1">
              <a:lnSpc>
                <a:spcPts val="4612"/>
              </a:lnSpc>
              <a:buFont typeface="Arial"/>
              <a:buChar char="•"/>
            </a:pPr>
            <a:r>
              <a:rPr lang="en-US" sz="3294">
                <a:solidFill>
                  <a:srgbClr val="000000"/>
                </a:solidFill>
                <a:latin typeface="Open Sans"/>
              </a:rPr>
              <a:t>Des ressources pédagogiques (numériques et physiques) sont proposées pour chaque niveau. (livrets, guides etc.)</a:t>
            </a:r>
          </a:p>
          <a:p>
            <a:pPr algn="just">
              <a:lnSpc>
                <a:spcPts val="4612"/>
              </a:lnSpc>
            </a:pPr>
          </a:p>
          <a:p>
            <a:pPr algn="just" marL="711251" indent="-355625" lvl="1">
              <a:lnSpc>
                <a:spcPts val="4612"/>
              </a:lnSpc>
              <a:buFont typeface="Arial"/>
              <a:buChar char="•"/>
            </a:pPr>
            <a:r>
              <a:rPr lang="en-US" sz="3294">
                <a:solidFill>
                  <a:srgbClr val="000000"/>
                </a:solidFill>
                <a:latin typeface="Open Sans"/>
              </a:rPr>
              <a:t>Les remédiateurs communautaires interviennent pour les  groupes de besoin niveau 1 et 2 et exploitent les ressources prévues à cet effet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DAFz9cFnKWU</dc:identifier>
  <dcterms:modified xsi:type="dcterms:W3CDTF">2011-08-01T06:04:30Z</dcterms:modified>
  <cp:revision>1</cp:revision>
  <dc:title>education.pptx</dc:title>
</cp:coreProperties>
</file>