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9" r:id="rId3"/>
    <p:sldId id="257" r:id="rId4"/>
    <p:sldId id="286" r:id="rId5"/>
    <p:sldId id="260" r:id="rId6"/>
    <p:sldId id="263" r:id="rId7"/>
    <p:sldId id="261" r:id="rId8"/>
    <p:sldId id="277" r:id="rId9"/>
    <p:sldId id="264" r:id="rId10"/>
    <p:sldId id="265" r:id="rId11"/>
    <p:sldId id="266" r:id="rId12"/>
    <p:sldId id="284" r:id="rId13"/>
    <p:sldId id="269" r:id="rId14"/>
    <p:sldId id="270" r:id="rId15"/>
    <p:sldId id="285" r:id="rId16"/>
    <p:sldId id="278" r:id="rId17"/>
    <p:sldId id="279" r:id="rId18"/>
    <p:sldId id="276" r:id="rId19"/>
    <p:sldId id="283" r:id="rId20"/>
    <p:sldId id="280" r:id="rId21"/>
    <p:sldId id="281" r:id="rId22"/>
    <p:sldId id="282"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0FF"/>
    <a:srgbClr val="FF9300"/>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02"/>
    <p:restoredTop sz="94611"/>
  </p:normalViewPr>
  <p:slideViewPr>
    <p:cSldViewPr snapToGrid="0" snapToObjects="1">
      <p:cViewPr varScale="1">
        <p:scale>
          <a:sx n="102" d="100"/>
          <a:sy n="102" d="100"/>
        </p:scale>
        <p:origin x="3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9AF40D-AE84-A94A-A1B1-533A90D0E1E3}" type="doc">
      <dgm:prSet loTypeId="urn:microsoft.com/office/officeart/2005/8/layout/cycle6" loCatId="" qsTypeId="urn:microsoft.com/office/officeart/2005/8/quickstyle/simple1" qsCatId="simple" csTypeId="urn:microsoft.com/office/officeart/2005/8/colors/colorful1" csCatId="colorful" phldr="1"/>
      <dgm:spPr/>
      <dgm:t>
        <a:bodyPr/>
        <a:lstStyle/>
        <a:p>
          <a:endParaRPr lang="fr-FR"/>
        </a:p>
      </dgm:t>
    </dgm:pt>
    <dgm:pt modelId="{1341B0FC-C8AE-024D-B5B7-5874322277C3}">
      <dgm:prSet phldrT="[Texte]" custT="1"/>
      <dgm:spPr>
        <a:solidFill>
          <a:schemeClr val="accent2">
            <a:lumMod val="75000"/>
          </a:schemeClr>
        </a:solidFill>
      </dgm:spPr>
      <dgm:t>
        <a:bodyPr/>
        <a:lstStyle/>
        <a:p>
          <a:r>
            <a:rPr lang="fr-FR" sz="1400" dirty="0"/>
            <a:t>Coopératives </a:t>
          </a:r>
        </a:p>
      </dgm:t>
    </dgm:pt>
    <dgm:pt modelId="{A59A7D99-90A0-9D4D-8F9E-85F2FF77D58C}" type="parTrans" cxnId="{874D5CB7-ED9E-4749-A590-CD37E0A4898A}">
      <dgm:prSet/>
      <dgm:spPr/>
      <dgm:t>
        <a:bodyPr/>
        <a:lstStyle/>
        <a:p>
          <a:endParaRPr lang="fr-FR" sz="2000"/>
        </a:p>
      </dgm:t>
    </dgm:pt>
    <dgm:pt modelId="{595F445B-4349-E64F-BE00-0C0321768A46}" type="sibTrans" cxnId="{874D5CB7-ED9E-4749-A590-CD37E0A4898A}">
      <dgm:prSet/>
      <dgm:spPr/>
      <dgm:t>
        <a:bodyPr/>
        <a:lstStyle/>
        <a:p>
          <a:endParaRPr lang="fr-FR" sz="2000"/>
        </a:p>
      </dgm:t>
    </dgm:pt>
    <dgm:pt modelId="{C1447557-9E5B-EB41-B49A-DB5456F36118}">
      <dgm:prSet phldrT="[Texte]" custT="1"/>
      <dgm:spPr>
        <a:solidFill>
          <a:schemeClr val="accent3">
            <a:lumMod val="75000"/>
          </a:schemeClr>
        </a:solidFill>
      </dgm:spPr>
      <dgm:t>
        <a:bodyPr/>
        <a:lstStyle/>
        <a:p>
          <a:r>
            <a:rPr lang="fr-FR" sz="1400" dirty="0"/>
            <a:t>Mutuelles </a:t>
          </a:r>
        </a:p>
      </dgm:t>
    </dgm:pt>
    <dgm:pt modelId="{D3555555-5632-5647-90DE-644554629A67}" type="parTrans" cxnId="{50B1B359-4BEA-2842-BB4A-900A2077EAC2}">
      <dgm:prSet/>
      <dgm:spPr/>
      <dgm:t>
        <a:bodyPr/>
        <a:lstStyle/>
        <a:p>
          <a:endParaRPr lang="fr-FR" sz="2000"/>
        </a:p>
      </dgm:t>
    </dgm:pt>
    <dgm:pt modelId="{8B092DED-B0AF-8B49-AB2E-5222FF0D308F}" type="sibTrans" cxnId="{50B1B359-4BEA-2842-BB4A-900A2077EAC2}">
      <dgm:prSet/>
      <dgm:spPr/>
      <dgm:t>
        <a:bodyPr/>
        <a:lstStyle/>
        <a:p>
          <a:endParaRPr lang="fr-FR" sz="2000"/>
        </a:p>
      </dgm:t>
    </dgm:pt>
    <dgm:pt modelId="{59471C73-49AE-6941-AA81-9BBF73A2D3BA}">
      <dgm:prSet phldrT="[Texte]" custT="1"/>
      <dgm:spPr>
        <a:solidFill>
          <a:schemeClr val="accent4">
            <a:lumMod val="75000"/>
          </a:schemeClr>
        </a:solidFill>
      </dgm:spPr>
      <dgm:t>
        <a:bodyPr/>
        <a:lstStyle/>
        <a:p>
          <a:r>
            <a:rPr lang="fr-FR" sz="1400" dirty="0"/>
            <a:t>Associations entreprenantes et responsables</a:t>
          </a:r>
        </a:p>
      </dgm:t>
    </dgm:pt>
    <dgm:pt modelId="{9A9751DA-8B08-FF46-B639-6B9119696E89}" type="parTrans" cxnId="{A281659A-8F07-744A-AFC9-DC21D20EC310}">
      <dgm:prSet/>
      <dgm:spPr/>
      <dgm:t>
        <a:bodyPr/>
        <a:lstStyle/>
        <a:p>
          <a:endParaRPr lang="fr-FR" sz="2000"/>
        </a:p>
      </dgm:t>
    </dgm:pt>
    <dgm:pt modelId="{550A2378-99C1-8B4D-8230-271227822629}" type="sibTrans" cxnId="{A281659A-8F07-744A-AFC9-DC21D20EC310}">
      <dgm:prSet/>
      <dgm:spPr/>
      <dgm:t>
        <a:bodyPr/>
        <a:lstStyle/>
        <a:p>
          <a:endParaRPr lang="fr-FR" sz="2000"/>
        </a:p>
      </dgm:t>
    </dgm:pt>
    <dgm:pt modelId="{65D10FFF-C49D-C443-9E16-794C2D4B444E}">
      <dgm:prSet phldrT="[Texte]" custT="1"/>
      <dgm:spPr/>
      <dgm:t>
        <a:bodyPr/>
        <a:lstStyle/>
        <a:p>
          <a:r>
            <a:rPr lang="fr-FR" sz="1400" dirty="0"/>
            <a:t>Fondations </a:t>
          </a:r>
        </a:p>
      </dgm:t>
    </dgm:pt>
    <dgm:pt modelId="{76437963-6460-D44B-B3CF-BD1A5454106E}" type="parTrans" cxnId="{391C71F7-2B61-F846-804A-D7C59E9FCE1B}">
      <dgm:prSet/>
      <dgm:spPr/>
      <dgm:t>
        <a:bodyPr/>
        <a:lstStyle/>
        <a:p>
          <a:endParaRPr lang="fr-FR" sz="2000"/>
        </a:p>
      </dgm:t>
    </dgm:pt>
    <dgm:pt modelId="{EEB65FEF-2315-8747-A774-EF4C13A9AAB7}" type="sibTrans" cxnId="{391C71F7-2B61-F846-804A-D7C59E9FCE1B}">
      <dgm:prSet/>
      <dgm:spPr/>
      <dgm:t>
        <a:bodyPr/>
        <a:lstStyle/>
        <a:p>
          <a:endParaRPr lang="fr-FR" sz="2000"/>
        </a:p>
      </dgm:t>
    </dgm:pt>
    <dgm:pt modelId="{7A90BF5B-63DE-6F42-A32C-0935F25A4E3B}">
      <dgm:prSet phldrT="[Texte]" custT="1"/>
      <dgm:spPr>
        <a:solidFill>
          <a:schemeClr val="accent1">
            <a:lumMod val="60000"/>
            <a:lumOff val="40000"/>
          </a:schemeClr>
        </a:solidFill>
      </dgm:spPr>
      <dgm:t>
        <a:bodyPr/>
        <a:lstStyle/>
        <a:p>
          <a:r>
            <a:rPr lang="fr-FR" sz="1400" dirty="0"/>
            <a:t>ONG</a:t>
          </a:r>
        </a:p>
      </dgm:t>
    </dgm:pt>
    <dgm:pt modelId="{092ACC63-FCEF-644A-BE44-71843AC4C6A1}" type="parTrans" cxnId="{154DEADD-C4FE-7B48-A590-0CE316FE6A17}">
      <dgm:prSet/>
      <dgm:spPr/>
      <dgm:t>
        <a:bodyPr/>
        <a:lstStyle/>
        <a:p>
          <a:endParaRPr lang="fr-FR" sz="2000"/>
        </a:p>
      </dgm:t>
    </dgm:pt>
    <dgm:pt modelId="{9ED18ADE-AF47-2A4A-89E0-1D60B44D5258}" type="sibTrans" cxnId="{154DEADD-C4FE-7B48-A590-0CE316FE6A17}">
      <dgm:prSet/>
      <dgm:spPr/>
      <dgm:t>
        <a:bodyPr/>
        <a:lstStyle/>
        <a:p>
          <a:endParaRPr lang="fr-FR" sz="2000"/>
        </a:p>
      </dgm:t>
    </dgm:pt>
    <dgm:pt modelId="{6D3707BD-6EBF-784B-ADEF-70A449062B53}" type="pres">
      <dgm:prSet presAssocID="{AE9AF40D-AE84-A94A-A1B1-533A90D0E1E3}" presName="cycle" presStyleCnt="0">
        <dgm:presLayoutVars>
          <dgm:dir/>
          <dgm:resizeHandles val="exact"/>
        </dgm:presLayoutVars>
      </dgm:prSet>
      <dgm:spPr/>
    </dgm:pt>
    <dgm:pt modelId="{5F284969-E6AD-E248-A299-73359EC91636}" type="pres">
      <dgm:prSet presAssocID="{1341B0FC-C8AE-024D-B5B7-5874322277C3}" presName="node" presStyleLbl="node1" presStyleIdx="0" presStyleCnt="5">
        <dgm:presLayoutVars>
          <dgm:bulletEnabled val="1"/>
        </dgm:presLayoutVars>
      </dgm:prSet>
      <dgm:spPr/>
    </dgm:pt>
    <dgm:pt modelId="{E7BD85CE-9D0A-FE42-8282-F245B2E8F617}" type="pres">
      <dgm:prSet presAssocID="{1341B0FC-C8AE-024D-B5B7-5874322277C3}" presName="spNode" presStyleCnt="0"/>
      <dgm:spPr/>
    </dgm:pt>
    <dgm:pt modelId="{FA0C25C6-F977-E64C-A0BA-77E84D63DA3F}" type="pres">
      <dgm:prSet presAssocID="{595F445B-4349-E64F-BE00-0C0321768A46}" presName="sibTrans" presStyleLbl="sibTrans1D1" presStyleIdx="0" presStyleCnt="5"/>
      <dgm:spPr/>
    </dgm:pt>
    <dgm:pt modelId="{441801CD-13BC-7847-9044-A822E3F56912}" type="pres">
      <dgm:prSet presAssocID="{C1447557-9E5B-EB41-B49A-DB5456F36118}" presName="node" presStyleLbl="node1" presStyleIdx="1" presStyleCnt="5">
        <dgm:presLayoutVars>
          <dgm:bulletEnabled val="1"/>
        </dgm:presLayoutVars>
      </dgm:prSet>
      <dgm:spPr/>
    </dgm:pt>
    <dgm:pt modelId="{A1FFE3E8-46AE-7A48-AA37-BE8A38490E74}" type="pres">
      <dgm:prSet presAssocID="{C1447557-9E5B-EB41-B49A-DB5456F36118}" presName="spNode" presStyleCnt="0"/>
      <dgm:spPr/>
    </dgm:pt>
    <dgm:pt modelId="{A5663593-408A-7F48-A93C-45FE367377AE}" type="pres">
      <dgm:prSet presAssocID="{8B092DED-B0AF-8B49-AB2E-5222FF0D308F}" presName="sibTrans" presStyleLbl="sibTrans1D1" presStyleIdx="1" presStyleCnt="5"/>
      <dgm:spPr/>
    </dgm:pt>
    <dgm:pt modelId="{5EAC7EF7-99F9-B74E-B927-84424EBC575C}" type="pres">
      <dgm:prSet presAssocID="{59471C73-49AE-6941-AA81-9BBF73A2D3BA}" presName="node" presStyleLbl="node1" presStyleIdx="2" presStyleCnt="5" custScaleX="104017">
        <dgm:presLayoutVars>
          <dgm:bulletEnabled val="1"/>
        </dgm:presLayoutVars>
      </dgm:prSet>
      <dgm:spPr/>
    </dgm:pt>
    <dgm:pt modelId="{74C7176A-8C5B-2146-BCEA-3D394B637C2C}" type="pres">
      <dgm:prSet presAssocID="{59471C73-49AE-6941-AA81-9BBF73A2D3BA}" presName="spNode" presStyleCnt="0"/>
      <dgm:spPr/>
    </dgm:pt>
    <dgm:pt modelId="{BCF8C0FD-BCE2-2046-A5D9-36D0007A7ABE}" type="pres">
      <dgm:prSet presAssocID="{550A2378-99C1-8B4D-8230-271227822629}" presName="sibTrans" presStyleLbl="sibTrans1D1" presStyleIdx="2" presStyleCnt="5"/>
      <dgm:spPr/>
    </dgm:pt>
    <dgm:pt modelId="{258DABD0-7E03-084B-98A0-8EEFF6627A1A}" type="pres">
      <dgm:prSet presAssocID="{65D10FFF-C49D-C443-9E16-794C2D4B444E}" presName="node" presStyleLbl="node1" presStyleIdx="3" presStyleCnt="5">
        <dgm:presLayoutVars>
          <dgm:bulletEnabled val="1"/>
        </dgm:presLayoutVars>
      </dgm:prSet>
      <dgm:spPr/>
    </dgm:pt>
    <dgm:pt modelId="{37FF9374-E43C-DD4D-B23B-20950A8CE6DA}" type="pres">
      <dgm:prSet presAssocID="{65D10FFF-C49D-C443-9E16-794C2D4B444E}" presName="spNode" presStyleCnt="0"/>
      <dgm:spPr/>
    </dgm:pt>
    <dgm:pt modelId="{75E4679E-06DB-924A-A288-254F559D9297}" type="pres">
      <dgm:prSet presAssocID="{EEB65FEF-2315-8747-A774-EF4C13A9AAB7}" presName="sibTrans" presStyleLbl="sibTrans1D1" presStyleIdx="3" presStyleCnt="5"/>
      <dgm:spPr/>
    </dgm:pt>
    <dgm:pt modelId="{5612D0A7-05E0-F64F-A30E-D3DF39481B0E}" type="pres">
      <dgm:prSet presAssocID="{7A90BF5B-63DE-6F42-A32C-0935F25A4E3B}" presName="node" presStyleLbl="node1" presStyleIdx="4" presStyleCnt="5">
        <dgm:presLayoutVars>
          <dgm:bulletEnabled val="1"/>
        </dgm:presLayoutVars>
      </dgm:prSet>
      <dgm:spPr/>
    </dgm:pt>
    <dgm:pt modelId="{B0ABC831-985E-1E49-ADD2-C1FDB08892FF}" type="pres">
      <dgm:prSet presAssocID="{7A90BF5B-63DE-6F42-A32C-0935F25A4E3B}" presName="spNode" presStyleCnt="0"/>
      <dgm:spPr/>
    </dgm:pt>
    <dgm:pt modelId="{E3653E82-B725-4F49-AFB7-FF8CE04FE506}" type="pres">
      <dgm:prSet presAssocID="{9ED18ADE-AF47-2A4A-89E0-1D60B44D5258}" presName="sibTrans" presStyleLbl="sibTrans1D1" presStyleIdx="4" presStyleCnt="5"/>
      <dgm:spPr/>
    </dgm:pt>
  </dgm:ptLst>
  <dgm:cxnLst>
    <dgm:cxn modelId="{4601C501-83BC-0A46-BC54-B51583A1BC42}" type="presOf" srcId="{AE9AF40D-AE84-A94A-A1B1-533A90D0E1E3}" destId="{6D3707BD-6EBF-784B-ADEF-70A449062B53}" srcOrd="0" destOrd="0" presId="urn:microsoft.com/office/officeart/2005/8/layout/cycle6"/>
    <dgm:cxn modelId="{FE352B29-5A8D-1342-8DBB-F25C9F2E745F}" type="presOf" srcId="{9ED18ADE-AF47-2A4A-89E0-1D60B44D5258}" destId="{E3653E82-B725-4F49-AFB7-FF8CE04FE506}" srcOrd="0" destOrd="0" presId="urn:microsoft.com/office/officeart/2005/8/layout/cycle6"/>
    <dgm:cxn modelId="{A9267D50-F76D-EB4D-9DFA-E178F7AD29A8}" type="presOf" srcId="{1341B0FC-C8AE-024D-B5B7-5874322277C3}" destId="{5F284969-E6AD-E248-A299-73359EC91636}" srcOrd="0" destOrd="0" presId="urn:microsoft.com/office/officeart/2005/8/layout/cycle6"/>
    <dgm:cxn modelId="{50B1B359-4BEA-2842-BB4A-900A2077EAC2}" srcId="{AE9AF40D-AE84-A94A-A1B1-533A90D0E1E3}" destId="{C1447557-9E5B-EB41-B49A-DB5456F36118}" srcOrd="1" destOrd="0" parTransId="{D3555555-5632-5647-90DE-644554629A67}" sibTransId="{8B092DED-B0AF-8B49-AB2E-5222FF0D308F}"/>
    <dgm:cxn modelId="{2A77555B-A998-F944-B95A-95E4D5517AAD}" type="presOf" srcId="{8B092DED-B0AF-8B49-AB2E-5222FF0D308F}" destId="{A5663593-408A-7F48-A93C-45FE367377AE}" srcOrd="0" destOrd="0" presId="urn:microsoft.com/office/officeart/2005/8/layout/cycle6"/>
    <dgm:cxn modelId="{04E84D66-B349-3B4F-ACAD-4164C55B1EBD}" type="presOf" srcId="{65D10FFF-C49D-C443-9E16-794C2D4B444E}" destId="{258DABD0-7E03-084B-98A0-8EEFF6627A1A}" srcOrd="0" destOrd="0" presId="urn:microsoft.com/office/officeart/2005/8/layout/cycle6"/>
    <dgm:cxn modelId="{31500A71-95B4-C34D-8994-4E67B2B30812}" type="presOf" srcId="{550A2378-99C1-8B4D-8230-271227822629}" destId="{BCF8C0FD-BCE2-2046-A5D9-36D0007A7ABE}" srcOrd="0" destOrd="0" presId="urn:microsoft.com/office/officeart/2005/8/layout/cycle6"/>
    <dgm:cxn modelId="{22BB4680-564E-8C4B-B2BE-E41156DE2F78}" type="presOf" srcId="{59471C73-49AE-6941-AA81-9BBF73A2D3BA}" destId="{5EAC7EF7-99F9-B74E-B927-84424EBC575C}" srcOrd="0" destOrd="0" presId="urn:microsoft.com/office/officeart/2005/8/layout/cycle6"/>
    <dgm:cxn modelId="{A281659A-8F07-744A-AFC9-DC21D20EC310}" srcId="{AE9AF40D-AE84-A94A-A1B1-533A90D0E1E3}" destId="{59471C73-49AE-6941-AA81-9BBF73A2D3BA}" srcOrd="2" destOrd="0" parTransId="{9A9751DA-8B08-FF46-B639-6B9119696E89}" sibTransId="{550A2378-99C1-8B4D-8230-271227822629}"/>
    <dgm:cxn modelId="{A84C069B-BB81-B54A-8BAA-D99C7DD99F6A}" type="presOf" srcId="{595F445B-4349-E64F-BE00-0C0321768A46}" destId="{FA0C25C6-F977-E64C-A0BA-77E84D63DA3F}" srcOrd="0" destOrd="0" presId="urn:microsoft.com/office/officeart/2005/8/layout/cycle6"/>
    <dgm:cxn modelId="{2BEE009F-A88D-7B4E-873D-7F0780D94F5E}" type="presOf" srcId="{7A90BF5B-63DE-6F42-A32C-0935F25A4E3B}" destId="{5612D0A7-05E0-F64F-A30E-D3DF39481B0E}" srcOrd="0" destOrd="0" presId="urn:microsoft.com/office/officeart/2005/8/layout/cycle6"/>
    <dgm:cxn modelId="{6034649F-B23C-0543-AA2E-D32992A2B2B7}" type="presOf" srcId="{EEB65FEF-2315-8747-A774-EF4C13A9AAB7}" destId="{75E4679E-06DB-924A-A288-254F559D9297}" srcOrd="0" destOrd="0" presId="urn:microsoft.com/office/officeart/2005/8/layout/cycle6"/>
    <dgm:cxn modelId="{874D5CB7-ED9E-4749-A590-CD37E0A4898A}" srcId="{AE9AF40D-AE84-A94A-A1B1-533A90D0E1E3}" destId="{1341B0FC-C8AE-024D-B5B7-5874322277C3}" srcOrd="0" destOrd="0" parTransId="{A59A7D99-90A0-9D4D-8F9E-85F2FF77D58C}" sibTransId="{595F445B-4349-E64F-BE00-0C0321768A46}"/>
    <dgm:cxn modelId="{01CC9CBE-02FF-2C4A-8877-8DC55D532495}" type="presOf" srcId="{C1447557-9E5B-EB41-B49A-DB5456F36118}" destId="{441801CD-13BC-7847-9044-A822E3F56912}" srcOrd="0" destOrd="0" presId="urn:microsoft.com/office/officeart/2005/8/layout/cycle6"/>
    <dgm:cxn modelId="{154DEADD-C4FE-7B48-A590-0CE316FE6A17}" srcId="{AE9AF40D-AE84-A94A-A1B1-533A90D0E1E3}" destId="{7A90BF5B-63DE-6F42-A32C-0935F25A4E3B}" srcOrd="4" destOrd="0" parTransId="{092ACC63-FCEF-644A-BE44-71843AC4C6A1}" sibTransId="{9ED18ADE-AF47-2A4A-89E0-1D60B44D5258}"/>
    <dgm:cxn modelId="{391C71F7-2B61-F846-804A-D7C59E9FCE1B}" srcId="{AE9AF40D-AE84-A94A-A1B1-533A90D0E1E3}" destId="{65D10FFF-C49D-C443-9E16-794C2D4B444E}" srcOrd="3" destOrd="0" parTransId="{76437963-6460-D44B-B3CF-BD1A5454106E}" sibTransId="{EEB65FEF-2315-8747-A774-EF4C13A9AAB7}"/>
    <dgm:cxn modelId="{087D133A-E1E3-D844-8F9E-EBF90F81475B}" type="presParOf" srcId="{6D3707BD-6EBF-784B-ADEF-70A449062B53}" destId="{5F284969-E6AD-E248-A299-73359EC91636}" srcOrd="0" destOrd="0" presId="urn:microsoft.com/office/officeart/2005/8/layout/cycle6"/>
    <dgm:cxn modelId="{9F7B175A-6037-C44A-9F00-5AB6D077D27F}" type="presParOf" srcId="{6D3707BD-6EBF-784B-ADEF-70A449062B53}" destId="{E7BD85CE-9D0A-FE42-8282-F245B2E8F617}" srcOrd="1" destOrd="0" presId="urn:microsoft.com/office/officeart/2005/8/layout/cycle6"/>
    <dgm:cxn modelId="{B681EDE9-F2A7-0C4E-8C56-D8D53D66E58D}" type="presParOf" srcId="{6D3707BD-6EBF-784B-ADEF-70A449062B53}" destId="{FA0C25C6-F977-E64C-A0BA-77E84D63DA3F}" srcOrd="2" destOrd="0" presId="urn:microsoft.com/office/officeart/2005/8/layout/cycle6"/>
    <dgm:cxn modelId="{407259EA-47FC-2048-B465-F45A93A3D607}" type="presParOf" srcId="{6D3707BD-6EBF-784B-ADEF-70A449062B53}" destId="{441801CD-13BC-7847-9044-A822E3F56912}" srcOrd="3" destOrd="0" presId="urn:microsoft.com/office/officeart/2005/8/layout/cycle6"/>
    <dgm:cxn modelId="{76AA3646-97F0-0449-9AE3-E367033A0B9C}" type="presParOf" srcId="{6D3707BD-6EBF-784B-ADEF-70A449062B53}" destId="{A1FFE3E8-46AE-7A48-AA37-BE8A38490E74}" srcOrd="4" destOrd="0" presId="urn:microsoft.com/office/officeart/2005/8/layout/cycle6"/>
    <dgm:cxn modelId="{DF5DA418-3383-5A49-87A8-393ABD2AF552}" type="presParOf" srcId="{6D3707BD-6EBF-784B-ADEF-70A449062B53}" destId="{A5663593-408A-7F48-A93C-45FE367377AE}" srcOrd="5" destOrd="0" presId="urn:microsoft.com/office/officeart/2005/8/layout/cycle6"/>
    <dgm:cxn modelId="{D2147867-B665-B44A-8D17-149268E4D54F}" type="presParOf" srcId="{6D3707BD-6EBF-784B-ADEF-70A449062B53}" destId="{5EAC7EF7-99F9-B74E-B927-84424EBC575C}" srcOrd="6" destOrd="0" presId="urn:microsoft.com/office/officeart/2005/8/layout/cycle6"/>
    <dgm:cxn modelId="{2A0F2832-0D5D-CB47-A5E9-233BEE4D77CA}" type="presParOf" srcId="{6D3707BD-6EBF-784B-ADEF-70A449062B53}" destId="{74C7176A-8C5B-2146-BCEA-3D394B637C2C}" srcOrd="7" destOrd="0" presId="urn:microsoft.com/office/officeart/2005/8/layout/cycle6"/>
    <dgm:cxn modelId="{11173934-561D-9043-8DB6-3ABE9A2EA73D}" type="presParOf" srcId="{6D3707BD-6EBF-784B-ADEF-70A449062B53}" destId="{BCF8C0FD-BCE2-2046-A5D9-36D0007A7ABE}" srcOrd="8" destOrd="0" presId="urn:microsoft.com/office/officeart/2005/8/layout/cycle6"/>
    <dgm:cxn modelId="{43633E2A-0697-B64B-B6A9-3E230D88CBF8}" type="presParOf" srcId="{6D3707BD-6EBF-784B-ADEF-70A449062B53}" destId="{258DABD0-7E03-084B-98A0-8EEFF6627A1A}" srcOrd="9" destOrd="0" presId="urn:microsoft.com/office/officeart/2005/8/layout/cycle6"/>
    <dgm:cxn modelId="{DECF5151-E4D5-5541-BD86-A8308EFE79E3}" type="presParOf" srcId="{6D3707BD-6EBF-784B-ADEF-70A449062B53}" destId="{37FF9374-E43C-DD4D-B23B-20950A8CE6DA}" srcOrd="10" destOrd="0" presId="urn:microsoft.com/office/officeart/2005/8/layout/cycle6"/>
    <dgm:cxn modelId="{BEB9DD5D-A972-064A-852D-05CD4E2D19DD}" type="presParOf" srcId="{6D3707BD-6EBF-784B-ADEF-70A449062B53}" destId="{75E4679E-06DB-924A-A288-254F559D9297}" srcOrd="11" destOrd="0" presId="urn:microsoft.com/office/officeart/2005/8/layout/cycle6"/>
    <dgm:cxn modelId="{D2AED222-2FFA-9048-97BE-EB9122E70555}" type="presParOf" srcId="{6D3707BD-6EBF-784B-ADEF-70A449062B53}" destId="{5612D0A7-05E0-F64F-A30E-D3DF39481B0E}" srcOrd="12" destOrd="0" presId="urn:microsoft.com/office/officeart/2005/8/layout/cycle6"/>
    <dgm:cxn modelId="{A7ED6F81-E6E7-4147-A0F2-03D5C3F996B5}" type="presParOf" srcId="{6D3707BD-6EBF-784B-ADEF-70A449062B53}" destId="{B0ABC831-985E-1E49-ADD2-C1FDB08892FF}" srcOrd="13" destOrd="0" presId="urn:microsoft.com/office/officeart/2005/8/layout/cycle6"/>
    <dgm:cxn modelId="{125FB0DA-8943-E04B-B112-F2B7A535407D}" type="presParOf" srcId="{6D3707BD-6EBF-784B-ADEF-70A449062B53}" destId="{E3653E82-B725-4F49-AFB7-FF8CE04FE506}"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BB497B-7DC7-4848-969A-A28E4F0C7210}" type="doc">
      <dgm:prSet loTypeId="urn:microsoft.com/office/officeart/2005/8/layout/cycle3" loCatId="" qsTypeId="urn:microsoft.com/office/officeart/2005/8/quickstyle/simple5" qsCatId="simple" csTypeId="urn:microsoft.com/office/officeart/2005/8/colors/colorful1" csCatId="colorful" phldr="1"/>
      <dgm:spPr/>
      <dgm:t>
        <a:bodyPr/>
        <a:lstStyle/>
        <a:p>
          <a:endParaRPr lang="fr-FR"/>
        </a:p>
      </dgm:t>
    </dgm:pt>
    <dgm:pt modelId="{89D94190-0F03-A847-8A7D-440B288252B5}">
      <dgm:prSet phldrT="[Texte]" custT="1"/>
      <dgm:spPr>
        <a:solidFill>
          <a:srgbClr val="00B050"/>
        </a:solidFill>
      </dgm:spPr>
      <dgm:t>
        <a:bodyPr/>
        <a:lstStyle/>
        <a:p>
          <a:r>
            <a:rPr lang="fr-FR" altLang="fr-FR" sz="1400" dirty="0"/>
            <a:t>Les entreprises sociales de recyclage d’ordures (économie circulaire)</a:t>
          </a:r>
        </a:p>
      </dgm:t>
    </dgm:pt>
    <dgm:pt modelId="{E6163625-B0FA-8947-AD37-C7C10CB52D50}" type="parTrans" cxnId="{C08A6564-8EF6-5748-9750-201E1637280D}">
      <dgm:prSet/>
      <dgm:spPr/>
      <dgm:t>
        <a:bodyPr/>
        <a:lstStyle/>
        <a:p>
          <a:endParaRPr lang="fr-FR" sz="3600"/>
        </a:p>
      </dgm:t>
    </dgm:pt>
    <dgm:pt modelId="{ABC9406E-B46E-594C-B434-C73D0E142B4A}" type="sibTrans" cxnId="{C08A6564-8EF6-5748-9750-201E1637280D}">
      <dgm:prSet/>
      <dgm:spPr/>
      <dgm:t>
        <a:bodyPr/>
        <a:lstStyle/>
        <a:p>
          <a:endParaRPr lang="fr-FR" sz="3600"/>
        </a:p>
      </dgm:t>
    </dgm:pt>
    <dgm:pt modelId="{132761B8-B70C-BD4D-A0EE-F6F26E8B37AB}">
      <dgm:prSet phldrT="[Texte]" custT="1"/>
      <dgm:spPr>
        <a:solidFill>
          <a:srgbClr val="7030A0"/>
        </a:solidFill>
      </dgm:spPr>
      <dgm:t>
        <a:bodyPr/>
        <a:lstStyle/>
        <a:p>
          <a:r>
            <a:rPr lang="fr-FR" altLang="fr-FR" sz="1400" dirty="0"/>
            <a:t>Les entreprises sociales transformatrices de produits locaux</a:t>
          </a:r>
          <a:endParaRPr lang="fr-FR" sz="1400" dirty="0"/>
        </a:p>
      </dgm:t>
    </dgm:pt>
    <dgm:pt modelId="{CE7D9BFF-A10E-FC42-B4A9-EB1D56682DDF}" type="parTrans" cxnId="{3351A751-8F5B-F44D-8769-EAD4FB5072AA}">
      <dgm:prSet/>
      <dgm:spPr/>
      <dgm:t>
        <a:bodyPr/>
        <a:lstStyle/>
        <a:p>
          <a:endParaRPr lang="fr-FR" sz="3600"/>
        </a:p>
      </dgm:t>
    </dgm:pt>
    <dgm:pt modelId="{8E4CC61B-C140-7346-87F3-0AB965723174}" type="sibTrans" cxnId="{3351A751-8F5B-F44D-8769-EAD4FB5072AA}">
      <dgm:prSet/>
      <dgm:spPr/>
      <dgm:t>
        <a:bodyPr/>
        <a:lstStyle/>
        <a:p>
          <a:endParaRPr lang="fr-FR" sz="3600"/>
        </a:p>
      </dgm:t>
    </dgm:pt>
    <dgm:pt modelId="{7024C7CF-08DC-5E41-84FD-04770877DA23}">
      <dgm:prSet phldrT="[Texte]" custT="1"/>
      <dgm:spPr>
        <a:solidFill>
          <a:srgbClr val="0070C0"/>
        </a:solidFill>
      </dgm:spPr>
      <dgm:t>
        <a:bodyPr/>
        <a:lstStyle/>
        <a:p>
          <a:r>
            <a:rPr lang="fr-FR" altLang="fr-FR" sz="1400" dirty="0"/>
            <a:t>Les start-up</a:t>
          </a:r>
        </a:p>
      </dgm:t>
    </dgm:pt>
    <dgm:pt modelId="{EECEE299-CE37-2349-BD42-7F1BAC51AA08}" type="parTrans" cxnId="{2B1523EC-A015-5342-9A55-13A2325C9D5F}">
      <dgm:prSet/>
      <dgm:spPr/>
      <dgm:t>
        <a:bodyPr/>
        <a:lstStyle/>
        <a:p>
          <a:endParaRPr lang="fr-FR" sz="3600"/>
        </a:p>
      </dgm:t>
    </dgm:pt>
    <dgm:pt modelId="{7EE622EB-99F1-8140-963B-2487E7AD6F10}" type="sibTrans" cxnId="{2B1523EC-A015-5342-9A55-13A2325C9D5F}">
      <dgm:prSet/>
      <dgm:spPr/>
      <dgm:t>
        <a:bodyPr/>
        <a:lstStyle/>
        <a:p>
          <a:endParaRPr lang="fr-FR" sz="3600"/>
        </a:p>
      </dgm:t>
    </dgm:pt>
    <dgm:pt modelId="{FFB28277-5C45-C249-BB44-5EB4C0DBE861}">
      <dgm:prSet phldrT="[Texte]" custT="1"/>
      <dgm:spPr>
        <a:solidFill>
          <a:schemeClr val="bg2">
            <a:lumMod val="50000"/>
          </a:schemeClr>
        </a:solidFill>
      </dgm:spPr>
      <dgm:t>
        <a:bodyPr/>
        <a:lstStyle/>
        <a:p>
          <a:r>
            <a:rPr lang="fr-FR" altLang="fr-FR" sz="1400" dirty="0"/>
            <a:t>Les entreprises sociales de types </a:t>
          </a:r>
          <a:r>
            <a:rPr lang="fr-FR" altLang="fr-FR" sz="1400" dirty="0" err="1"/>
            <a:t>Waqf</a:t>
          </a:r>
          <a:endParaRPr lang="fr-FR" altLang="fr-FR" sz="1400" dirty="0"/>
        </a:p>
      </dgm:t>
    </dgm:pt>
    <dgm:pt modelId="{33C16554-458E-C247-AA80-4761B3186F58}" type="parTrans" cxnId="{C0DFB42C-52E2-0A44-9E27-9B55544AAA9F}">
      <dgm:prSet/>
      <dgm:spPr/>
      <dgm:t>
        <a:bodyPr/>
        <a:lstStyle/>
        <a:p>
          <a:endParaRPr lang="fr-FR" sz="3600"/>
        </a:p>
      </dgm:t>
    </dgm:pt>
    <dgm:pt modelId="{2E961C99-AE36-944D-A3C3-2C4A12EFF86C}" type="sibTrans" cxnId="{C0DFB42C-52E2-0A44-9E27-9B55544AAA9F}">
      <dgm:prSet/>
      <dgm:spPr/>
      <dgm:t>
        <a:bodyPr/>
        <a:lstStyle/>
        <a:p>
          <a:endParaRPr lang="fr-FR" sz="3600"/>
        </a:p>
      </dgm:t>
    </dgm:pt>
    <dgm:pt modelId="{C1A95051-F57B-6242-AA9E-CDD4881EEC42}">
      <dgm:prSet phldrT="[Texte]" custT="1"/>
      <dgm:spPr>
        <a:solidFill>
          <a:schemeClr val="accent5">
            <a:lumMod val="50000"/>
          </a:schemeClr>
        </a:solidFill>
      </dgm:spPr>
      <dgm:t>
        <a:bodyPr/>
        <a:lstStyle/>
        <a:p>
          <a:r>
            <a:rPr lang="fr-FR" altLang="fr-FR" sz="1400" dirty="0"/>
            <a:t>Institutions de formation, suivi scolaire, et assistance sanitaire</a:t>
          </a:r>
        </a:p>
      </dgm:t>
    </dgm:pt>
    <dgm:pt modelId="{0A177B8E-ACF0-6542-97C3-1BC2AAEC63CD}" type="parTrans" cxnId="{6F42E6FC-8C74-8D48-A61A-CDDD198F0833}">
      <dgm:prSet/>
      <dgm:spPr/>
      <dgm:t>
        <a:bodyPr/>
        <a:lstStyle/>
        <a:p>
          <a:endParaRPr lang="fr-FR" sz="3600"/>
        </a:p>
      </dgm:t>
    </dgm:pt>
    <dgm:pt modelId="{7841D327-D6E1-4845-9F45-36AA7450CFFA}" type="sibTrans" cxnId="{6F42E6FC-8C74-8D48-A61A-CDDD198F0833}">
      <dgm:prSet/>
      <dgm:spPr/>
      <dgm:t>
        <a:bodyPr/>
        <a:lstStyle/>
        <a:p>
          <a:endParaRPr lang="fr-FR" sz="3600"/>
        </a:p>
      </dgm:t>
    </dgm:pt>
    <dgm:pt modelId="{09377EBE-64A4-8C47-A004-7473450F57F7}">
      <dgm:prSet phldrT="[Texte]" custT="1"/>
      <dgm:spPr>
        <a:solidFill>
          <a:srgbClr val="FF9300"/>
        </a:solidFill>
      </dgm:spPr>
      <dgm:t>
        <a:bodyPr/>
        <a:lstStyle/>
        <a:p>
          <a:r>
            <a:rPr lang="fr-FR" altLang="fr-FR" sz="1400" dirty="0"/>
            <a:t>Les services de proximité</a:t>
          </a:r>
          <a:endParaRPr lang="fr-FR" sz="1400" dirty="0"/>
        </a:p>
      </dgm:t>
    </dgm:pt>
    <dgm:pt modelId="{5EE4DF7F-9F22-1344-892C-42492AF4BD20}" type="parTrans" cxnId="{13ED0AE6-796F-1C4E-AD3E-93D52151DD57}">
      <dgm:prSet/>
      <dgm:spPr/>
      <dgm:t>
        <a:bodyPr/>
        <a:lstStyle/>
        <a:p>
          <a:endParaRPr lang="fr-FR" sz="3600"/>
        </a:p>
      </dgm:t>
    </dgm:pt>
    <dgm:pt modelId="{101E1226-FBB0-3A4F-AE8B-51E8C7542AF9}" type="sibTrans" cxnId="{13ED0AE6-796F-1C4E-AD3E-93D52151DD57}">
      <dgm:prSet/>
      <dgm:spPr/>
      <dgm:t>
        <a:bodyPr/>
        <a:lstStyle/>
        <a:p>
          <a:endParaRPr lang="fr-FR" sz="3600"/>
        </a:p>
      </dgm:t>
    </dgm:pt>
    <dgm:pt modelId="{1E8A6E24-18EB-CF47-BFA1-9B85DE4FED56}">
      <dgm:prSet phldrT="[Texte]" custT="1"/>
      <dgm:spPr>
        <a:solidFill>
          <a:srgbClr val="0432FF"/>
        </a:solidFill>
      </dgm:spPr>
      <dgm:t>
        <a:bodyPr/>
        <a:lstStyle/>
        <a:p>
          <a:r>
            <a:rPr lang="fr-FR" altLang="fr-FR" sz="1400" dirty="0"/>
            <a:t>Les entreprises sociales d’Art et d’Artisanat</a:t>
          </a:r>
          <a:endParaRPr lang="fr-FR" sz="1400" dirty="0"/>
        </a:p>
      </dgm:t>
    </dgm:pt>
    <dgm:pt modelId="{81F85096-055B-BA42-903C-20CFE68A1477}" type="parTrans" cxnId="{AE7A80F1-BAD9-DD47-A959-4E17FF81773F}">
      <dgm:prSet/>
      <dgm:spPr/>
      <dgm:t>
        <a:bodyPr/>
        <a:lstStyle/>
        <a:p>
          <a:endParaRPr lang="fr-FR" sz="3600"/>
        </a:p>
      </dgm:t>
    </dgm:pt>
    <dgm:pt modelId="{1045F96F-5E0D-7F42-808C-CA6173043783}" type="sibTrans" cxnId="{AE7A80F1-BAD9-DD47-A959-4E17FF81773F}">
      <dgm:prSet/>
      <dgm:spPr/>
      <dgm:t>
        <a:bodyPr/>
        <a:lstStyle/>
        <a:p>
          <a:endParaRPr lang="fr-FR" sz="3600"/>
        </a:p>
      </dgm:t>
    </dgm:pt>
    <dgm:pt modelId="{6831B8BA-7B93-6546-9AA7-1377A524E9B3}">
      <dgm:prSet phldrT="[Texte]" custT="1"/>
      <dgm:spPr>
        <a:solidFill>
          <a:srgbClr val="FF40FF"/>
        </a:solidFill>
      </dgm:spPr>
      <dgm:t>
        <a:bodyPr/>
        <a:lstStyle/>
        <a:p>
          <a:r>
            <a:rPr lang="fr-FR" altLang="fr-FR" sz="1400" dirty="0"/>
            <a:t>La consommation responsable</a:t>
          </a:r>
          <a:endParaRPr lang="fr-FR" sz="1400" dirty="0"/>
        </a:p>
      </dgm:t>
    </dgm:pt>
    <dgm:pt modelId="{0D8B51A8-28C8-4543-88E6-3E7CEFEC1AAA}" type="parTrans" cxnId="{3F3D4585-C6E8-2541-A8A0-E98D6131801A}">
      <dgm:prSet/>
      <dgm:spPr/>
      <dgm:t>
        <a:bodyPr/>
        <a:lstStyle/>
        <a:p>
          <a:endParaRPr lang="fr-FR" sz="3600"/>
        </a:p>
      </dgm:t>
    </dgm:pt>
    <dgm:pt modelId="{F3D1E4EF-EAE2-7643-A74C-B487AD6EDD60}" type="sibTrans" cxnId="{3F3D4585-C6E8-2541-A8A0-E98D6131801A}">
      <dgm:prSet/>
      <dgm:spPr/>
      <dgm:t>
        <a:bodyPr/>
        <a:lstStyle/>
        <a:p>
          <a:endParaRPr lang="fr-FR" sz="3600"/>
        </a:p>
      </dgm:t>
    </dgm:pt>
    <dgm:pt modelId="{DB42D9D8-8B1C-A242-B160-B33B7AB3CA93}">
      <dgm:prSet phldrT="[Texte]" custT="1"/>
      <dgm:spPr>
        <a:solidFill>
          <a:schemeClr val="accent1">
            <a:lumMod val="60000"/>
            <a:lumOff val="40000"/>
          </a:schemeClr>
        </a:solidFill>
      </dgm:spPr>
      <dgm:t>
        <a:bodyPr/>
        <a:lstStyle/>
        <a:p>
          <a:r>
            <a:rPr lang="fr-FR" altLang="fr-FR" sz="1400" dirty="0"/>
            <a:t>La promotion de l’accès aux biens communs</a:t>
          </a:r>
          <a:endParaRPr lang="fr-FR" sz="1400" dirty="0"/>
        </a:p>
      </dgm:t>
    </dgm:pt>
    <dgm:pt modelId="{DC70CAB3-FC47-3B4B-9EB5-2C81180AB659}" type="parTrans" cxnId="{3A4720A8-E64C-7544-B431-C101F87C4243}">
      <dgm:prSet/>
      <dgm:spPr/>
      <dgm:t>
        <a:bodyPr/>
        <a:lstStyle/>
        <a:p>
          <a:endParaRPr lang="fr-FR" sz="3600"/>
        </a:p>
      </dgm:t>
    </dgm:pt>
    <dgm:pt modelId="{81C8EC4B-9E76-DA4B-B09E-049A3A4F7530}" type="sibTrans" cxnId="{3A4720A8-E64C-7544-B431-C101F87C4243}">
      <dgm:prSet/>
      <dgm:spPr/>
      <dgm:t>
        <a:bodyPr/>
        <a:lstStyle/>
        <a:p>
          <a:endParaRPr lang="fr-FR" sz="3600"/>
        </a:p>
      </dgm:t>
    </dgm:pt>
    <dgm:pt modelId="{E11B70AB-39A3-E545-AD32-E206C105F21E}">
      <dgm:prSet phldrT="[Texte]" custT="1"/>
      <dgm:spPr/>
      <dgm:t>
        <a:bodyPr/>
        <a:lstStyle/>
        <a:p>
          <a:r>
            <a:rPr lang="fr-FR" altLang="fr-FR" sz="1400" dirty="0"/>
            <a:t>Les technologies numériques</a:t>
          </a:r>
          <a:endParaRPr lang="fr-FR" sz="1400" dirty="0"/>
        </a:p>
      </dgm:t>
    </dgm:pt>
    <dgm:pt modelId="{2E9DD7E5-9B5A-EF4F-9F21-D63511FF5CE8}" type="parTrans" cxnId="{7D85BD51-5216-AB40-8405-382FD8403059}">
      <dgm:prSet/>
      <dgm:spPr/>
      <dgm:t>
        <a:bodyPr/>
        <a:lstStyle/>
        <a:p>
          <a:endParaRPr lang="fr-FR" sz="3600"/>
        </a:p>
      </dgm:t>
    </dgm:pt>
    <dgm:pt modelId="{7D03349F-D417-8C47-9F2D-685E36662087}" type="sibTrans" cxnId="{7D85BD51-5216-AB40-8405-382FD8403059}">
      <dgm:prSet/>
      <dgm:spPr/>
      <dgm:t>
        <a:bodyPr/>
        <a:lstStyle/>
        <a:p>
          <a:endParaRPr lang="fr-FR" sz="3600"/>
        </a:p>
      </dgm:t>
    </dgm:pt>
    <dgm:pt modelId="{AF2D301E-29B8-8446-AB89-7562FFFF2775}">
      <dgm:prSet phldrT="[Texte]" custT="1"/>
      <dgm:spPr/>
      <dgm:t>
        <a:bodyPr/>
        <a:lstStyle/>
        <a:p>
          <a:r>
            <a:rPr lang="fr-FR" sz="1400" dirty="0"/>
            <a:t>L'économie populaire licite</a:t>
          </a:r>
        </a:p>
      </dgm:t>
    </dgm:pt>
    <dgm:pt modelId="{C754D5E2-4FCC-FD47-BB21-234A824CDAEB}" type="parTrans" cxnId="{1395FC19-A5E4-BC42-A2BF-32126FAF804D}">
      <dgm:prSet/>
      <dgm:spPr/>
      <dgm:t>
        <a:bodyPr/>
        <a:lstStyle/>
        <a:p>
          <a:endParaRPr lang="fr-FR"/>
        </a:p>
      </dgm:t>
    </dgm:pt>
    <dgm:pt modelId="{57BF9D9E-DF02-BE45-B59D-3AA804612E48}" type="sibTrans" cxnId="{1395FC19-A5E4-BC42-A2BF-32126FAF804D}">
      <dgm:prSet/>
      <dgm:spPr/>
      <dgm:t>
        <a:bodyPr/>
        <a:lstStyle/>
        <a:p>
          <a:endParaRPr lang="fr-FR"/>
        </a:p>
      </dgm:t>
    </dgm:pt>
    <dgm:pt modelId="{983B8A88-6F00-1440-9D79-5FF07A7F80E4}" type="pres">
      <dgm:prSet presAssocID="{D2BB497B-7DC7-4848-969A-A28E4F0C7210}" presName="Name0" presStyleCnt="0">
        <dgm:presLayoutVars>
          <dgm:dir/>
          <dgm:resizeHandles val="exact"/>
        </dgm:presLayoutVars>
      </dgm:prSet>
      <dgm:spPr/>
    </dgm:pt>
    <dgm:pt modelId="{4570B882-2667-DB43-A75F-0C3BCFC597AA}" type="pres">
      <dgm:prSet presAssocID="{D2BB497B-7DC7-4848-969A-A28E4F0C7210}" presName="cycle" presStyleCnt="0"/>
      <dgm:spPr/>
    </dgm:pt>
    <dgm:pt modelId="{22E18507-CEBD-D946-9292-C34F1FEE78C6}" type="pres">
      <dgm:prSet presAssocID="{89D94190-0F03-A847-8A7D-440B288252B5}" presName="nodeFirstNode" presStyleLbl="node1" presStyleIdx="0" presStyleCnt="11" custScaleX="163982" custScaleY="123293">
        <dgm:presLayoutVars>
          <dgm:bulletEnabled val="1"/>
        </dgm:presLayoutVars>
      </dgm:prSet>
      <dgm:spPr/>
    </dgm:pt>
    <dgm:pt modelId="{965BA01D-017C-2645-B8CC-34165EDF2B5A}" type="pres">
      <dgm:prSet presAssocID="{ABC9406E-B46E-594C-B434-C73D0E142B4A}" presName="sibTransFirstNode" presStyleLbl="bgShp" presStyleIdx="0" presStyleCnt="1"/>
      <dgm:spPr/>
    </dgm:pt>
    <dgm:pt modelId="{6418A93A-5D74-1C44-B61F-1836717F12F8}" type="pres">
      <dgm:prSet presAssocID="{7024C7CF-08DC-5E41-84FD-04770877DA23}" presName="nodeFollowingNodes" presStyleLbl="node1" presStyleIdx="1" presStyleCnt="11" custScaleX="146669" custScaleY="101725" custRadScaleRad="107936" custRadScaleInc="42108">
        <dgm:presLayoutVars>
          <dgm:bulletEnabled val="1"/>
        </dgm:presLayoutVars>
      </dgm:prSet>
      <dgm:spPr/>
    </dgm:pt>
    <dgm:pt modelId="{3EEB5C16-0D53-9643-8952-E28A4C85D04A}" type="pres">
      <dgm:prSet presAssocID="{FFB28277-5C45-C249-BB44-5EB4C0DBE861}" presName="nodeFollowingNodes" presStyleLbl="node1" presStyleIdx="2" presStyleCnt="11" custScaleX="153356" custScaleY="98279">
        <dgm:presLayoutVars>
          <dgm:bulletEnabled val="1"/>
        </dgm:presLayoutVars>
      </dgm:prSet>
      <dgm:spPr/>
    </dgm:pt>
    <dgm:pt modelId="{A56411FE-2060-6F47-8D30-4BEE4BDBBEF2}" type="pres">
      <dgm:prSet presAssocID="{C1A95051-F57B-6242-AA9E-CDD4881EEC42}" presName="nodeFollowingNodes" presStyleLbl="node1" presStyleIdx="3" presStyleCnt="11" custScaleX="166190" custScaleY="119133" custRadScaleRad="97454" custRadScaleInc="-16487">
        <dgm:presLayoutVars>
          <dgm:bulletEnabled val="1"/>
        </dgm:presLayoutVars>
      </dgm:prSet>
      <dgm:spPr/>
    </dgm:pt>
    <dgm:pt modelId="{A468C359-7FDA-4840-B584-44BD7122509D}" type="pres">
      <dgm:prSet presAssocID="{132761B8-B70C-BD4D-A0EE-F6F26E8B37AB}" presName="nodeFollowingNodes" presStyleLbl="node1" presStyleIdx="4" presStyleCnt="11" custScaleX="162742" custRadScaleRad="101558" custRadScaleInc="-33641">
        <dgm:presLayoutVars>
          <dgm:bulletEnabled val="1"/>
        </dgm:presLayoutVars>
      </dgm:prSet>
      <dgm:spPr/>
    </dgm:pt>
    <dgm:pt modelId="{4D278526-F309-2D4C-8812-1742FA4772A4}" type="pres">
      <dgm:prSet presAssocID="{1E8A6E24-18EB-CF47-BFA1-9B85DE4FED56}" presName="nodeFollowingNodes" presStyleLbl="node1" presStyleIdx="5" presStyleCnt="11" custScaleX="155676" custScaleY="85542" custRadScaleRad="95920" custRadScaleInc="-13220">
        <dgm:presLayoutVars>
          <dgm:bulletEnabled val="1"/>
        </dgm:presLayoutVars>
      </dgm:prSet>
      <dgm:spPr/>
    </dgm:pt>
    <dgm:pt modelId="{6911A920-191A-C94C-B925-0F13DD67A26E}" type="pres">
      <dgm:prSet presAssocID="{09377EBE-64A4-8C47-A004-7473450F57F7}" presName="nodeFollowingNodes" presStyleLbl="node1" presStyleIdx="6" presStyleCnt="11" custScaleX="145476" custScaleY="84786" custRadScaleRad="95825" custRadScaleInc="64260">
        <dgm:presLayoutVars>
          <dgm:bulletEnabled val="1"/>
        </dgm:presLayoutVars>
      </dgm:prSet>
      <dgm:spPr/>
    </dgm:pt>
    <dgm:pt modelId="{3CF6C6E7-CC3F-C64F-B831-1DF439FE876C}" type="pres">
      <dgm:prSet presAssocID="{6831B8BA-7B93-6546-9AA7-1377A524E9B3}" presName="nodeFollowingNodes" presStyleLbl="node1" presStyleIdx="7" presStyleCnt="11" custScaleX="155270" custScaleY="94352" custRadScaleRad="95096" custRadScaleInc="41811">
        <dgm:presLayoutVars>
          <dgm:bulletEnabled val="1"/>
        </dgm:presLayoutVars>
      </dgm:prSet>
      <dgm:spPr/>
    </dgm:pt>
    <dgm:pt modelId="{2A45DAC2-FB4E-8A49-8FFC-E1D9D2B3A8C9}" type="pres">
      <dgm:prSet presAssocID="{DB42D9D8-8B1C-A242-B160-B33B7AB3CA93}" presName="nodeFollowingNodes" presStyleLbl="node1" presStyleIdx="8" presStyleCnt="11" custScaleX="149088" custScaleY="90672" custRadScaleRad="96449" custRadScaleInc="10839">
        <dgm:presLayoutVars>
          <dgm:bulletEnabled val="1"/>
        </dgm:presLayoutVars>
      </dgm:prSet>
      <dgm:spPr/>
    </dgm:pt>
    <dgm:pt modelId="{5A7BE4E2-A265-2143-83AD-CF65125A239F}" type="pres">
      <dgm:prSet presAssocID="{E11B70AB-39A3-E545-AD32-E206C105F21E}" presName="nodeFollowingNodes" presStyleLbl="node1" presStyleIdx="9" presStyleCnt="11" custScaleX="150610" custScaleY="99423" custRadScaleRad="100534" custRadScaleInc="-11170">
        <dgm:presLayoutVars>
          <dgm:bulletEnabled val="1"/>
        </dgm:presLayoutVars>
      </dgm:prSet>
      <dgm:spPr/>
    </dgm:pt>
    <dgm:pt modelId="{C2464432-AFFA-B145-82E6-93398975A089}" type="pres">
      <dgm:prSet presAssocID="{AF2D301E-29B8-8446-AB89-7562FFFF2775}" presName="nodeFollowingNodes" presStyleLbl="node1" presStyleIdx="10" presStyleCnt="11" custScaleX="151221" custRadScaleRad="113610" custRadScaleInc="-54952">
        <dgm:presLayoutVars>
          <dgm:bulletEnabled val="1"/>
        </dgm:presLayoutVars>
      </dgm:prSet>
      <dgm:spPr/>
    </dgm:pt>
  </dgm:ptLst>
  <dgm:cxnLst>
    <dgm:cxn modelId="{1395FC19-A5E4-BC42-A2BF-32126FAF804D}" srcId="{D2BB497B-7DC7-4848-969A-A28E4F0C7210}" destId="{AF2D301E-29B8-8446-AB89-7562FFFF2775}" srcOrd="10" destOrd="0" parTransId="{C754D5E2-4FCC-FD47-BB21-234A824CDAEB}" sibTransId="{57BF9D9E-DF02-BE45-B59D-3AA804612E48}"/>
    <dgm:cxn modelId="{7AFE621E-106A-5B41-8B07-6CA2A8BB0783}" type="presOf" srcId="{132761B8-B70C-BD4D-A0EE-F6F26E8B37AB}" destId="{A468C359-7FDA-4840-B584-44BD7122509D}" srcOrd="0" destOrd="0" presId="urn:microsoft.com/office/officeart/2005/8/layout/cycle3"/>
    <dgm:cxn modelId="{E26A4528-46AD-D440-B1F0-BE516170930B}" type="presOf" srcId="{D2BB497B-7DC7-4848-969A-A28E4F0C7210}" destId="{983B8A88-6F00-1440-9D79-5FF07A7F80E4}" srcOrd="0" destOrd="0" presId="urn:microsoft.com/office/officeart/2005/8/layout/cycle3"/>
    <dgm:cxn modelId="{C0DFB42C-52E2-0A44-9E27-9B55544AAA9F}" srcId="{D2BB497B-7DC7-4848-969A-A28E4F0C7210}" destId="{FFB28277-5C45-C249-BB44-5EB4C0DBE861}" srcOrd="2" destOrd="0" parTransId="{33C16554-458E-C247-AA80-4761B3186F58}" sibTransId="{2E961C99-AE36-944D-A3C3-2C4A12EFF86C}"/>
    <dgm:cxn modelId="{CD214540-BE27-784E-8477-246F9849819D}" type="presOf" srcId="{7024C7CF-08DC-5E41-84FD-04770877DA23}" destId="{6418A93A-5D74-1C44-B61F-1836717F12F8}" srcOrd="0" destOrd="0" presId="urn:microsoft.com/office/officeart/2005/8/layout/cycle3"/>
    <dgm:cxn modelId="{1EFF7C48-D112-634E-892A-43D8630BC83A}" type="presOf" srcId="{ABC9406E-B46E-594C-B434-C73D0E142B4A}" destId="{965BA01D-017C-2645-B8CC-34165EDF2B5A}" srcOrd="0" destOrd="0" presId="urn:microsoft.com/office/officeart/2005/8/layout/cycle3"/>
    <dgm:cxn modelId="{3351A751-8F5B-F44D-8769-EAD4FB5072AA}" srcId="{D2BB497B-7DC7-4848-969A-A28E4F0C7210}" destId="{132761B8-B70C-BD4D-A0EE-F6F26E8B37AB}" srcOrd="4" destOrd="0" parTransId="{CE7D9BFF-A10E-FC42-B4A9-EB1D56682DDF}" sibTransId="{8E4CC61B-C140-7346-87F3-0AB965723174}"/>
    <dgm:cxn modelId="{7D85BD51-5216-AB40-8405-382FD8403059}" srcId="{D2BB497B-7DC7-4848-969A-A28E4F0C7210}" destId="{E11B70AB-39A3-E545-AD32-E206C105F21E}" srcOrd="9" destOrd="0" parTransId="{2E9DD7E5-9B5A-EF4F-9F21-D63511FF5CE8}" sibTransId="{7D03349F-D417-8C47-9F2D-685E36662087}"/>
    <dgm:cxn modelId="{133B4D54-E7A7-1544-B023-2557470CD320}" type="presOf" srcId="{DB42D9D8-8B1C-A242-B160-B33B7AB3CA93}" destId="{2A45DAC2-FB4E-8A49-8FFC-E1D9D2B3A8C9}" srcOrd="0" destOrd="0" presId="urn:microsoft.com/office/officeart/2005/8/layout/cycle3"/>
    <dgm:cxn modelId="{C08A6564-8EF6-5748-9750-201E1637280D}" srcId="{D2BB497B-7DC7-4848-969A-A28E4F0C7210}" destId="{89D94190-0F03-A847-8A7D-440B288252B5}" srcOrd="0" destOrd="0" parTransId="{E6163625-B0FA-8947-AD37-C7C10CB52D50}" sibTransId="{ABC9406E-B46E-594C-B434-C73D0E142B4A}"/>
    <dgm:cxn modelId="{BF01AB65-2EC1-AA47-B4EC-84179431DE58}" type="presOf" srcId="{AF2D301E-29B8-8446-AB89-7562FFFF2775}" destId="{C2464432-AFFA-B145-82E6-93398975A089}" srcOrd="0" destOrd="0" presId="urn:microsoft.com/office/officeart/2005/8/layout/cycle3"/>
    <dgm:cxn modelId="{3F3D4585-C6E8-2541-A8A0-E98D6131801A}" srcId="{D2BB497B-7DC7-4848-969A-A28E4F0C7210}" destId="{6831B8BA-7B93-6546-9AA7-1377A524E9B3}" srcOrd="7" destOrd="0" parTransId="{0D8B51A8-28C8-4543-88E6-3E7CEFEC1AAA}" sibTransId="{F3D1E4EF-EAE2-7643-A74C-B487AD6EDD60}"/>
    <dgm:cxn modelId="{DF998491-5CB5-D646-A8AF-EF5EF67355FB}" type="presOf" srcId="{09377EBE-64A4-8C47-A004-7473450F57F7}" destId="{6911A920-191A-C94C-B925-0F13DD67A26E}" srcOrd="0" destOrd="0" presId="urn:microsoft.com/office/officeart/2005/8/layout/cycle3"/>
    <dgm:cxn modelId="{5D3FC9A1-FCF0-CF4C-81C1-EF49D7A48BE0}" type="presOf" srcId="{1E8A6E24-18EB-CF47-BFA1-9B85DE4FED56}" destId="{4D278526-F309-2D4C-8812-1742FA4772A4}" srcOrd="0" destOrd="0" presId="urn:microsoft.com/office/officeart/2005/8/layout/cycle3"/>
    <dgm:cxn modelId="{0A05B6A4-6F4D-0647-8886-F2E864679713}" type="presOf" srcId="{C1A95051-F57B-6242-AA9E-CDD4881EEC42}" destId="{A56411FE-2060-6F47-8D30-4BEE4BDBBEF2}" srcOrd="0" destOrd="0" presId="urn:microsoft.com/office/officeart/2005/8/layout/cycle3"/>
    <dgm:cxn modelId="{3A4720A8-E64C-7544-B431-C101F87C4243}" srcId="{D2BB497B-7DC7-4848-969A-A28E4F0C7210}" destId="{DB42D9D8-8B1C-A242-B160-B33B7AB3CA93}" srcOrd="8" destOrd="0" parTransId="{DC70CAB3-FC47-3B4B-9EB5-2C81180AB659}" sibTransId="{81C8EC4B-9E76-DA4B-B09E-049A3A4F7530}"/>
    <dgm:cxn modelId="{3404BBB9-F96B-F745-AC13-55CA1D80B83F}" type="presOf" srcId="{FFB28277-5C45-C249-BB44-5EB4C0DBE861}" destId="{3EEB5C16-0D53-9643-8952-E28A4C85D04A}" srcOrd="0" destOrd="0" presId="urn:microsoft.com/office/officeart/2005/8/layout/cycle3"/>
    <dgm:cxn modelId="{13ED0AE6-796F-1C4E-AD3E-93D52151DD57}" srcId="{D2BB497B-7DC7-4848-969A-A28E4F0C7210}" destId="{09377EBE-64A4-8C47-A004-7473450F57F7}" srcOrd="6" destOrd="0" parTransId="{5EE4DF7F-9F22-1344-892C-42492AF4BD20}" sibTransId="{101E1226-FBB0-3A4F-AE8B-51E8C7542AF9}"/>
    <dgm:cxn modelId="{1EB910E8-AF7B-1D45-BA2B-5C084C4ACFB5}" type="presOf" srcId="{E11B70AB-39A3-E545-AD32-E206C105F21E}" destId="{5A7BE4E2-A265-2143-83AD-CF65125A239F}" srcOrd="0" destOrd="0" presId="urn:microsoft.com/office/officeart/2005/8/layout/cycle3"/>
    <dgm:cxn modelId="{2B1523EC-A015-5342-9A55-13A2325C9D5F}" srcId="{D2BB497B-7DC7-4848-969A-A28E4F0C7210}" destId="{7024C7CF-08DC-5E41-84FD-04770877DA23}" srcOrd="1" destOrd="0" parTransId="{EECEE299-CE37-2349-BD42-7F1BAC51AA08}" sibTransId="{7EE622EB-99F1-8140-963B-2487E7AD6F10}"/>
    <dgm:cxn modelId="{4CA3CDEC-0925-8149-AB96-6B4C64D0BCFB}" type="presOf" srcId="{6831B8BA-7B93-6546-9AA7-1377A524E9B3}" destId="{3CF6C6E7-CC3F-C64F-B831-1DF439FE876C}" srcOrd="0" destOrd="0" presId="urn:microsoft.com/office/officeart/2005/8/layout/cycle3"/>
    <dgm:cxn modelId="{AE7A80F1-BAD9-DD47-A959-4E17FF81773F}" srcId="{D2BB497B-7DC7-4848-969A-A28E4F0C7210}" destId="{1E8A6E24-18EB-CF47-BFA1-9B85DE4FED56}" srcOrd="5" destOrd="0" parTransId="{81F85096-055B-BA42-903C-20CFE68A1477}" sibTransId="{1045F96F-5E0D-7F42-808C-CA6173043783}"/>
    <dgm:cxn modelId="{329A27F6-2DA3-1043-91AA-91B984CD9274}" type="presOf" srcId="{89D94190-0F03-A847-8A7D-440B288252B5}" destId="{22E18507-CEBD-D946-9292-C34F1FEE78C6}" srcOrd="0" destOrd="0" presId="urn:microsoft.com/office/officeart/2005/8/layout/cycle3"/>
    <dgm:cxn modelId="{6F42E6FC-8C74-8D48-A61A-CDDD198F0833}" srcId="{D2BB497B-7DC7-4848-969A-A28E4F0C7210}" destId="{C1A95051-F57B-6242-AA9E-CDD4881EEC42}" srcOrd="3" destOrd="0" parTransId="{0A177B8E-ACF0-6542-97C3-1BC2AAEC63CD}" sibTransId="{7841D327-D6E1-4845-9F45-36AA7450CFFA}"/>
    <dgm:cxn modelId="{37AA9B0A-37A2-B74A-8F86-A32B74E569B1}" type="presParOf" srcId="{983B8A88-6F00-1440-9D79-5FF07A7F80E4}" destId="{4570B882-2667-DB43-A75F-0C3BCFC597AA}" srcOrd="0" destOrd="0" presId="urn:microsoft.com/office/officeart/2005/8/layout/cycle3"/>
    <dgm:cxn modelId="{31C8D72C-D9B4-7049-AAEA-610AC58BBCFB}" type="presParOf" srcId="{4570B882-2667-DB43-A75F-0C3BCFC597AA}" destId="{22E18507-CEBD-D946-9292-C34F1FEE78C6}" srcOrd="0" destOrd="0" presId="urn:microsoft.com/office/officeart/2005/8/layout/cycle3"/>
    <dgm:cxn modelId="{37777A42-72F3-D446-B18D-D238B5DF67FD}" type="presParOf" srcId="{4570B882-2667-DB43-A75F-0C3BCFC597AA}" destId="{965BA01D-017C-2645-B8CC-34165EDF2B5A}" srcOrd="1" destOrd="0" presId="urn:microsoft.com/office/officeart/2005/8/layout/cycle3"/>
    <dgm:cxn modelId="{8FE7192D-7175-5247-A16E-B0C91B052AA4}" type="presParOf" srcId="{4570B882-2667-DB43-A75F-0C3BCFC597AA}" destId="{6418A93A-5D74-1C44-B61F-1836717F12F8}" srcOrd="2" destOrd="0" presId="urn:microsoft.com/office/officeart/2005/8/layout/cycle3"/>
    <dgm:cxn modelId="{FB2EAFE4-CA69-D54F-8C67-3D3781F9E6EE}" type="presParOf" srcId="{4570B882-2667-DB43-A75F-0C3BCFC597AA}" destId="{3EEB5C16-0D53-9643-8952-E28A4C85D04A}" srcOrd="3" destOrd="0" presId="urn:microsoft.com/office/officeart/2005/8/layout/cycle3"/>
    <dgm:cxn modelId="{7603D8B2-8C63-2A42-8683-8802B4B53049}" type="presParOf" srcId="{4570B882-2667-DB43-A75F-0C3BCFC597AA}" destId="{A56411FE-2060-6F47-8D30-4BEE4BDBBEF2}" srcOrd="4" destOrd="0" presId="urn:microsoft.com/office/officeart/2005/8/layout/cycle3"/>
    <dgm:cxn modelId="{6AC6918C-BEC2-B541-9BB8-328201F62ED2}" type="presParOf" srcId="{4570B882-2667-DB43-A75F-0C3BCFC597AA}" destId="{A468C359-7FDA-4840-B584-44BD7122509D}" srcOrd="5" destOrd="0" presId="urn:microsoft.com/office/officeart/2005/8/layout/cycle3"/>
    <dgm:cxn modelId="{5CBA9E7C-7A8B-3844-9CC1-40A5C837F576}" type="presParOf" srcId="{4570B882-2667-DB43-A75F-0C3BCFC597AA}" destId="{4D278526-F309-2D4C-8812-1742FA4772A4}" srcOrd="6" destOrd="0" presId="urn:microsoft.com/office/officeart/2005/8/layout/cycle3"/>
    <dgm:cxn modelId="{A932D843-937E-AD48-8931-F109469E8CF1}" type="presParOf" srcId="{4570B882-2667-DB43-A75F-0C3BCFC597AA}" destId="{6911A920-191A-C94C-B925-0F13DD67A26E}" srcOrd="7" destOrd="0" presId="urn:microsoft.com/office/officeart/2005/8/layout/cycle3"/>
    <dgm:cxn modelId="{8773A3C5-3E64-6541-97DB-C48886620D2A}" type="presParOf" srcId="{4570B882-2667-DB43-A75F-0C3BCFC597AA}" destId="{3CF6C6E7-CC3F-C64F-B831-1DF439FE876C}" srcOrd="8" destOrd="0" presId="urn:microsoft.com/office/officeart/2005/8/layout/cycle3"/>
    <dgm:cxn modelId="{CB0058AB-3AAA-BD4A-A5A0-29517AF0A2B3}" type="presParOf" srcId="{4570B882-2667-DB43-A75F-0C3BCFC597AA}" destId="{2A45DAC2-FB4E-8A49-8FFC-E1D9D2B3A8C9}" srcOrd="9" destOrd="0" presId="urn:microsoft.com/office/officeart/2005/8/layout/cycle3"/>
    <dgm:cxn modelId="{C5FC44EB-F356-814D-B0D5-669B0E81DA52}" type="presParOf" srcId="{4570B882-2667-DB43-A75F-0C3BCFC597AA}" destId="{5A7BE4E2-A265-2143-83AD-CF65125A239F}" srcOrd="10" destOrd="0" presId="urn:microsoft.com/office/officeart/2005/8/layout/cycle3"/>
    <dgm:cxn modelId="{4F79AEBB-8AAE-B746-8584-9A8E4D059603}" type="presParOf" srcId="{4570B882-2667-DB43-A75F-0C3BCFC597AA}" destId="{C2464432-AFFA-B145-82E6-93398975A089}" srcOrd="11"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5DC489-828A-4B42-B401-77B29FC1627C}" type="doc">
      <dgm:prSet loTypeId="urn:microsoft.com/office/officeart/2005/8/layout/hProcess4" loCatId="" qsTypeId="urn:microsoft.com/office/officeart/2005/8/quickstyle/3d2" qsCatId="3D" csTypeId="urn:microsoft.com/office/officeart/2005/8/colors/colorful1" csCatId="colorful" phldr="1"/>
      <dgm:spPr/>
      <dgm:t>
        <a:bodyPr/>
        <a:lstStyle/>
        <a:p>
          <a:endParaRPr lang="fr-FR"/>
        </a:p>
      </dgm:t>
    </dgm:pt>
    <dgm:pt modelId="{CFD43BDB-99D0-0C4D-BF4F-54566E73E467}">
      <dgm:prSet phldrT="[Texte]"/>
      <dgm:spPr>
        <a:solidFill>
          <a:srgbClr val="00B0F0"/>
        </a:solidFill>
      </dgm:spPr>
      <dgm:t>
        <a:bodyPr/>
        <a:lstStyle/>
        <a:p>
          <a:r>
            <a:rPr lang="fr-FR" dirty="0"/>
            <a:t>Acteurs de l’ESS</a:t>
          </a:r>
        </a:p>
      </dgm:t>
    </dgm:pt>
    <dgm:pt modelId="{5DFCC866-5A89-E043-9DF1-D17372161D01}" type="parTrans" cxnId="{93F6DF25-795E-134B-BC18-D2EB2F3648E8}">
      <dgm:prSet/>
      <dgm:spPr/>
      <dgm:t>
        <a:bodyPr/>
        <a:lstStyle/>
        <a:p>
          <a:endParaRPr lang="fr-FR"/>
        </a:p>
      </dgm:t>
    </dgm:pt>
    <dgm:pt modelId="{7A1FE28A-6B38-9E47-9395-DC63BCBDFCE3}" type="sibTrans" cxnId="{93F6DF25-795E-134B-BC18-D2EB2F3648E8}">
      <dgm:prSet/>
      <dgm:spPr/>
      <dgm:t>
        <a:bodyPr/>
        <a:lstStyle/>
        <a:p>
          <a:endParaRPr lang="fr-FR"/>
        </a:p>
      </dgm:t>
    </dgm:pt>
    <dgm:pt modelId="{0C2CEF2A-3E0D-004E-AA8C-0D1C6E61E34D}">
      <dgm:prSet phldrT="[Texte]" custT="1"/>
      <dgm:spPr/>
      <dgm:t>
        <a:bodyPr/>
        <a:lstStyle/>
        <a:p>
          <a:pPr>
            <a:lnSpc>
              <a:spcPct val="150000"/>
            </a:lnSpc>
          </a:pPr>
          <a:r>
            <a:rPr lang="fr-FR" sz="1400" dirty="0"/>
            <a:t>Sociétés coopératives ou mutualistes </a:t>
          </a:r>
        </a:p>
      </dgm:t>
    </dgm:pt>
    <dgm:pt modelId="{22702A1E-1CA8-D344-BA09-33596CBE3076}" type="parTrans" cxnId="{6F92A444-6830-0342-BC4B-F495C05B6E92}">
      <dgm:prSet/>
      <dgm:spPr/>
      <dgm:t>
        <a:bodyPr/>
        <a:lstStyle/>
        <a:p>
          <a:endParaRPr lang="fr-FR"/>
        </a:p>
      </dgm:t>
    </dgm:pt>
    <dgm:pt modelId="{0D2A756B-AE2C-314B-991C-7350ACABBD22}" type="sibTrans" cxnId="{6F92A444-6830-0342-BC4B-F495C05B6E92}">
      <dgm:prSet/>
      <dgm:spPr/>
      <dgm:t>
        <a:bodyPr/>
        <a:lstStyle/>
        <a:p>
          <a:endParaRPr lang="fr-FR"/>
        </a:p>
      </dgm:t>
    </dgm:pt>
    <dgm:pt modelId="{95B7C598-2569-9C48-8905-AEE39B62BD21}">
      <dgm:prSet phldrT="[Texte]"/>
      <dgm:spPr>
        <a:solidFill>
          <a:srgbClr val="7030A0"/>
        </a:solidFill>
      </dgm:spPr>
      <dgm:t>
        <a:bodyPr/>
        <a:lstStyle/>
        <a:p>
          <a:r>
            <a:rPr lang="fr-FR" dirty="0"/>
            <a:t>Principes </a:t>
          </a:r>
        </a:p>
      </dgm:t>
    </dgm:pt>
    <dgm:pt modelId="{EFFD44D2-5E86-3245-B649-4962C366A2F4}" type="parTrans" cxnId="{C194E82F-B279-BB41-9B80-49E24D2873D3}">
      <dgm:prSet/>
      <dgm:spPr/>
      <dgm:t>
        <a:bodyPr/>
        <a:lstStyle/>
        <a:p>
          <a:endParaRPr lang="fr-FR"/>
        </a:p>
      </dgm:t>
    </dgm:pt>
    <dgm:pt modelId="{E6B0C561-7769-2C44-B293-52A74A81BEF3}" type="sibTrans" cxnId="{C194E82F-B279-BB41-9B80-49E24D2873D3}">
      <dgm:prSet/>
      <dgm:spPr/>
      <dgm:t>
        <a:bodyPr/>
        <a:lstStyle/>
        <a:p>
          <a:endParaRPr lang="fr-FR"/>
        </a:p>
      </dgm:t>
    </dgm:pt>
    <dgm:pt modelId="{D670EF57-7284-3C47-9323-9C3CBC578201}">
      <dgm:prSet phldrT="[Texte]" custT="1"/>
      <dgm:spPr/>
      <dgm:t>
        <a:bodyPr/>
        <a:lstStyle/>
        <a:p>
          <a:pPr>
            <a:lnSpc>
              <a:spcPct val="150000"/>
            </a:lnSpc>
          </a:pPr>
          <a:r>
            <a:rPr lang="fr-FR" sz="1250" dirty="0"/>
            <a:t>Adhésion volontaire</a:t>
          </a:r>
        </a:p>
      </dgm:t>
    </dgm:pt>
    <dgm:pt modelId="{458EF7E7-8AE0-7044-8B44-36B3E57B927B}" type="parTrans" cxnId="{F0A0D43B-BD7A-B846-913A-FB98FDA36685}">
      <dgm:prSet/>
      <dgm:spPr/>
      <dgm:t>
        <a:bodyPr/>
        <a:lstStyle/>
        <a:p>
          <a:endParaRPr lang="fr-FR"/>
        </a:p>
      </dgm:t>
    </dgm:pt>
    <dgm:pt modelId="{8C470B5A-2858-EA40-A372-5322CBC9C703}" type="sibTrans" cxnId="{F0A0D43B-BD7A-B846-913A-FB98FDA36685}">
      <dgm:prSet/>
      <dgm:spPr/>
      <dgm:t>
        <a:bodyPr/>
        <a:lstStyle/>
        <a:p>
          <a:endParaRPr lang="fr-FR"/>
        </a:p>
      </dgm:t>
    </dgm:pt>
    <dgm:pt modelId="{DC698A94-5EC3-CB46-BBDF-1D6E9C78746D}">
      <dgm:prSet phldrT="[Texte]"/>
      <dgm:spPr>
        <a:solidFill>
          <a:schemeClr val="accent6">
            <a:lumMod val="75000"/>
          </a:schemeClr>
        </a:solidFill>
      </dgm:spPr>
      <dgm:t>
        <a:bodyPr/>
        <a:lstStyle/>
        <a:p>
          <a:r>
            <a:rPr lang="fr-FR" dirty="0"/>
            <a:t>Principes d’actions </a:t>
          </a:r>
        </a:p>
      </dgm:t>
    </dgm:pt>
    <dgm:pt modelId="{D54AAC57-7BA2-F142-8902-854C0C912C08}" type="parTrans" cxnId="{FCFC1B21-0B2C-9D47-BC10-4430406E6FEC}">
      <dgm:prSet/>
      <dgm:spPr/>
      <dgm:t>
        <a:bodyPr/>
        <a:lstStyle/>
        <a:p>
          <a:endParaRPr lang="fr-FR"/>
        </a:p>
      </dgm:t>
    </dgm:pt>
    <dgm:pt modelId="{44498717-D17A-104F-8611-937A351A7766}" type="sibTrans" cxnId="{FCFC1B21-0B2C-9D47-BC10-4430406E6FEC}">
      <dgm:prSet/>
      <dgm:spPr/>
      <dgm:t>
        <a:bodyPr/>
        <a:lstStyle/>
        <a:p>
          <a:endParaRPr lang="fr-FR"/>
        </a:p>
      </dgm:t>
    </dgm:pt>
    <dgm:pt modelId="{77CD5C2C-EA5B-2C42-84D3-E06C8398C65D}">
      <dgm:prSet phldrT="[Texte]" custT="1"/>
      <dgm:spPr/>
      <dgm:t>
        <a:bodyPr/>
        <a:lstStyle/>
        <a:p>
          <a:pPr>
            <a:lnSpc>
              <a:spcPct val="150000"/>
            </a:lnSpc>
          </a:pPr>
          <a:r>
            <a:rPr lang="fr-FR" sz="1200" dirty="0"/>
            <a:t>Répartition des fruits de la production</a:t>
          </a:r>
        </a:p>
      </dgm:t>
    </dgm:pt>
    <dgm:pt modelId="{96D74A32-6C0C-824C-AB50-48A8793A993F}" type="parTrans" cxnId="{A60B23AF-6616-BB4A-88B0-986C07D6A304}">
      <dgm:prSet/>
      <dgm:spPr/>
      <dgm:t>
        <a:bodyPr/>
        <a:lstStyle/>
        <a:p>
          <a:endParaRPr lang="fr-FR"/>
        </a:p>
      </dgm:t>
    </dgm:pt>
    <dgm:pt modelId="{C5030DB0-B67F-C748-B489-477D1239A507}" type="sibTrans" cxnId="{A60B23AF-6616-BB4A-88B0-986C07D6A304}">
      <dgm:prSet/>
      <dgm:spPr/>
      <dgm:t>
        <a:bodyPr/>
        <a:lstStyle/>
        <a:p>
          <a:endParaRPr lang="fr-FR"/>
        </a:p>
      </dgm:t>
    </dgm:pt>
    <dgm:pt modelId="{E6B05FCA-9528-F546-AF4D-F32D63D9E96E}">
      <dgm:prSet phldrT="[Texte]" custT="1"/>
      <dgm:spPr/>
      <dgm:t>
        <a:bodyPr/>
        <a:lstStyle/>
        <a:p>
          <a:pPr>
            <a:lnSpc>
              <a:spcPct val="150000"/>
            </a:lnSpc>
          </a:pPr>
          <a:r>
            <a:rPr lang="fr-FR" sz="1400" dirty="0"/>
            <a:t>Entreprises sociales </a:t>
          </a:r>
        </a:p>
      </dgm:t>
    </dgm:pt>
    <dgm:pt modelId="{48952E5F-7E5E-2444-9BAA-3698B3FE50E6}" type="parTrans" cxnId="{E66D8545-4486-B243-AFB5-DB9C84B78806}">
      <dgm:prSet/>
      <dgm:spPr/>
      <dgm:t>
        <a:bodyPr/>
        <a:lstStyle/>
        <a:p>
          <a:endParaRPr lang="fr-FR"/>
        </a:p>
      </dgm:t>
    </dgm:pt>
    <dgm:pt modelId="{EB7F306B-2C15-354F-8417-B68964AF5445}" type="sibTrans" cxnId="{E66D8545-4486-B243-AFB5-DB9C84B78806}">
      <dgm:prSet/>
      <dgm:spPr/>
      <dgm:t>
        <a:bodyPr/>
        <a:lstStyle/>
        <a:p>
          <a:endParaRPr lang="fr-FR"/>
        </a:p>
      </dgm:t>
    </dgm:pt>
    <dgm:pt modelId="{1AD46510-97F6-7F4F-90E7-8F1C72189622}">
      <dgm:prSet phldrT="[Texte]" custT="1"/>
      <dgm:spPr/>
      <dgm:t>
        <a:bodyPr/>
        <a:lstStyle/>
        <a:p>
          <a:pPr>
            <a:lnSpc>
              <a:spcPct val="150000"/>
            </a:lnSpc>
          </a:pPr>
          <a:r>
            <a:rPr lang="fr-FR" sz="1400" dirty="0"/>
            <a:t>Acteurs de l'économie populaire</a:t>
          </a:r>
        </a:p>
      </dgm:t>
    </dgm:pt>
    <dgm:pt modelId="{BB847A4C-99D2-6C4B-8046-CED9A2AC5CB0}" type="parTrans" cxnId="{533639AE-5713-524A-AB0C-102746736A44}">
      <dgm:prSet/>
      <dgm:spPr/>
      <dgm:t>
        <a:bodyPr/>
        <a:lstStyle/>
        <a:p>
          <a:endParaRPr lang="fr-FR"/>
        </a:p>
      </dgm:t>
    </dgm:pt>
    <dgm:pt modelId="{40012D45-9E55-584B-A1F5-B1EA07CCCD99}" type="sibTrans" cxnId="{533639AE-5713-524A-AB0C-102746736A44}">
      <dgm:prSet/>
      <dgm:spPr/>
      <dgm:t>
        <a:bodyPr/>
        <a:lstStyle/>
        <a:p>
          <a:endParaRPr lang="fr-FR"/>
        </a:p>
      </dgm:t>
    </dgm:pt>
    <dgm:pt modelId="{8A31AF05-1EA9-984D-AADF-06DB4F62C690}">
      <dgm:prSet phldrT="[Texte]" custT="1"/>
      <dgm:spPr/>
      <dgm:t>
        <a:bodyPr/>
        <a:lstStyle/>
        <a:p>
          <a:pPr>
            <a:lnSpc>
              <a:spcPct val="150000"/>
            </a:lnSpc>
          </a:pPr>
          <a:r>
            <a:rPr lang="fr-FR" sz="1400" dirty="0"/>
            <a:t>Associations entreprenantes et responsables</a:t>
          </a:r>
        </a:p>
      </dgm:t>
    </dgm:pt>
    <dgm:pt modelId="{B6C3E413-58B3-B14F-98F4-D7E31431C680}" type="parTrans" cxnId="{DC69A4AC-28EC-0F41-A8CC-EED550307066}">
      <dgm:prSet/>
      <dgm:spPr/>
      <dgm:t>
        <a:bodyPr/>
        <a:lstStyle/>
        <a:p>
          <a:endParaRPr lang="fr-FR"/>
        </a:p>
      </dgm:t>
    </dgm:pt>
    <dgm:pt modelId="{1C86188A-3FB7-F343-9BAD-353373432BAA}" type="sibTrans" cxnId="{DC69A4AC-28EC-0F41-A8CC-EED550307066}">
      <dgm:prSet/>
      <dgm:spPr/>
      <dgm:t>
        <a:bodyPr/>
        <a:lstStyle/>
        <a:p>
          <a:endParaRPr lang="fr-FR"/>
        </a:p>
      </dgm:t>
    </dgm:pt>
    <dgm:pt modelId="{568B4CA5-009C-C24E-BBD3-B789E657159C}">
      <dgm:prSet phldrT="[Texte]" custT="1"/>
      <dgm:spPr/>
      <dgm:t>
        <a:bodyPr/>
        <a:lstStyle/>
        <a:p>
          <a:pPr>
            <a:lnSpc>
              <a:spcPct val="150000"/>
            </a:lnSpc>
          </a:pPr>
          <a:r>
            <a:rPr lang="fr-FR" sz="1200" dirty="0"/>
            <a:t>Publication régulière des informations</a:t>
          </a:r>
        </a:p>
      </dgm:t>
    </dgm:pt>
    <dgm:pt modelId="{0A322A81-A49F-E144-A216-94FF24BC6FF6}" type="parTrans" cxnId="{06BC6C08-A682-4E46-A13A-EA69610B7FED}">
      <dgm:prSet/>
      <dgm:spPr/>
      <dgm:t>
        <a:bodyPr/>
        <a:lstStyle/>
        <a:p>
          <a:endParaRPr lang="fr-FR"/>
        </a:p>
      </dgm:t>
    </dgm:pt>
    <dgm:pt modelId="{85D04DFC-DB14-5E42-BA63-336911D32806}" type="sibTrans" cxnId="{06BC6C08-A682-4E46-A13A-EA69610B7FED}">
      <dgm:prSet/>
      <dgm:spPr/>
      <dgm:t>
        <a:bodyPr/>
        <a:lstStyle/>
        <a:p>
          <a:endParaRPr lang="fr-FR"/>
        </a:p>
      </dgm:t>
    </dgm:pt>
    <dgm:pt modelId="{F4F1F269-0423-6E4B-BDF2-536D6ABBC549}">
      <dgm:prSet phldrT="[Texte]" custT="1"/>
      <dgm:spPr/>
      <dgm:t>
        <a:bodyPr/>
        <a:lstStyle/>
        <a:p>
          <a:pPr>
            <a:lnSpc>
              <a:spcPct val="150000"/>
            </a:lnSpc>
          </a:pPr>
          <a:r>
            <a:rPr lang="fr-FR" sz="1200" dirty="0"/>
            <a:t>Présentation régulière du bilan des mandataires</a:t>
          </a:r>
        </a:p>
      </dgm:t>
    </dgm:pt>
    <dgm:pt modelId="{CAFE8EFA-78DC-5241-B9DF-7A916F35B777}" type="parTrans" cxnId="{96C2F4CD-4B50-2C4C-93F7-6A20654596FD}">
      <dgm:prSet/>
      <dgm:spPr/>
      <dgm:t>
        <a:bodyPr/>
        <a:lstStyle/>
        <a:p>
          <a:endParaRPr lang="fr-FR"/>
        </a:p>
      </dgm:t>
    </dgm:pt>
    <dgm:pt modelId="{C97D361E-A620-DB4A-A313-C135004B72E7}" type="sibTrans" cxnId="{96C2F4CD-4B50-2C4C-93F7-6A20654596FD}">
      <dgm:prSet/>
      <dgm:spPr/>
      <dgm:t>
        <a:bodyPr/>
        <a:lstStyle/>
        <a:p>
          <a:endParaRPr lang="fr-FR"/>
        </a:p>
      </dgm:t>
    </dgm:pt>
    <dgm:pt modelId="{49DD3E9F-04CB-4C47-B7A3-59BDB1D7987B}">
      <dgm:prSet phldrT="[Texte]" custT="1"/>
      <dgm:spPr/>
      <dgm:t>
        <a:bodyPr/>
        <a:lstStyle/>
        <a:p>
          <a:pPr>
            <a:lnSpc>
              <a:spcPct val="150000"/>
            </a:lnSpc>
          </a:pPr>
          <a:r>
            <a:rPr lang="fr-FR" sz="1200" dirty="0"/>
            <a:t>Valorisation du travail sur le capital</a:t>
          </a:r>
        </a:p>
      </dgm:t>
    </dgm:pt>
    <dgm:pt modelId="{0C80BD40-EB3B-7448-9931-DEF52A3FCE4B}" type="parTrans" cxnId="{D38E15A5-1093-2B41-893F-E042C16BDAC4}">
      <dgm:prSet/>
      <dgm:spPr/>
      <dgm:t>
        <a:bodyPr/>
        <a:lstStyle/>
        <a:p>
          <a:endParaRPr lang="fr-FR"/>
        </a:p>
      </dgm:t>
    </dgm:pt>
    <dgm:pt modelId="{0774B167-BB47-5E41-9F61-B0920A71F1FF}" type="sibTrans" cxnId="{D38E15A5-1093-2B41-893F-E042C16BDAC4}">
      <dgm:prSet/>
      <dgm:spPr/>
      <dgm:t>
        <a:bodyPr/>
        <a:lstStyle/>
        <a:p>
          <a:endParaRPr lang="fr-FR"/>
        </a:p>
      </dgm:t>
    </dgm:pt>
    <dgm:pt modelId="{785B2226-B976-7C42-A525-D698E3CAC957}">
      <dgm:prSet phldrT="[Texte]" custT="1"/>
      <dgm:spPr/>
      <dgm:t>
        <a:bodyPr/>
        <a:lstStyle/>
        <a:p>
          <a:pPr>
            <a:lnSpc>
              <a:spcPct val="150000"/>
            </a:lnSpc>
          </a:pPr>
          <a:r>
            <a:rPr lang="fr-FR" sz="1200" dirty="0"/>
            <a:t>Recherche de l’équilibre social</a:t>
          </a:r>
        </a:p>
      </dgm:t>
    </dgm:pt>
    <dgm:pt modelId="{6AF91A68-0BE6-9441-81B3-2DD4852C05B2}" type="parTrans" cxnId="{AE629BB4-B78F-004E-AF6F-D34BA63DE0A2}">
      <dgm:prSet/>
      <dgm:spPr/>
      <dgm:t>
        <a:bodyPr/>
        <a:lstStyle/>
        <a:p>
          <a:endParaRPr lang="fr-FR"/>
        </a:p>
      </dgm:t>
    </dgm:pt>
    <dgm:pt modelId="{E8E61C42-5E13-4F40-96E0-395EE8F9A2BA}" type="sibTrans" cxnId="{AE629BB4-B78F-004E-AF6F-D34BA63DE0A2}">
      <dgm:prSet/>
      <dgm:spPr/>
      <dgm:t>
        <a:bodyPr/>
        <a:lstStyle/>
        <a:p>
          <a:endParaRPr lang="fr-FR"/>
        </a:p>
      </dgm:t>
    </dgm:pt>
    <dgm:pt modelId="{6C672DB9-979C-2C4E-AF53-14BA4EE84AF1}">
      <dgm:prSet phldrT="[Texte]" custT="1"/>
      <dgm:spPr/>
      <dgm:t>
        <a:bodyPr/>
        <a:lstStyle/>
        <a:p>
          <a:pPr>
            <a:lnSpc>
              <a:spcPct val="90000"/>
            </a:lnSpc>
          </a:pPr>
          <a:endParaRPr lang="fr-FR" sz="1100" dirty="0"/>
        </a:p>
      </dgm:t>
    </dgm:pt>
    <dgm:pt modelId="{2894E1B6-0DFB-3141-88FE-DFAFDF35C504}" type="parTrans" cxnId="{08A37E1C-1AED-DC48-86A0-14758A55143D}">
      <dgm:prSet/>
      <dgm:spPr/>
      <dgm:t>
        <a:bodyPr/>
        <a:lstStyle/>
        <a:p>
          <a:endParaRPr lang="fr-FR"/>
        </a:p>
      </dgm:t>
    </dgm:pt>
    <dgm:pt modelId="{26F8002C-A93E-FE4F-A076-5573AF98D132}" type="sibTrans" cxnId="{08A37E1C-1AED-DC48-86A0-14758A55143D}">
      <dgm:prSet/>
      <dgm:spPr/>
      <dgm:t>
        <a:bodyPr/>
        <a:lstStyle/>
        <a:p>
          <a:endParaRPr lang="fr-FR"/>
        </a:p>
      </dgm:t>
    </dgm:pt>
    <dgm:pt modelId="{1CAC6D14-3B8E-B642-9BD5-D8629BE657B7}">
      <dgm:prSet phldrT="[Texte]" custT="1"/>
      <dgm:spPr/>
      <dgm:t>
        <a:bodyPr/>
        <a:lstStyle/>
        <a:p>
          <a:pPr>
            <a:lnSpc>
              <a:spcPct val="90000"/>
            </a:lnSpc>
          </a:pPr>
          <a:endParaRPr lang="fr-FR" sz="1100" dirty="0"/>
        </a:p>
      </dgm:t>
    </dgm:pt>
    <dgm:pt modelId="{8B525103-5E58-EC4F-8168-4A89FA280C48}" type="parTrans" cxnId="{EBE48A39-90FF-B14F-BD38-06435A5ECC2F}">
      <dgm:prSet/>
      <dgm:spPr/>
      <dgm:t>
        <a:bodyPr/>
        <a:lstStyle/>
        <a:p>
          <a:endParaRPr lang="fr-FR"/>
        </a:p>
      </dgm:t>
    </dgm:pt>
    <dgm:pt modelId="{5A7DA8AB-4D39-574D-9365-E9F3946F8F1E}" type="sibTrans" cxnId="{EBE48A39-90FF-B14F-BD38-06435A5ECC2F}">
      <dgm:prSet/>
      <dgm:spPr/>
      <dgm:t>
        <a:bodyPr/>
        <a:lstStyle/>
        <a:p>
          <a:endParaRPr lang="fr-FR"/>
        </a:p>
      </dgm:t>
    </dgm:pt>
    <dgm:pt modelId="{CF113E8F-F8D8-6348-B145-E30804E1CF6F}">
      <dgm:prSet phldrT="[Texte]" custT="1"/>
      <dgm:spPr/>
      <dgm:t>
        <a:bodyPr/>
        <a:lstStyle/>
        <a:p>
          <a:pPr>
            <a:lnSpc>
              <a:spcPct val="150000"/>
            </a:lnSpc>
          </a:pPr>
          <a:r>
            <a:rPr lang="fr-FR" sz="1250" dirty="0"/>
            <a:t>Démocratique: une personne, une voix </a:t>
          </a:r>
        </a:p>
      </dgm:t>
    </dgm:pt>
    <dgm:pt modelId="{9EF5E413-559D-514E-B1D2-ABFF8E6D193F}" type="sibTrans" cxnId="{84063B6A-0D0F-BB46-AED4-13FAE2D2233E}">
      <dgm:prSet/>
      <dgm:spPr/>
      <dgm:t>
        <a:bodyPr/>
        <a:lstStyle/>
        <a:p>
          <a:endParaRPr lang="fr-FR"/>
        </a:p>
      </dgm:t>
    </dgm:pt>
    <dgm:pt modelId="{D0EBFFBF-A85E-2940-AE93-AD643DAD9E04}" type="parTrans" cxnId="{84063B6A-0D0F-BB46-AED4-13FAE2D2233E}">
      <dgm:prSet/>
      <dgm:spPr/>
      <dgm:t>
        <a:bodyPr/>
        <a:lstStyle/>
        <a:p>
          <a:endParaRPr lang="fr-FR"/>
        </a:p>
      </dgm:t>
    </dgm:pt>
    <dgm:pt modelId="{A7BD1A69-98D7-8442-8579-34CAE5E56AC8}">
      <dgm:prSet phldrT="[Texte]" custT="1"/>
      <dgm:spPr/>
      <dgm:t>
        <a:bodyPr/>
        <a:lstStyle/>
        <a:p>
          <a:pPr>
            <a:lnSpc>
              <a:spcPct val="150000"/>
            </a:lnSpc>
          </a:pPr>
          <a:r>
            <a:rPr lang="fr-FR" sz="1250" dirty="0"/>
            <a:t>Participation économique: actionnariat populaire</a:t>
          </a:r>
        </a:p>
      </dgm:t>
    </dgm:pt>
    <dgm:pt modelId="{9A273ED6-9278-E844-8E08-42CAE701442D}" type="sibTrans" cxnId="{DBDA899F-5080-CB4E-A763-E0C14768F987}">
      <dgm:prSet/>
      <dgm:spPr/>
      <dgm:t>
        <a:bodyPr/>
        <a:lstStyle/>
        <a:p>
          <a:endParaRPr lang="fr-FR"/>
        </a:p>
      </dgm:t>
    </dgm:pt>
    <dgm:pt modelId="{EA9308D7-B83E-794A-9F33-2FB63CE554C7}" type="parTrans" cxnId="{DBDA899F-5080-CB4E-A763-E0C14768F987}">
      <dgm:prSet/>
      <dgm:spPr/>
      <dgm:t>
        <a:bodyPr/>
        <a:lstStyle/>
        <a:p>
          <a:endParaRPr lang="fr-FR"/>
        </a:p>
      </dgm:t>
    </dgm:pt>
    <dgm:pt modelId="{81A8E237-1895-E342-A60C-6C82C8F947A4}">
      <dgm:prSet phldrT="[Texte]" custT="1"/>
      <dgm:spPr/>
      <dgm:t>
        <a:bodyPr/>
        <a:lstStyle/>
        <a:p>
          <a:pPr>
            <a:lnSpc>
              <a:spcPct val="150000"/>
            </a:lnSpc>
          </a:pPr>
          <a:r>
            <a:rPr lang="fr-FR" sz="1250" dirty="0"/>
            <a:t>Autonomie et indépendance</a:t>
          </a:r>
        </a:p>
      </dgm:t>
    </dgm:pt>
    <dgm:pt modelId="{240B6FF0-2409-AD42-8734-438A41FC3998}" type="sibTrans" cxnId="{246528AA-7A60-A042-8523-8409CCB84E21}">
      <dgm:prSet/>
      <dgm:spPr/>
      <dgm:t>
        <a:bodyPr/>
        <a:lstStyle/>
        <a:p>
          <a:endParaRPr lang="fr-FR"/>
        </a:p>
      </dgm:t>
    </dgm:pt>
    <dgm:pt modelId="{D0C87A38-7A6D-574F-8175-248C9D8DC689}" type="parTrans" cxnId="{246528AA-7A60-A042-8523-8409CCB84E21}">
      <dgm:prSet/>
      <dgm:spPr/>
      <dgm:t>
        <a:bodyPr/>
        <a:lstStyle/>
        <a:p>
          <a:endParaRPr lang="fr-FR"/>
        </a:p>
      </dgm:t>
    </dgm:pt>
    <dgm:pt modelId="{6B5B25DA-177D-6F4B-8127-230EF979D1A9}">
      <dgm:prSet phldrT="[Texte]" custT="1"/>
      <dgm:spPr/>
      <dgm:t>
        <a:bodyPr/>
        <a:lstStyle/>
        <a:p>
          <a:pPr>
            <a:lnSpc>
              <a:spcPct val="150000"/>
            </a:lnSpc>
          </a:pPr>
          <a:r>
            <a:rPr lang="fr-FR" sz="1250" dirty="0"/>
            <a:t>Education, formation et information des membres</a:t>
          </a:r>
        </a:p>
      </dgm:t>
    </dgm:pt>
    <dgm:pt modelId="{9B55FB9F-2CA7-6548-929C-DBED996030C6}" type="sibTrans" cxnId="{23F18469-64F4-3346-AA96-690DA966A93A}">
      <dgm:prSet/>
      <dgm:spPr/>
      <dgm:t>
        <a:bodyPr/>
        <a:lstStyle/>
        <a:p>
          <a:endParaRPr lang="fr-FR"/>
        </a:p>
      </dgm:t>
    </dgm:pt>
    <dgm:pt modelId="{00042E68-4E18-4B4D-A2AC-2D2D35DF1F25}" type="parTrans" cxnId="{23F18469-64F4-3346-AA96-690DA966A93A}">
      <dgm:prSet/>
      <dgm:spPr/>
      <dgm:t>
        <a:bodyPr/>
        <a:lstStyle/>
        <a:p>
          <a:endParaRPr lang="fr-FR"/>
        </a:p>
      </dgm:t>
    </dgm:pt>
    <dgm:pt modelId="{5726462F-ADFD-FF41-A5B8-F53C7404EFF7}">
      <dgm:prSet phldrT="[Texte]" custT="1"/>
      <dgm:spPr/>
      <dgm:t>
        <a:bodyPr/>
        <a:lstStyle/>
        <a:p>
          <a:pPr>
            <a:lnSpc>
              <a:spcPct val="150000"/>
            </a:lnSpc>
          </a:pPr>
          <a:r>
            <a:rPr lang="fr-FR" sz="1250" dirty="0"/>
            <a:t>Coopération entre organisations </a:t>
          </a:r>
        </a:p>
      </dgm:t>
    </dgm:pt>
    <dgm:pt modelId="{6B68C32F-6FBF-8D47-AC33-5DF855A478E2}" type="sibTrans" cxnId="{7E43F302-1596-B144-A0E3-2312CA939D13}">
      <dgm:prSet/>
      <dgm:spPr/>
      <dgm:t>
        <a:bodyPr/>
        <a:lstStyle/>
        <a:p>
          <a:endParaRPr lang="fr-FR"/>
        </a:p>
      </dgm:t>
    </dgm:pt>
    <dgm:pt modelId="{CDB838F3-3E87-C74A-AD66-1E9D450462B1}" type="parTrans" cxnId="{7E43F302-1596-B144-A0E3-2312CA939D13}">
      <dgm:prSet/>
      <dgm:spPr/>
      <dgm:t>
        <a:bodyPr/>
        <a:lstStyle/>
        <a:p>
          <a:endParaRPr lang="fr-FR"/>
        </a:p>
      </dgm:t>
    </dgm:pt>
    <dgm:pt modelId="{B55C7602-FE4E-2147-8EDC-F4B050C39B0F}">
      <dgm:prSet phldrT="[Texte]" custT="1"/>
      <dgm:spPr/>
      <dgm:t>
        <a:bodyPr/>
        <a:lstStyle/>
        <a:p>
          <a:pPr>
            <a:lnSpc>
              <a:spcPct val="150000"/>
            </a:lnSpc>
          </a:pPr>
          <a:r>
            <a:rPr lang="fr-FR" sz="1250" dirty="0"/>
            <a:t>Engagement volontaire envers la communauté</a:t>
          </a:r>
        </a:p>
      </dgm:t>
    </dgm:pt>
    <dgm:pt modelId="{4E819C02-6925-134C-8206-6C0D185E42DF}" type="sibTrans" cxnId="{425736B6-88FB-6848-97BA-24CA9C9CD36A}">
      <dgm:prSet/>
      <dgm:spPr/>
      <dgm:t>
        <a:bodyPr/>
        <a:lstStyle/>
        <a:p>
          <a:endParaRPr lang="fr-FR"/>
        </a:p>
      </dgm:t>
    </dgm:pt>
    <dgm:pt modelId="{1BCED557-2216-594D-9FC1-B8BC6AAC9E7E}" type="parTrans" cxnId="{425736B6-88FB-6848-97BA-24CA9C9CD36A}">
      <dgm:prSet/>
      <dgm:spPr/>
      <dgm:t>
        <a:bodyPr/>
        <a:lstStyle/>
        <a:p>
          <a:endParaRPr lang="fr-FR"/>
        </a:p>
      </dgm:t>
    </dgm:pt>
    <dgm:pt modelId="{8ABCB578-85DB-CC44-8BBA-5D8BC34AD44F}">
      <dgm:prSet phldrT="[Texte]" custT="1"/>
      <dgm:spPr/>
      <dgm:t>
        <a:bodyPr/>
        <a:lstStyle/>
        <a:p>
          <a:pPr>
            <a:lnSpc>
              <a:spcPct val="150000"/>
            </a:lnSpc>
          </a:pPr>
          <a:r>
            <a:rPr lang="fr-FR" sz="1200" dirty="0"/>
            <a:t>Engagement à promouvoir des activités économiques</a:t>
          </a:r>
        </a:p>
      </dgm:t>
    </dgm:pt>
    <dgm:pt modelId="{365B438E-2EDA-1D4B-BEA4-CB480F67125A}" type="parTrans" cxnId="{CB19C2FA-B987-B34E-B942-C50AA16812BF}">
      <dgm:prSet/>
      <dgm:spPr/>
      <dgm:t>
        <a:bodyPr/>
        <a:lstStyle/>
        <a:p>
          <a:endParaRPr lang="fr-FR"/>
        </a:p>
      </dgm:t>
    </dgm:pt>
    <dgm:pt modelId="{3DCF4848-E8DF-3E43-8993-E564487225C8}" type="sibTrans" cxnId="{CB19C2FA-B987-B34E-B942-C50AA16812BF}">
      <dgm:prSet/>
      <dgm:spPr/>
      <dgm:t>
        <a:bodyPr/>
        <a:lstStyle/>
        <a:p>
          <a:endParaRPr lang="fr-FR"/>
        </a:p>
      </dgm:t>
    </dgm:pt>
    <dgm:pt modelId="{C9BE980D-5F80-BF43-81E6-151058AD5402}">
      <dgm:prSet phldrT="[Texte]" custT="1"/>
      <dgm:spPr/>
      <dgm:t>
        <a:bodyPr/>
        <a:lstStyle/>
        <a:p>
          <a:pPr>
            <a:lnSpc>
              <a:spcPct val="150000"/>
            </a:lnSpc>
          </a:pPr>
          <a:r>
            <a:rPr lang="fr-FR" sz="1200" dirty="0"/>
            <a:t>Ressources générées: un moyen et non une finalité</a:t>
          </a:r>
        </a:p>
      </dgm:t>
    </dgm:pt>
    <dgm:pt modelId="{BA847D02-0E89-BD47-A19D-15AE8E4FD9AC}" type="parTrans" cxnId="{7A9993FB-B3F9-4A46-8DFB-A97735A2046A}">
      <dgm:prSet/>
      <dgm:spPr/>
      <dgm:t>
        <a:bodyPr/>
        <a:lstStyle/>
        <a:p>
          <a:endParaRPr lang="fr-FR"/>
        </a:p>
      </dgm:t>
    </dgm:pt>
    <dgm:pt modelId="{A736CCE5-960A-034D-99A8-C5BE6537C55F}" type="sibTrans" cxnId="{7A9993FB-B3F9-4A46-8DFB-A97735A2046A}">
      <dgm:prSet/>
      <dgm:spPr/>
      <dgm:t>
        <a:bodyPr/>
        <a:lstStyle/>
        <a:p>
          <a:endParaRPr lang="fr-FR"/>
        </a:p>
      </dgm:t>
    </dgm:pt>
    <dgm:pt modelId="{E01980CE-CA55-2841-B4FE-DC248A00FD65}">
      <dgm:prSet phldrT="[Texte]" custT="1"/>
      <dgm:spPr/>
      <dgm:t>
        <a:bodyPr/>
        <a:lstStyle/>
        <a:p>
          <a:pPr>
            <a:lnSpc>
              <a:spcPct val="150000"/>
            </a:lnSpc>
          </a:pPr>
          <a:r>
            <a:rPr lang="fr-FR" sz="1250" dirty="0"/>
            <a:t>Lucrativité limitée</a:t>
          </a:r>
        </a:p>
      </dgm:t>
    </dgm:pt>
    <dgm:pt modelId="{9374CE2C-5ED5-E64C-BCAC-3D4BF08E71C2}" type="parTrans" cxnId="{C5A1067D-8B9C-A74B-96BB-CD27B733B550}">
      <dgm:prSet/>
      <dgm:spPr/>
      <dgm:t>
        <a:bodyPr/>
        <a:lstStyle/>
        <a:p>
          <a:endParaRPr lang="fr-FR"/>
        </a:p>
      </dgm:t>
    </dgm:pt>
    <dgm:pt modelId="{C762466D-3082-3344-9F6D-C2EFC3E04C84}" type="sibTrans" cxnId="{C5A1067D-8B9C-A74B-96BB-CD27B733B550}">
      <dgm:prSet/>
      <dgm:spPr/>
      <dgm:t>
        <a:bodyPr/>
        <a:lstStyle/>
        <a:p>
          <a:endParaRPr lang="fr-FR"/>
        </a:p>
      </dgm:t>
    </dgm:pt>
    <dgm:pt modelId="{DAC4A094-51A0-5449-A184-C8F4BD6A520A}">
      <dgm:prSet phldrT="[Texte]" custT="1"/>
      <dgm:spPr/>
      <dgm:t>
        <a:bodyPr/>
        <a:lstStyle/>
        <a:p>
          <a:pPr>
            <a:lnSpc>
              <a:spcPct val="150000"/>
            </a:lnSpc>
          </a:pPr>
          <a:r>
            <a:rPr lang="fr-FR" sz="1400" dirty="0"/>
            <a:t>Institutions de promotion de l’ESS (réseaux d’acteurs, Fondations, ONG, etc.)</a:t>
          </a:r>
        </a:p>
      </dgm:t>
    </dgm:pt>
    <dgm:pt modelId="{EB83D13B-7B1E-2D46-A58D-8562C93D9242}" type="parTrans" cxnId="{EC623182-3443-054D-88B5-1607FED5114B}">
      <dgm:prSet/>
      <dgm:spPr/>
      <dgm:t>
        <a:bodyPr/>
        <a:lstStyle/>
        <a:p>
          <a:endParaRPr lang="fr-FR"/>
        </a:p>
      </dgm:t>
    </dgm:pt>
    <dgm:pt modelId="{17C11049-70F9-9242-9EDA-391B3B4D03BF}" type="sibTrans" cxnId="{EC623182-3443-054D-88B5-1607FED5114B}">
      <dgm:prSet/>
      <dgm:spPr/>
      <dgm:t>
        <a:bodyPr/>
        <a:lstStyle/>
        <a:p>
          <a:endParaRPr lang="fr-FR"/>
        </a:p>
      </dgm:t>
    </dgm:pt>
    <dgm:pt modelId="{E46BD8CD-94CD-FB4A-B28A-00D5BB921D7C}">
      <dgm:prSet phldrT="[Texte]" custT="1"/>
      <dgm:spPr/>
      <dgm:t>
        <a:bodyPr/>
        <a:lstStyle/>
        <a:p>
          <a:pPr>
            <a:lnSpc>
              <a:spcPct val="150000"/>
            </a:lnSpc>
          </a:pPr>
          <a:r>
            <a:rPr lang="fr-FR" sz="1250" dirty="0"/>
            <a:t>Licéité </a:t>
          </a:r>
        </a:p>
      </dgm:t>
    </dgm:pt>
    <dgm:pt modelId="{3087895C-3747-E641-918A-032782D58985}" type="parTrans" cxnId="{284EEE1F-966E-C344-9BB2-9DE6FFA40A08}">
      <dgm:prSet/>
      <dgm:spPr/>
      <dgm:t>
        <a:bodyPr/>
        <a:lstStyle/>
        <a:p>
          <a:endParaRPr lang="fr-FR"/>
        </a:p>
      </dgm:t>
    </dgm:pt>
    <dgm:pt modelId="{FA5E507B-5876-7F48-880E-CA217BDE12E7}" type="sibTrans" cxnId="{284EEE1F-966E-C344-9BB2-9DE6FFA40A08}">
      <dgm:prSet/>
      <dgm:spPr/>
      <dgm:t>
        <a:bodyPr/>
        <a:lstStyle/>
        <a:p>
          <a:endParaRPr lang="fr-FR"/>
        </a:p>
      </dgm:t>
    </dgm:pt>
    <dgm:pt modelId="{D0AF0B11-658D-B846-8D76-333674827888}">
      <dgm:prSet phldrT="[Texte]" custT="1"/>
      <dgm:spPr/>
      <dgm:t>
        <a:bodyPr/>
        <a:lstStyle/>
        <a:p>
          <a:pPr>
            <a:lnSpc>
              <a:spcPct val="150000"/>
            </a:lnSpc>
          </a:pPr>
          <a:r>
            <a:rPr lang="fr-FR" sz="1200" dirty="0"/>
            <a:t>Responsabilité Sociétale d’Entreprise (RSE)</a:t>
          </a:r>
        </a:p>
      </dgm:t>
    </dgm:pt>
    <dgm:pt modelId="{9DB443C0-9935-7F47-84AB-832E3D18F067}" type="parTrans" cxnId="{FDE27A94-328C-2A4F-A884-E435406BC960}">
      <dgm:prSet/>
      <dgm:spPr/>
      <dgm:t>
        <a:bodyPr/>
        <a:lstStyle/>
        <a:p>
          <a:endParaRPr lang="fr-FR"/>
        </a:p>
      </dgm:t>
    </dgm:pt>
    <dgm:pt modelId="{8D5A0A63-F974-CA40-B8B5-6FB2564812FA}" type="sibTrans" cxnId="{FDE27A94-328C-2A4F-A884-E435406BC960}">
      <dgm:prSet/>
      <dgm:spPr/>
      <dgm:t>
        <a:bodyPr/>
        <a:lstStyle/>
        <a:p>
          <a:endParaRPr lang="fr-FR"/>
        </a:p>
      </dgm:t>
    </dgm:pt>
    <dgm:pt modelId="{0AE480E2-6731-0B4B-AF29-AE8C7F6C7CED}" type="pres">
      <dgm:prSet presAssocID="{7D5DC489-828A-4B42-B401-77B29FC1627C}" presName="Name0" presStyleCnt="0">
        <dgm:presLayoutVars>
          <dgm:dir/>
          <dgm:animLvl val="lvl"/>
          <dgm:resizeHandles val="exact"/>
        </dgm:presLayoutVars>
      </dgm:prSet>
      <dgm:spPr/>
    </dgm:pt>
    <dgm:pt modelId="{944B201C-616A-1C48-8AB3-3C5712CCA6CF}" type="pres">
      <dgm:prSet presAssocID="{7D5DC489-828A-4B42-B401-77B29FC1627C}" presName="tSp" presStyleCnt="0"/>
      <dgm:spPr/>
    </dgm:pt>
    <dgm:pt modelId="{1B9E1274-92B7-174F-BBE8-8B32BEFD663C}" type="pres">
      <dgm:prSet presAssocID="{7D5DC489-828A-4B42-B401-77B29FC1627C}" presName="bSp" presStyleCnt="0"/>
      <dgm:spPr/>
    </dgm:pt>
    <dgm:pt modelId="{06F04509-1E8E-8F48-AAA5-F318CC06DB8D}" type="pres">
      <dgm:prSet presAssocID="{7D5DC489-828A-4B42-B401-77B29FC1627C}" presName="process" presStyleCnt="0"/>
      <dgm:spPr/>
    </dgm:pt>
    <dgm:pt modelId="{9A1ED81F-FD21-104A-8BA2-A8BDCE33D2B2}" type="pres">
      <dgm:prSet presAssocID="{CFD43BDB-99D0-0C4D-BF4F-54566E73E467}" presName="composite1" presStyleCnt="0"/>
      <dgm:spPr/>
    </dgm:pt>
    <dgm:pt modelId="{9A024B2B-B565-0B46-B85E-23D36B1957C3}" type="pres">
      <dgm:prSet presAssocID="{CFD43BDB-99D0-0C4D-BF4F-54566E73E467}" presName="dummyNode1" presStyleLbl="node1" presStyleIdx="0" presStyleCnt="3"/>
      <dgm:spPr/>
    </dgm:pt>
    <dgm:pt modelId="{251F732E-F914-894E-A569-7A9037C63A8B}" type="pres">
      <dgm:prSet presAssocID="{CFD43BDB-99D0-0C4D-BF4F-54566E73E467}" presName="childNode1" presStyleLbl="bgAcc1" presStyleIdx="0" presStyleCnt="3" custScaleX="118944" custScaleY="220695" custLinFactNeighborX="-391" custLinFactNeighborY="-1422">
        <dgm:presLayoutVars>
          <dgm:bulletEnabled val="1"/>
        </dgm:presLayoutVars>
      </dgm:prSet>
      <dgm:spPr/>
    </dgm:pt>
    <dgm:pt modelId="{8F2C6041-FA49-8E43-8224-0041C3B8B8FA}" type="pres">
      <dgm:prSet presAssocID="{CFD43BDB-99D0-0C4D-BF4F-54566E73E467}" presName="childNode1tx" presStyleLbl="bgAcc1" presStyleIdx="0" presStyleCnt="3">
        <dgm:presLayoutVars>
          <dgm:bulletEnabled val="1"/>
        </dgm:presLayoutVars>
      </dgm:prSet>
      <dgm:spPr/>
    </dgm:pt>
    <dgm:pt modelId="{1AA8223B-85F3-8B49-A8E1-7E0324EE513A}" type="pres">
      <dgm:prSet presAssocID="{CFD43BDB-99D0-0C4D-BF4F-54566E73E467}" presName="parentNode1" presStyleLbl="node1" presStyleIdx="0" presStyleCnt="3" custScaleY="70199" custLinFactNeighborX="-20738" custLinFactNeighborY="41901">
        <dgm:presLayoutVars>
          <dgm:chMax val="1"/>
          <dgm:bulletEnabled val="1"/>
        </dgm:presLayoutVars>
      </dgm:prSet>
      <dgm:spPr/>
    </dgm:pt>
    <dgm:pt modelId="{9DD8F254-A235-6D40-A562-4D9FF82697FE}" type="pres">
      <dgm:prSet presAssocID="{CFD43BDB-99D0-0C4D-BF4F-54566E73E467}" presName="connSite1" presStyleCnt="0"/>
      <dgm:spPr/>
    </dgm:pt>
    <dgm:pt modelId="{718BB142-4D0B-884B-9AF3-423B19F462D6}" type="pres">
      <dgm:prSet presAssocID="{7A1FE28A-6B38-9E47-9395-DC63BCBDFCE3}" presName="Name9" presStyleLbl="sibTrans2D1" presStyleIdx="0" presStyleCnt="2" custLinFactNeighborX="-680" custLinFactNeighborY="-5779"/>
      <dgm:spPr/>
    </dgm:pt>
    <dgm:pt modelId="{CD89851B-FA37-2F43-AD62-21C2DFC63E6E}" type="pres">
      <dgm:prSet presAssocID="{95B7C598-2569-9C48-8905-AEE39B62BD21}" presName="composite2" presStyleCnt="0"/>
      <dgm:spPr/>
    </dgm:pt>
    <dgm:pt modelId="{B0834970-B581-5C47-A1D3-3C778CC33EE6}" type="pres">
      <dgm:prSet presAssocID="{95B7C598-2569-9C48-8905-AEE39B62BD21}" presName="dummyNode2" presStyleLbl="node1" presStyleIdx="0" presStyleCnt="3"/>
      <dgm:spPr/>
    </dgm:pt>
    <dgm:pt modelId="{C4211EB7-F152-7B43-9BEF-3AEAE4802FDD}" type="pres">
      <dgm:prSet presAssocID="{95B7C598-2569-9C48-8905-AEE39B62BD21}" presName="childNode2" presStyleLbl="bgAcc1" presStyleIdx="1" presStyleCnt="3" custScaleX="129388" custScaleY="215711" custLinFactNeighborX="-2141" custLinFactNeighborY="-2103">
        <dgm:presLayoutVars>
          <dgm:bulletEnabled val="1"/>
        </dgm:presLayoutVars>
      </dgm:prSet>
      <dgm:spPr/>
    </dgm:pt>
    <dgm:pt modelId="{74CF1582-53DB-3340-A5A8-4B7E8C2916F5}" type="pres">
      <dgm:prSet presAssocID="{95B7C598-2569-9C48-8905-AEE39B62BD21}" presName="childNode2tx" presStyleLbl="bgAcc1" presStyleIdx="1" presStyleCnt="3">
        <dgm:presLayoutVars>
          <dgm:bulletEnabled val="1"/>
        </dgm:presLayoutVars>
      </dgm:prSet>
      <dgm:spPr/>
    </dgm:pt>
    <dgm:pt modelId="{A8001307-F4FC-8646-92B9-C909BAF8B6D4}" type="pres">
      <dgm:prSet presAssocID="{95B7C598-2569-9C48-8905-AEE39B62BD21}" presName="parentNode2" presStyleLbl="node1" presStyleIdx="1" presStyleCnt="3" custScaleY="75667" custLinFactNeighborX="-4619" custLinFactNeighborY="-99853">
        <dgm:presLayoutVars>
          <dgm:chMax val="0"/>
          <dgm:bulletEnabled val="1"/>
        </dgm:presLayoutVars>
      </dgm:prSet>
      <dgm:spPr/>
    </dgm:pt>
    <dgm:pt modelId="{DDD85BB9-FEFF-F84A-A7E0-9F143A2E2EC0}" type="pres">
      <dgm:prSet presAssocID="{95B7C598-2569-9C48-8905-AEE39B62BD21}" presName="connSite2" presStyleCnt="0"/>
      <dgm:spPr/>
    </dgm:pt>
    <dgm:pt modelId="{97D7488A-7567-E747-B456-025AC2D5D7B8}" type="pres">
      <dgm:prSet presAssocID="{E6B0C561-7769-2C44-B293-52A74A81BEF3}" presName="Name18" presStyleLbl="sibTrans2D1" presStyleIdx="1" presStyleCnt="2" custLinFactNeighborX="-4473" custLinFactNeighborY="10934"/>
      <dgm:spPr/>
    </dgm:pt>
    <dgm:pt modelId="{3DD7AEBE-3EB2-3A45-925B-DEDC0C149567}" type="pres">
      <dgm:prSet presAssocID="{DC698A94-5EC3-CB46-BBDF-1D6E9C78746D}" presName="composite1" presStyleCnt="0"/>
      <dgm:spPr/>
    </dgm:pt>
    <dgm:pt modelId="{ED8CDAAC-CCF3-924E-BC50-210C7EB97032}" type="pres">
      <dgm:prSet presAssocID="{DC698A94-5EC3-CB46-BBDF-1D6E9C78746D}" presName="dummyNode1" presStyleLbl="node1" presStyleIdx="1" presStyleCnt="3"/>
      <dgm:spPr/>
    </dgm:pt>
    <dgm:pt modelId="{FBAD56B7-63B8-A240-A07B-1A22F590B617}" type="pres">
      <dgm:prSet presAssocID="{DC698A94-5EC3-CB46-BBDF-1D6E9C78746D}" presName="childNode1" presStyleLbl="bgAcc1" presStyleIdx="2" presStyleCnt="3" custScaleX="110555" custScaleY="221934">
        <dgm:presLayoutVars>
          <dgm:bulletEnabled val="1"/>
        </dgm:presLayoutVars>
      </dgm:prSet>
      <dgm:spPr/>
    </dgm:pt>
    <dgm:pt modelId="{B6E50BB9-3B0C-4041-B4A3-AE8DD870E0E5}" type="pres">
      <dgm:prSet presAssocID="{DC698A94-5EC3-CB46-BBDF-1D6E9C78746D}" presName="childNode1tx" presStyleLbl="bgAcc1" presStyleIdx="2" presStyleCnt="3">
        <dgm:presLayoutVars>
          <dgm:bulletEnabled val="1"/>
        </dgm:presLayoutVars>
      </dgm:prSet>
      <dgm:spPr/>
    </dgm:pt>
    <dgm:pt modelId="{AEEE01DE-89C1-164D-8D3D-616BE972F002}" type="pres">
      <dgm:prSet presAssocID="{DC698A94-5EC3-CB46-BBDF-1D6E9C78746D}" presName="parentNode1" presStyleLbl="node1" presStyleIdx="2" presStyleCnt="3" custScaleY="79049" custLinFactNeighborX="-10891" custLinFactNeighborY="94051">
        <dgm:presLayoutVars>
          <dgm:chMax val="1"/>
          <dgm:bulletEnabled val="1"/>
        </dgm:presLayoutVars>
      </dgm:prSet>
      <dgm:spPr/>
    </dgm:pt>
    <dgm:pt modelId="{8DF6F62E-D819-3B46-A91D-F157905A5E12}" type="pres">
      <dgm:prSet presAssocID="{DC698A94-5EC3-CB46-BBDF-1D6E9C78746D}" presName="connSite1" presStyleCnt="0"/>
      <dgm:spPr/>
    </dgm:pt>
  </dgm:ptLst>
  <dgm:cxnLst>
    <dgm:cxn modelId="{85C20F02-FE3B-F944-9DEC-AC87149E33AC}" type="presOf" srcId="{8ABCB578-85DB-CC44-8BBA-5D8BC34AD44F}" destId="{B6E50BB9-3B0C-4041-B4A3-AE8DD870E0E5}" srcOrd="1" destOrd="1" presId="urn:microsoft.com/office/officeart/2005/8/layout/hProcess4"/>
    <dgm:cxn modelId="{7E43F302-1596-B144-A0E3-2312CA939D13}" srcId="{95B7C598-2569-9C48-8905-AEE39B62BD21}" destId="{5726462F-ADFD-FF41-A5B8-F53C7404EFF7}" srcOrd="5" destOrd="0" parTransId="{CDB838F3-3E87-C74A-AD66-1E9D450462B1}" sibTransId="{6B68C32F-6FBF-8D47-AC33-5DF855A478E2}"/>
    <dgm:cxn modelId="{06BC6C08-A682-4E46-A13A-EA69610B7FED}" srcId="{DC698A94-5EC3-CB46-BBDF-1D6E9C78746D}" destId="{568B4CA5-009C-C24E-BBD3-B789E657159C}" srcOrd="2" destOrd="0" parTransId="{0A322A81-A49F-E144-A216-94FF24BC6FF6}" sibTransId="{85D04DFC-DB14-5E42-BA63-336911D32806}"/>
    <dgm:cxn modelId="{D6C1260A-C155-3446-B6F4-9362E1941602}" type="presOf" srcId="{8A31AF05-1EA9-984D-AADF-06DB4F62C690}" destId="{8F2C6041-FA49-8E43-8224-0041C3B8B8FA}" srcOrd="1" destOrd="3" presId="urn:microsoft.com/office/officeart/2005/8/layout/hProcess4"/>
    <dgm:cxn modelId="{57A61C14-62B6-7B4F-8448-1FDF8803A771}" type="presOf" srcId="{49DD3E9F-04CB-4C47-B7A3-59BDB1D7987B}" destId="{FBAD56B7-63B8-A240-A07B-1A22F590B617}" srcOrd="0" destOrd="5" presId="urn:microsoft.com/office/officeart/2005/8/layout/hProcess4"/>
    <dgm:cxn modelId="{7B89F21B-51B6-3446-97FE-80874A4D5AA7}" type="presOf" srcId="{CF113E8F-F8D8-6348-B145-E30804E1CF6F}" destId="{74CF1582-53DB-3340-A5A8-4B7E8C2916F5}" srcOrd="1" destOrd="1" presId="urn:microsoft.com/office/officeart/2005/8/layout/hProcess4"/>
    <dgm:cxn modelId="{08A37E1C-1AED-DC48-86A0-14758A55143D}" srcId="{CFD43BDB-99D0-0C4D-BF4F-54566E73E467}" destId="{6C672DB9-979C-2C4E-AF53-14BA4EE84AF1}" srcOrd="0" destOrd="0" parTransId="{2894E1B6-0DFB-3141-88FE-DFAFDF35C504}" sibTransId="{26F8002C-A93E-FE4F-A076-5573AF98D132}"/>
    <dgm:cxn modelId="{284EEE1F-966E-C344-9BB2-9DE6FFA40A08}" srcId="{95B7C598-2569-9C48-8905-AEE39B62BD21}" destId="{E46BD8CD-94CD-FB4A-B28A-00D5BB921D7C}" srcOrd="8" destOrd="0" parTransId="{3087895C-3747-E641-918A-032782D58985}" sibTransId="{FA5E507B-5876-7F48-880E-CA217BDE12E7}"/>
    <dgm:cxn modelId="{FCFC1B21-0B2C-9D47-BC10-4430406E6FEC}" srcId="{7D5DC489-828A-4B42-B401-77B29FC1627C}" destId="{DC698A94-5EC3-CB46-BBDF-1D6E9C78746D}" srcOrd="2" destOrd="0" parTransId="{D54AAC57-7BA2-F142-8902-854C0C912C08}" sibTransId="{44498717-D17A-104F-8611-937A351A7766}"/>
    <dgm:cxn modelId="{93F6DF25-795E-134B-BC18-D2EB2F3648E8}" srcId="{7D5DC489-828A-4B42-B401-77B29FC1627C}" destId="{CFD43BDB-99D0-0C4D-BF4F-54566E73E467}" srcOrd="0" destOrd="0" parTransId="{5DFCC866-5A89-E043-9DF1-D17372161D01}" sibTransId="{7A1FE28A-6B38-9E47-9395-DC63BCBDFCE3}"/>
    <dgm:cxn modelId="{C86B1028-C82B-A444-8085-53963119402D}" type="presOf" srcId="{E01980CE-CA55-2841-B4FE-DC248A00FD65}" destId="{C4211EB7-F152-7B43-9BEF-3AEAE4802FDD}" srcOrd="0" destOrd="7" presId="urn:microsoft.com/office/officeart/2005/8/layout/hProcess4"/>
    <dgm:cxn modelId="{85A4382E-5D3D-564B-A481-3F0369C5759D}" type="presOf" srcId="{D670EF57-7284-3C47-9323-9C3CBC578201}" destId="{74CF1582-53DB-3340-A5A8-4B7E8C2916F5}" srcOrd="1" destOrd="0" presId="urn:microsoft.com/office/officeart/2005/8/layout/hProcess4"/>
    <dgm:cxn modelId="{C194E82F-B279-BB41-9B80-49E24D2873D3}" srcId="{7D5DC489-828A-4B42-B401-77B29FC1627C}" destId="{95B7C598-2569-9C48-8905-AEE39B62BD21}" srcOrd="1" destOrd="0" parTransId="{EFFD44D2-5E86-3245-B649-4962C366A2F4}" sibTransId="{E6B0C561-7769-2C44-B293-52A74A81BEF3}"/>
    <dgm:cxn modelId="{1A5DA735-E4B7-134A-B302-C62C780C3D1A}" type="presOf" srcId="{5726462F-ADFD-FF41-A5B8-F53C7404EFF7}" destId="{74CF1582-53DB-3340-A5A8-4B7E8C2916F5}" srcOrd="1" destOrd="5" presId="urn:microsoft.com/office/officeart/2005/8/layout/hProcess4"/>
    <dgm:cxn modelId="{04743937-3316-4948-9061-4C6967C3834B}" type="presOf" srcId="{D670EF57-7284-3C47-9323-9C3CBC578201}" destId="{C4211EB7-F152-7B43-9BEF-3AEAE4802FDD}" srcOrd="0" destOrd="0" presId="urn:microsoft.com/office/officeart/2005/8/layout/hProcess4"/>
    <dgm:cxn modelId="{EBE48A39-90FF-B14F-BD38-06435A5ECC2F}" srcId="{CFD43BDB-99D0-0C4D-BF4F-54566E73E467}" destId="{1CAC6D14-3B8E-B642-9BD5-D8629BE657B7}" srcOrd="1" destOrd="0" parTransId="{8B525103-5E58-EC4F-8168-4A89FA280C48}" sibTransId="{5A7DA8AB-4D39-574D-9365-E9F3946F8F1E}"/>
    <dgm:cxn modelId="{F0A0D43B-BD7A-B846-913A-FB98FDA36685}" srcId="{95B7C598-2569-9C48-8905-AEE39B62BD21}" destId="{D670EF57-7284-3C47-9323-9C3CBC578201}" srcOrd="0" destOrd="0" parTransId="{458EF7E7-8AE0-7044-8B44-36B3E57B927B}" sibTransId="{8C470B5A-2858-EA40-A372-5322CBC9C703}"/>
    <dgm:cxn modelId="{F871C13F-290F-2648-BEC3-BE80DA8596B1}" type="presOf" srcId="{6B5B25DA-177D-6F4B-8127-230EF979D1A9}" destId="{C4211EB7-F152-7B43-9BEF-3AEAE4802FDD}" srcOrd="0" destOrd="4" presId="urn:microsoft.com/office/officeart/2005/8/layout/hProcess4"/>
    <dgm:cxn modelId="{6F92A444-6830-0342-BC4B-F495C05B6E92}" srcId="{CFD43BDB-99D0-0C4D-BF4F-54566E73E467}" destId="{0C2CEF2A-3E0D-004E-AA8C-0D1C6E61E34D}" srcOrd="2" destOrd="0" parTransId="{22702A1E-1CA8-D344-BA09-33596CBE3076}" sibTransId="{0D2A756B-AE2C-314B-991C-7350ACABBD22}"/>
    <dgm:cxn modelId="{E66D8545-4486-B243-AFB5-DB9C84B78806}" srcId="{CFD43BDB-99D0-0C4D-BF4F-54566E73E467}" destId="{E6B05FCA-9528-F546-AF4D-F32D63D9E96E}" srcOrd="4" destOrd="0" parTransId="{48952E5F-7E5E-2444-9BAA-3698B3FE50E6}" sibTransId="{EB7F306B-2C15-354F-8417-B68964AF5445}"/>
    <dgm:cxn modelId="{212B944F-4F80-764F-92CC-08A6FFCE7243}" type="presOf" srcId="{B55C7602-FE4E-2147-8EDC-F4B050C39B0F}" destId="{C4211EB7-F152-7B43-9BEF-3AEAE4802FDD}" srcOrd="0" destOrd="6" presId="urn:microsoft.com/office/officeart/2005/8/layout/hProcess4"/>
    <dgm:cxn modelId="{500D1650-775C-E249-8F20-1B3AC0C11C7B}" type="presOf" srcId="{CFD43BDB-99D0-0C4D-BF4F-54566E73E467}" destId="{1AA8223B-85F3-8B49-A8E1-7E0324EE513A}" srcOrd="0" destOrd="0" presId="urn:microsoft.com/office/officeart/2005/8/layout/hProcess4"/>
    <dgm:cxn modelId="{1A463950-75D0-FA48-98AA-B0FEB7C60175}" type="presOf" srcId="{77CD5C2C-EA5B-2C42-84D3-E06C8398C65D}" destId="{FBAD56B7-63B8-A240-A07B-1A22F590B617}" srcOrd="0" destOrd="0" presId="urn:microsoft.com/office/officeart/2005/8/layout/hProcess4"/>
    <dgm:cxn modelId="{B8B13C53-17CE-7341-A43D-8C184244B55E}" type="presOf" srcId="{E6B0C561-7769-2C44-B293-52A74A81BEF3}" destId="{97D7488A-7567-E747-B456-025AC2D5D7B8}" srcOrd="0" destOrd="0" presId="urn:microsoft.com/office/officeart/2005/8/layout/hProcess4"/>
    <dgm:cxn modelId="{70B2EA57-F35F-7441-8BD7-5A6B414A69E8}" type="presOf" srcId="{1CAC6D14-3B8E-B642-9BD5-D8629BE657B7}" destId="{251F732E-F914-894E-A569-7A9037C63A8B}" srcOrd="0" destOrd="1" presId="urn:microsoft.com/office/officeart/2005/8/layout/hProcess4"/>
    <dgm:cxn modelId="{147D7B61-4DE4-534E-B6C8-F65E0D0CE4D2}" type="presOf" srcId="{1CAC6D14-3B8E-B642-9BD5-D8629BE657B7}" destId="{8F2C6041-FA49-8E43-8224-0041C3B8B8FA}" srcOrd="1" destOrd="1" presId="urn:microsoft.com/office/officeart/2005/8/layout/hProcess4"/>
    <dgm:cxn modelId="{19A4E962-27D4-6440-96A8-DD56EB212BAE}" type="presOf" srcId="{81A8E237-1895-E342-A60C-6C82C8F947A4}" destId="{74CF1582-53DB-3340-A5A8-4B7E8C2916F5}" srcOrd="1" destOrd="3" presId="urn:microsoft.com/office/officeart/2005/8/layout/hProcess4"/>
    <dgm:cxn modelId="{001A0B68-70ED-E044-9891-115E823DB443}" type="presOf" srcId="{F4F1F269-0423-6E4B-BDF2-536D6ABBC549}" destId="{FBAD56B7-63B8-A240-A07B-1A22F590B617}" srcOrd="0" destOrd="4" presId="urn:microsoft.com/office/officeart/2005/8/layout/hProcess4"/>
    <dgm:cxn modelId="{67E0A468-2870-FA41-B489-0EDB5CFEB0CF}" type="presOf" srcId="{E46BD8CD-94CD-FB4A-B28A-00D5BB921D7C}" destId="{74CF1582-53DB-3340-A5A8-4B7E8C2916F5}" srcOrd="1" destOrd="8" presId="urn:microsoft.com/office/officeart/2005/8/layout/hProcess4"/>
    <dgm:cxn modelId="{23F18469-64F4-3346-AA96-690DA966A93A}" srcId="{95B7C598-2569-9C48-8905-AEE39B62BD21}" destId="{6B5B25DA-177D-6F4B-8127-230EF979D1A9}" srcOrd="4" destOrd="0" parTransId="{00042E68-4E18-4B4D-A2AC-2D2D35DF1F25}" sibTransId="{9B55FB9F-2CA7-6548-929C-DBED996030C6}"/>
    <dgm:cxn modelId="{84063B6A-0D0F-BB46-AED4-13FAE2D2233E}" srcId="{95B7C598-2569-9C48-8905-AEE39B62BD21}" destId="{CF113E8F-F8D8-6348-B145-E30804E1CF6F}" srcOrd="1" destOrd="0" parTransId="{D0EBFFBF-A85E-2940-AE93-AD643DAD9E04}" sibTransId="{9EF5E413-559D-514E-B1D2-ABFF8E6D193F}"/>
    <dgm:cxn modelId="{F3CC7073-9C94-BD4A-A33F-DA417C5CD424}" type="presOf" srcId="{1AD46510-97F6-7F4F-90E7-8F1C72189622}" destId="{251F732E-F914-894E-A569-7A9037C63A8B}" srcOrd="0" destOrd="5" presId="urn:microsoft.com/office/officeart/2005/8/layout/hProcess4"/>
    <dgm:cxn modelId="{F0D67E75-C30F-3442-BECD-878B75934900}" type="presOf" srcId="{7D5DC489-828A-4B42-B401-77B29FC1627C}" destId="{0AE480E2-6731-0B4B-AF29-AE8C7F6C7CED}" srcOrd="0" destOrd="0" presId="urn:microsoft.com/office/officeart/2005/8/layout/hProcess4"/>
    <dgm:cxn modelId="{C5A1067D-8B9C-A74B-96BB-CD27B733B550}" srcId="{95B7C598-2569-9C48-8905-AEE39B62BD21}" destId="{E01980CE-CA55-2841-B4FE-DC248A00FD65}" srcOrd="7" destOrd="0" parTransId="{9374CE2C-5ED5-E64C-BCAC-3D4BF08E71C2}" sibTransId="{C762466D-3082-3344-9F6D-C2EFC3E04C84}"/>
    <dgm:cxn modelId="{9E718E81-A422-1D4C-8467-208E0CD2A145}" type="presOf" srcId="{77CD5C2C-EA5B-2C42-84D3-E06C8398C65D}" destId="{B6E50BB9-3B0C-4041-B4A3-AE8DD870E0E5}" srcOrd="1" destOrd="0" presId="urn:microsoft.com/office/officeart/2005/8/layout/hProcess4"/>
    <dgm:cxn modelId="{EC623182-3443-054D-88B5-1607FED5114B}" srcId="{CFD43BDB-99D0-0C4D-BF4F-54566E73E467}" destId="{DAC4A094-51A0-5449-A184-C8F4BD6A520A}" srcOrd="6" destOrd="0" parTransId="{EB83D13B-7B1E-2D46-A58D-8562C93D9242}" sibTransId="{17C11049-70F9-9242-9EDA-391B3B4D03BF}"/>
    <dgm:cxn modelId="{1A768583-F81B-5E40-850D-3889E36D14B8}" type="presOf" srcId="{6C672DB9-979C-2C4E-AF53-14BA4EE84AF1}" destId="{8F2C6041-FA49-8E43-8224-0041C3B8B8FA}" srcOrd="1" destOrd="0" presId="urn:microsoft.com/office/officeart/2005/8/layout/hProcess4"/>
    <dgm:cxn modelId="{ECB5F587-3B44-294D-8315-6A5CCC7C3E8B}" type="presOf" srcId="{C9BE980D-5F80-BF43-81E6-151058AD5402}" destId="{FBAD56B7-63B8-A240-A07B-1A22F590B617}" srcOrd="0" destOrd="3" presId="urn:microsoft.com/office/officeart/2005/8/layout/hProcess4"/>
    <dgm:cxn modelId="{4631728B-1684-134E-8AAC-48A82BC1E6D8}" type="presOf" srcId="{81A8E237-1895-E342-A60C-6C82C8F947A4}" destId="{C4211EB7-F152-7B43-9BEF-3AEAE4802FDD}" srcOrd="0" destOrd="3" presId="urn:microsoft.com/office/officeart/2005/8/layout/hProcess4"/>
    <dgm:cxn modelId="{28D73091-2578-8E49-B89F-4BD2197A6472}" type="presOf" srcId="{D0AF0B11-658D-B846-8D76-333674827888}" destId="{FBAD56B7-63B8-A240-A07B-1A22F590B617}" srcOrd="0" destOrd="7" presId="urn:microsoft.com/office/officeart/2005/8/layout/hProcess4"/>
    <dgm:cxn modelId="{782B1D94-129D-8841-985E-BF593F26B19B}" type="presOf" srcId="{568B4CA5-009C-C24E-BBD3-B789E657159C}" destId="{FBAD56B7-63B8-A240-A07B-1A22F590B617}" srcOrd="0" destOrd="2" presId="urn:microsoft.com/office/officeart/2005/8/layout/hProcess4"/>
    <dgm:cxn modelId="{FDE27A94-328C-2A4F-A884-E435406BC960}" srcId="{DC698A94-5EC3-CB46-BBDF-1D6E9C78746D}" destId="{D0AF0B11-658D-B846-8D76-333674827888}" srcOrd="7" destOrd="0" parTransId="{9DB443C0-9935-7F47-84AB-832E3D18F067}" sibTransId="{8D5A0A63-F974-CA40-B8B5-6FB2564812FA}"/>
    <dgm:cxn modelId="{BC95DE96-73C4-5448-AB01-664AA77CEE26}" type="presOf" srcId="{B55C7602-FE4E-2147-8EDC-F4B050C39B0F}" destId="{74CF1582-53DB-3340-A5A8-4B7E8C2916F5}" srcOrd="1" destOrd="6" presId="urn:microsoft.com/office/officeart/2005/8/layout/hProcess4"/>
    <dgm:cxn modelId="{A6E19F97-A33D-9B49-8F42-E52A75B0523E}" type="presOf" srcId="{E6B05FCA-9528-F546-AF4D-F32D63D9E96E}" destId="{251F732E-F914-894E-A569-7A9037C63A8B}" srcOrd="0" destOrd="4" presId="urn:microsoft.com/office/officeart/2005/8/layout/hProcess4"/>
    <dgm:cxn modelId="{95B7559B-1EAC-D94D-A16D-AB69A79D9CE9}" type="presOf" srcId="{A7BD1A69-98D7-8442-8579-34CAE5E56AC8}" destId="{C4211EB7-F152-7B43-9BEF-3AEAE4802FDD}" srcOrd="0" destOrd="2" presId="urn:microsoft.com/office/officeart/2005/8/layout/hProcess4"/>
    <dgm:cxn modelId="{DBDA899F-5080-CB4E-A763-E0C14768F987}" srcId="{95B7C598-2569-9C48-8905-AEE39B62BD21}" destId="{A7BD1A69-98D7-8442-8579-34CAE5E56AC8}" srcOrd="2" destOrd="0" parTransId="{EA9308D7-B83E-794A-9F33-2FB63CE554C7}" sibTransId="{9A273ED6-9278-E844-8E08-42CAE701442D}"/>
    <dgm:cxn modelId="{CE8EF09F-0EB8-544B-92BF-F501861422BD}" type="presOf" srcId="{785B2226-B976-7C42-A525-D698E3CAC957}" destId="{B6E50BB9-3B0C-4041-B4A3-AE8DD870E0E5}" srcOrd="1" destOrd="6" presId="urn:microsoft.com/office/officeart/2005/8/layout/hProcess4"/>
    <dgm:cxn modelId="{D38E15A5-1093-2B41-893F-E042C16BDAC4}" srcId="{DC698A94-5EC3-CB46-BBDF-1D6E9C78746D}" destId="{49DD3E9F-04CB-4C47-B7A3-59BDB1D7987B}" srcOrd="5" destOrd="0" parTransId="{0C80BD40-EB3B-7448-9931-DEF52A3FCE4B}" sibTransId="{0774B167-BB47-5E41-9F61-B0920A71F1FF}"/>
    <dgm:cxn modelId="{6993E1A5-152D-6145-AF42-E14FB6EEE14C}" type="presOf" srcId="{DC698A94-5EC3-CB46-BBDF-1D6E9C78746D}" destId="{AEEE01DE-89C1-164D-8D3D-616BE972F002}" srcOrd="0" destOrd="0" presId="urn:microsoft.com/office/officeart/2005/8/layout/hProcess4"/>
    <dgm:cxn modelId="{4F7B13A8-ED5C-5B4B-AC31-1403FFFF5EE4}" type="presOf" srcId="{DAC4A094-51A0-5449-A184-C8F4BD6A520A}" destId="{8F2C6041-FA49-8E43-8224-0041C3B8B8FA}" srcOrd="1" destOrd="6" presId="urn:microsoft.com/office/officeart/2005/8/layout/hProcess4"/>
    <dgm:cxn modelId="{A2E407A9-D80D-5748-AF7A-7052592E790B}" type="presOf" srcId="{95B7C598-2569-9C48-8905-AEE39B62BD21}" destId="{A8001307-F4FC-8646-92B9-C909BAF8B6D4}" srcOrd="0" destOrd="0" presId="urn:microsoft.com/office/officeart/2005/8/layout/hProcess4"/>
    <dgm:cxn modelId="{246528AA-7A60-A042-8523-8409CCB84E21}" srcId="{95B7C598-2569-9C48-8905-AEE39B62BD21}" destId="{81A8E237-1895-E342-A60C-6C82C8F947A4}" srcOrd="3" destOrd="0" parTransId="{D0C87A38-7A6D-574F-8175-248C9D8DC689}" sibTransId="{240B6FF0-2409-AD42-8734-438A41FC3998}"/>
    <dgm:cxn modelId="{701CA5AA-B2F6-EF4B-868E-0A6B8B765622}" type="presOf" srcId="{785B2226-B976-7C42-A525-D698E3CAC957}" destId="{FBAD56B7-63B8-A240-A07B-1A22F590B617}" srcOrd="0" destOrd="6" presId="urn:microsoft.com/office/officeart/2005/8/layout/hProcess4"/>
    <dgm:cxn modelId="{DC69A4AC-28EC-0F41-A8CC-EED550307066}" srcId="{CFD43BDB-99D0-0C4D-BF4F-54566E73E467}" destId="{8A31AF05-1EA9-984D-AADF-06DB4F62C690}" srcOrd="3" destOrd="0" parTransId="{B6C3E413-58B3-B14F-98F4-D7E31431C680}" sibTransId="{1C86188A-3FB7-F343-9BAD-353373432BAA}"/>
    <dgm:cxn modelId="{533639AE-5713-524A-AB0C-102746736A44}" srcId="{CFD43BDB-99D0-0C4D-BF4F-54566E73E467}" destId="{1AD46510-97F6-7F4F-90E7-8F1C72189622}" srcOrd="5" destOrd="0" parTransId="{BB847A4C-99D2-6C4B-8046-CED9A2AC5CB0}" sibTransId="{40012D45-9E55-584B-A1F5-B1EA07CCCD99}"/>
    <dgm:cxn modelId="{A60B23AF-6616-BB4A-88B0-986C07D6A304}" srcId="{DC698A94-5EC3-CB46-BBDF-1D6E9C78746D}" destId="{77CD5C2C-EA5B-2C42-84D3-E06C8398C65D}" srcOrd="0" destOrd="0" parTransId="{96D74A32-6C0C-824C-AB50-48A8793A993F}" sibTransId="{C5030DB0-B67F-C748-B489-477D1239A507}"/>
    <dgm:cxn modelId="{AE629BB4-B78F-004E-AF6F-D34BA63DE0A2}" srcId="{DC698A94-5EC3-CB46-BBDF-1D6E9C78746D}" destId="{785B2226-B976-7C42-A525-D698E3CAC957}" srcOrd="6" destOrd="0" parTransId="{6AF91A68-0BE6-9441-81B3-2DD4852C05B2}" sibTransId="{E8E61C42-5E13-4F40-96E0-395EE8F9A2BA}"/>
    <dgm:cxn modelId="{425736B6-88FB-6848-97BA-24CA9C9CD36A}" srcId="{95B7C598-2569-9C48-8905-AEE39B62BD21}" destId="{B55C7602-FE4E-2147-8EDC-F4B050C39B0F}" srcOrd="6" destOrd="0" parTransId="{1BCED557-2216-594D-9FC1-B8BC6AAC9E7E}" sibTransId="{4E819C02-6925-134C-8206-6C0D185E42DF}"/>
    <dgm:cxn modelId="{3C885AB7-8953-E646-8F83-8D88A39D1D12}" type="presOf" srcId="{6B5B25DA-177D-6F4B-8127-230EF979D1A9}" destId="{74CF1582-53DB-3340-A5A8-4B7E8C2916F5}" srcOrd="1" destOrd="4" presId="urn:microsoft.com/office/officeart/2005/8/layout/hProcess4"/>
    <dgm:cxn modelId="{5D402EBB-D730-7A4E-89C5-0035377BCD64}" type="presOf" srcId="{A7BD1A69-98D7-8442-8579-34CAE5E56AC8}" destId="{74CF1582-53DB-3340-A5A8-4B7E8C2916F5}" srcOrd="1" destOrd="2" presId="urn:microsoft.com/office/officeart/2005/8/layout/hProcess4"/>
    <dgm:cxn modelId="{839EAFBB-83DA-B34B-93EE-9EC320DB9C02}" type="presOf" srcId="{E46BD8CD-94CD-FB4A-B28A-00D5BB921D7C}" destId="{C4211EB7-F152-7B43-9BEF-3AEAE4802FDD}" srcOrd="0" destOrd="8" presId="urn:microsoft.com/office/officeart/2005/8/layout/hProcess4"/>
    <dgm:cxn modelId="{204691BE-B1D9-E347-8C75-B54BA49C9EEF}" type="presOf" srcId="{49DD3E9F-04CB-4C47-B7A3-59BDB1D7987B}" destId="{B6E50BB9-3B0C-4041-B4A3-AE8DD870E0E5}" srcOrd="1" destOrd="5" presId="urn:microsoft.com/office/officeart/2005/8/layout/hProcess4"/>
    <dgm:cxn modelId="{96D8A2BE-0376-C44D-A16C-9130A5F333BE}" type="presOf" srcId="{CF113E8F-F8D8-6348-B145-E30804E1CF6F}" destId="{C4211EB7-F152-7B43-9BEF-3AEAE4802FDD}" srcOrd="0" destOrd="1" presId="urn:microsoft.com/office/officeart/2005/8/layout/hProcess4"/>
    <dgm:cxn modelId="{6459C2C9-7E02-424A-BA21-3982F939EC58}" type="presOf" srcId="{D0AF0B11-658D-B846-8D76-333674827888}" destId="{B6E50BB9-3B0C-4041-B4A3-AE8DD870E0E5}" srcOrd="1" destOrd="7" presId="urn:microsoft.com/office/officeart/2005/8/layout/hProcess4"/>
    <dgm:cxn modelId="{EC75D6CB-FC48-DE48-91CB-E06D32B26497}" type="presOf" srcId="{C9BE980D-5F80-BF43-81E6-151058AD5402}" destId="{B6E50BB9-3B0C-4041-B4A3-AE8DD870E0E5}" srcOrd="1" destOrd="3" presId="urn:microsoft.com/office/officeart/2005/8/layout/hProcess4"/>
    <dgm:cxn modelId="{96C2F4CD-4B50-2C4C-93F7-6A20654596FD}" srcId="{DC698A94-5EC3-CB46-BBDF-1D6E9C78746D}" destId="{F4F1F269-0423-6E4B-BDF2-536D6ABBC549}" srcOrd="4" destOrd="0" parTransId="{CAFE8EFA-78DC-5241-B9DF-7A916F35B777}" sibTransId="{C97D361E-A620-DB4A-A313-C135004B72E7}"/>
    <dgm:cxn modelId="{9E0392CE-1E89-6E48-9160-DAAAE9E67D88}" type="presOf" srcId="{5726462F-ADFD-FF41-A5B8-F53C7404EFF7}" destId="{C4211EB7-F152-7B43-9BEF-3AEAE4802FDD}" srcOrd="0" destOrd="5" presId="urn:microsoft.com/office/officeart/2005/8/layout/hProcess4"/>
    <dgm:cxn modelId="{76FA91CF-8C05-1448-B427-3E5B81AAA62C}" type="presOf" srcId="{F4F1F269-0423-6E4B-BDF2-536D6ABBC549}" destId="{B6E50BB9-3B0C-4041-B4A3-AE8DD870E0E5}" srcOrd="1" destOrd="4" presId="urn:microsoft.com/office/officeart/2005/8/layout/hProcess4"/>
    <dgm:cxn modelId="{16050FD0-C2F8-F14B-A731-A02E243043D2}" type="presOf" srcId="{568B4CA5-009C-C24E-BBD3-B789E657159C}" destId="{B6E50BB9-3B0C-4041-B4A3-AE8DD870E0E5}" srcOrd="1" destOrd="2" presId="urn:microsoft.com/office/officeart/2005/8/layout/hProcess4"/>
    <dgm:cxn modelId="{341825D5-8291-7F49-8DA7-BFDE6EC769E1}" type="presOf" srcId="{1AD46510-97F6-7F4F-90E7-8F1C72189622}" destId="{8F2C6041-FA49-8E43-8224-0041C3B8B8FA}" srcOrd="1" destOrd="5" presId="urn:microsoft.com/office/officeart/2005/8/layout/hProcess4"/>
    <dgm:cxn modelId="{DEE022D6-37A1-0542-AE86-7FB7236AED73}" type="presOf" srcId="{0C2CEF2A-3E0D-004E-AA8C-0D1C6E61E34D}" destId="{251F732E-F914-894E-A569-7A9037C63A8B}" srcOrd="0" destOrd="2" presId="urn:microsoft.com/office/officeart/2005/8/layout/hProcess4"/>
    <dgm:cxn modelId="{4F8DDBE2-D35A-9248-A08C-3DF6530F2982}" type="presOf" srcId="{E01980CE-CA55-2841-B4FE-DC248A00FD65}" destId="{74CF1582-53DB-3340-A5A8-4B7E8C2916F5}" srcOrd="1" destOrd="7" presId="urn:microsoft.com/office/officeart/2005/8/layout/hProcess4"/>
    <dgm:cxn modelId="{5725FFE5-A2E3-8440-B7A1-782BD42E90A3}" type="presOf" srcId="{7A1FE28A-6B38-9E47-9395-DC63BCBDFCE3}" destId="{718BB142-4D0B-884B-9AF3-423B19F462D6}" srcOrd="0" destOrd="0" presId="urn:microsoft.com/office/officeart/2005/8/layout/hProcess4"/>
    <dgm:cxn modelId="{D44EF2E7-7A1A-EB46-AE29-DD072026534D}" type="presOf" srcId="{6C672DB9-979C-2C4E-AF53-14BA4EE84AF1}" destId="{251F732E-F914-894E-A569-7A9037C63A8B}" srcOrd="0" destOrd="0" presId="urn:microsoft.com/office/officeart/2005/8/layout/hProcess4"/>
    <dgm:cxn modelId="{8A3BB6EF-CC6F-254A-93EF-8C88AF3B32C4}" type="presOf" srcId="{8ABCB578-85DB-CC44-8BBA-5D8BC34AD44F}" destId="{FBAD56B7-63B8-A240-A07B-1A22F590B617}" srcOrd="0" destOrd="1" presId="urn:microsoft.com/office/officeart/2005/8/layout/hProcess4"/>
    <dgm:cxn modelId="{88DEAFF2-2A35-E845-A620-0D29ED4D094E}" type="presOf" srcId="{8A31AF05-1EA9-984D-AADF-06DB4F62C690}" destId="{251F732E-F914-894E-A569-7A9037C63A8B}" srcOrd="0" destOrd="3" presId="urn:microsoft.com/office/officeart/2005/8/layout/hProcess4"/>
    <dgm:cxn modelId="{B247F5F3-42CC-DC4E-955E-7B76FDD00AA2}" type="presOf" srcId="{DAC4A094-51A0-5449-A184-C8F4BD6A520A}" destId="{251F732E-F914-894E-A569-7A9037C63A8B}" srcOrd="0" destOrd="6" presId="urn:microsoft.com/office/officeart/2005/8/layout/hProcess4"/>
    <dgm:cxn modelId="{35CB09F6-B5B3-E147-B749-FDD240FF246E}" type="presOf" srcId="{0C2CEF2A-3E0D-004E-AA8C-0D1C6E61E34D}" destId="{8F2C6041-FA49-8E43-8224-0041C3B8B8FA}" srcOrd="1" destOrd="2" presId="urn:microsoft.com/office/officeart/2005/8/layout/hProcess4"/>
    <dgm:cxn modelId="{CB19C2FA-B987-B34E-B942-C50AA16812BF}" srcId="{DC698A94-5EC3-CB46-BBDF-1D6E9C78746D}" destId="{8ABCB578-85DB-CC44-8BBA-5D8BC34AD44F}" srcOrd="1" destOrd="0" parTransId="{365B438E-2EDA-1D4B-BEA4-CB480F67125A}" sibTransId="{3DCF4848-E8DF-3E43-8993-E564487225C8}"/>
    <dgm:cxn modelId="{7A9993FB-B3F9-4A46-8DFB-A97735A2046A}" srcId="{DC698A94-5EC3-CB46-BBDF-1D6E9C78746D}" destId="{C9BE980D-5F80-BF43-81E6-151058AD5402}" srcOrd="3" destOrd="0" parTransId="{BA847D02-0E89-BD47-A19D-15AE8E4FD9AC}" sibTransId="{A736CCE5-960A-034D-99A8-C5BE6537C55F}"/>
    <dgm:cxn modelId="{80CE14FC-FCD8-8741-8560-F9EC1206790F}" type="presOf" srcId="{E6B05FCA-9528-F546-AF4D-F32D63D9E96E}" destId="{8F2C6041-FA49-8E43-8224-0041C3B8B8FA}" srcOrd="1" destOrd="4" presId="urn:microsoft.com/office/officeart/2005/8/layout/hProcess4"/>
    <dgm:cxn modelId="{9127DB2B-F19B-8D48-95D0-7186C5B0A93E}" type="presParOf" srcId="{0AE480E2-6731-0B4B-AF29-AE8C7F6C7CED}" destId="{944B201C-616A-1C48-8AB3-3C5712CCA6CF}" srcOrd="0" destOrd="0" presId="urn:microsoft.com/office/officeart/2005/8/layout/hProcess4"/>
    <dgm:cxn modelId="{0FD58CD9-950D-8040-AF5D-933528610189}" type="presParOf" srcId="{0AE480E2-6731-0B4B-AF29-AE8C7F6C7CED}" destId="{1B9E1274-92B7-174F-BBE8-8B32BEFD663C}" srcOrd="1" destOrd="0" presId="urn:microsoft.com/office/officeart/2005/8/layout/hProcess4"/>
    <dgm:cxn modelId="{CCC30CBC-4DE0-6145-8DFC-E99DE8CEED2C}" type="presParOf" srcId="{0AE480E2-6731-0B4B-AF29-AE8C7F6C7CED}" destId="{06F04509-1E8E-8F48-AAA5-F318CC06DB8D}" srcOrd="2" destOrd="0" presId="urn:microsoft.com/office/officeart/2005/8/layout/hProcess4"/>
    <dgm:cxn modelId="{BCC8EF05-6BE7-8B46-AB3B-D79C77D479D2}" type="presParOf" srcId="{06F04509-1E8E-8F48-AAA5-F318CC06DB8D}" destId="{9A1ED81F-FD21-104A-8BA2-A8BDCE33D2B2}" srcOrd="0" destOrd="0" presId="urn:microsoft.com/office/officeart/2005/8/layout/hProcess4"/>
    <dgm:cxn modelId="{4AE1CB84-0F02-184F-9D09-A13CEE82B724}" type="presParOf" srcId="{9A1ED81F-FD21-104A-8BA2-A8BDCE33D2B2}" destId="{9A024B2B-B565-0B46-B85E-23D36B1957C3}" srcOrd="0" destOrd="0" presId="urn:microsoft.com/office/officeart/2005/8/layout/hProcess4"/>
    <dgm:cxn modelId="{53C69ECD-5815-984D-8984-13DB7471CC5E}" type="presParOf" srcId="{9A1ED81F-FD21-104A-8BA2-A8BDCE33D2B2}" destId="{251F732E-F914-894E-A569-7A9037C63A8B}" srcOrd="1" destOrd="0" presId="urn:microsoft.com/office/officeart/2005/8/layout/hProcess4"/>
    <dgm:cxn modelId="{7E2FC378-23FA-8B49-9A4F-25341856A80F}" type="presParOf" srcId="{9A1ED81F-FD21-104A-8BA2-A8BDCE33D2B2}" destId="{8F2C6041-FA49-8E43-8224-0041C3B8B8FA}" srcOrd="2" destOrd="0" presId="urn:microsoft.com/office/officeart/2005/8/layout/hProcess4"/>
    <dgm:cxn modelId="{EAFD1E6C-E105-2149-A805-2E1A57DD2A96}" type="presParOf" srcId="{9A1ED81F-FD21-104A-8BA2-A8BDCE33D2B2}" destId="{1AA8223B-85F3-8B49-A8E1-7E0324EE513A}" srcOrd="3" destOrd="0" presId="urn:microsoft.com/office/officeart/2005/8/layout/hProcess4"/>
    <dgm:cxn modelId="{0495B4B2-90F5-864E-B125-04524CA32DA9}" type="presParOf" srcId="{9A1ED81F-FD21-104A-8BA2-A8BDCE33D2B2}" destId="{9DD8F254-A235-6D40-A562-4D9FF82697FE}" srcOrd="4" destOrd="0" presId="urn:microsoft.com/office/officeart/2005/8/layout/hProcess4"/>
    <dgm:cxn modelId="{517CDF03-FA85-2340-8FC2-DCDA320FEA6F}" type="presParOf" srcId="{06F04509-1E8E-8F48-AAA5-F318CC06DB8D}" destId="{718BB142-4D0B-884B-9AF3-423B19F462D6}" srcOrd="1" destOrd="0" presId="urn:microsoft.com/office/officeart/2005/8/layout/hProcess4"/>
    <dgm:cxn modelId="{2A2B6238-FBDD-444D-9DFD-07FD0C9169B5}" type="presParOf" srcId="{06F04509-1E8E-8F48-AAA5-F318CC06DB8D}" destId="{CD89851B-FA37-2F43-AD62-21C2DFC63E6E}" srcOrd="2" destOrd="0" presId="urn:microsoft.com/office/officeart/2005/8/layout/hProcess4"/>
    <dgm:cxn modelId="{5A6A2A91-E616-E34F-AEC9-40529C63BEB7}" type="presParOf" srcId="{CD89851B-FA37-2F43-AD62-21C2DFC63E6E}" destId="{B0834970-B581-5C47-A1D3-3C778CC33EE6}" srcOrd="0" destOrd="0" presId="urn:microsoft.com/office/officeart/2005/8/layout/hProcess4"/>
    <dgm:cxn modelId="{45714529-FA39-9F45-AED8-ED1DC4D212A4}" type="presParOf" srcId="{CD89851B-FA37-2F43-AD62-21C2DFC63E6E}" destId="{C4211EB7-F152-7B43-9BEF-3AEAE4802FDD}" srcOrd="1" destOrd="0" presId="urn:microsoft.com/office/officeart/2005/8/layout/hProcess4"/>
    <dgm:cxn modelId="{2C387253-8396-D04A-B70E-34B0B51B605E}" type="presParOf" srcId="{CD89851B-FA37-2F43-AD62-21C2DFC63E6E}" destId="{74CF1582-53DB-3340-A5A8-4B7E8C2916F5}" srcOrd="2" destOrd="0" presId="urn:microsoft.com/office/officeart/2005/8/layout/hProcess4"/>
    <dgm:cxn modelId="{042B5329-FF86-5645-B127-B828ADC983AD}" type="presParOf" srcId="{CD89851B-FA37-2F43-AD62-21C2DFC63E6E}" destId="{A8001307-F4FC-8646-92B9-C909BAF8B6D4}" srcOrd="3" destOrd="0" presId="urn:microsoft.com/office/officeart/2005/8/layout/hProcess4"/>
    <dgm:cxn modelId="{C10112D7-54C6-C14E-ADE3-BBBB8F29F9C4}" type="presParOf" srcId="{CD89851B-FA37-2F43-AD62-21C2DFC63E6E}" destId="{DDD85BB9-FEFF-F84A-A7E0-9F143A2E2EC0}" srcOrd="4" destOrd="0" presId="urn:microsoft.com/office/officeart/2005/8/layout/hProcess4"/>
    <dgm:cxn modelId="{B2279F6F-FA34-0A4F-9EFD-74C7D7167ED0}" type="presParOf" srcId="{06F04509-1E8E-8F48-AAA5-F318CC06DB8D}" destId="{97D7488A-7567-E747-B456-025AC2D5D7B8}" srcOrd="3" destOrd="0" presId="urn:microsoft.com/office/officeart/2005/8/layout/hProcess4"/>
    <dgm:cxn modelId="{E3769592-8F4F-0C43-8135-C856CE547938}" type="presParOf" srcId="{06F04509-1E8E-8F48-AAA5-F318CC06DB8D}" destId="{3DD7AEBE-3EB2-3A45-925B-DEDC0C149567}" srcOrd="4" destOrd="0" presId="urn:microsoft.com/office/officeart/2005/8/layout/hProcess4"/>
    <dgm:cxn modelId="{82D59F0A-AD6F-C444-903C-4405F2200453}" type="presParOf" srcId="{3DD7AEBE-3EB2-3A45-925B-DEDC0C149567}" destId="{ED8CDAAC-CCF3-924E-BC50-210C7EB97032}" srcOrd="0" destOrd="0" presId="urn:microsoft.com/office/officeart/2005/8/layout/hProcess4"/>
    <dgm:cxn modelId="{890B93EE-B338-FE48-A03D-B9B9287B327D}" type="presParOf" srcId="{3DD7AEBE-3EB2-3A45-925B-DEDC0C149567}" destId="{FBAD56B7-63B8-A240-A07B-1A22F590B617}" srcOrd="1" destOrd="0" presId="urn:microsoft.com/office/officeart/2005/8/layout/hProcess4"/>
    <dgm:cxn modelId="{E9BB106E-9D40-DA4C-A98F-EFE4597D78A5}" type="presParOf" srcId="{3DD7AEBE-3EB2-3A45-925B-DEDC0C149567}" destId="{B6E50BB9-3B0C-4041-B4A3-AE8DD870E0E5}" srcOrd="2" destOrd="0" presId="urn:microsoft.com/office/officeart/2005/8/layout/hProcess4"/>
    <dgm:cxn modelId="{1C250A72-CCAD-6D40-B7B5-4A8B9533F410}" type="presParOf" srcId="{3DD7AEBE-3EB2-3A45-925B-DEDC0C149567}" destId="{AEEE01DE-89C1-164D-8D3D-616BE972F002}" srcOrd="3" destOrd="0" presId="urn:microsoft.com/office/officeart/2005/8/layout/hProcess4"/>
    <dgm:cxn modelId="{382917FE-D90C-964F-BAB7-2DE4CE21BCC8}" type="presParOf" srcId="{3DD7AEBE-3EB2-3A45-925B-DEDC0C149567}" destId="{8DF6F62E-D819-3B46-A91D-F157905A5E12}"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84969-E6AD-E248-A299-73359EC91636}">
      <dsp:nvSpPr>
        <dsp:cNvPr id="0" name=""/>
        <dsp:cNvSpPr/>
      </dsp:nvSpPr>
      <dsp:spPr>
        <a:xfrm>
          <a:off x="4585036" y="2324"/>
          <a:ext cx="1579961" cy="1026974"/>
        </a:xfrm>
        <a:prstGeom prst="roundRect">
          <a:avLst/>
        </a:prstGeom>
        <a:solidFill>
          <a:schemeClr val="accent2">
            <a:lumMod val="75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t>Coopératives </a:t>
          </a:r>
        </a:p>
      </dsp:txBody>
      <dsp:txXfrm>
        <a:off x="4635169" y="52457"/>
        <a:ext cx="1479695" cy="926708"/>
      </dsp:txXfrm>
    </dsp:sp>
    <dsp:sp modelId="{FA0C25C6-F977-E64C-A0BA-77E84D63DA3F}">
      <dsp:nvSpPr>
        <dsp:cNvPr id="0" name=""/>
        <dsp:cNvSpPr/>
      </dsp:nvSpPr>
      <dsp:spPr>
        <a:xfrm>
          <a:off x="3322961" y="515811"/>
          <a:ext cx="4104111" cy="4104111"/>
        </a:xfrm>
        <a:custGeom>
          <a:avLst/>
          <a:gdLst/>
          <a:ahLst/>
          <a:cxnLst/>
          <a:rect l="0" t="0" r="0" b="0"/>
          <a:pathLst>
            <a:path>
              <a:moveTo>
                <a:pt x="2852893" y="162719"/>
              </a:moveTo>
              <a:arcTo wR="2052055" hR="2052055" stAng="17578245" swAng="1961796"/>
            </a:path>
          </a:pathLst>
        </a:custGeom>
        <a:noFill/>
        <a:ln w="12700" cap="rnd"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41801CD-13BC-7847-9044-A822E3F56912}">
      <dsp:nvSpPr>
        <dsp:cNvPr id="0" name=""/>
        <dsp:cNvSpPr/>
      </dsp:nvSpPr>
      <dsp:spPr>
        <a:xfrm>
          <a:off x="6536657" y="1420259"/>
          <a:ext cx="1579961" cy="1026974"/>
        </a:xfrm>
        <a:prstGeom prst="roundRect">
          <a:avLst/>
        </a:prstGeom>
        <a:solidFill>
          <a:schemeClr val="accent3">
            <a:lumMod val="75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t>Mutuelles </a:t>
          </a:r>
        </a:p>
      </dsp:txBody>
      <dsp:txXfrm>
        <a:off x="6586790" y="1470392"/>
        <a:ext cx="1479695" cy="926708"/>
      </dsp:txXfrm>
    </dsp:sp>
    <dsp:sp modelId="{A5663593-408A-7F48-A93C-45FE367377AE}">
      <dsp:nvSpPr>
        <dsp:cNvPr id="0" name=""/>
        <dsp:cNvSpPr/>
      </dsp:nvSpPr>
      <dsp:spPr>
        <a:xfrm>
          <a:off x="3322961" y="515811"/>
          <a:ext cx="4104111" cy="4104111"/>
        </a:xfrm>
        <a:custGeom>
          <a:avLst/>
          <a:gdLst/>
          <a:ahLst/>
          <a:cxnLst/>
          <a:rect l="0" t="0" r="0" b="0"/>
          <a:pathLst>
            <a:path>
              <a:moveTo>
                <a:pt x="4101292" y="1944541"/>
              </a:moveTo>
              <a:arcTo wR="2052055" hR="2052055" stAng="21419802" swAng="2196501"/>
            </a:path>
          </a:pathLst>
        </a:custGeom>
        <a:noFill/>
        <a:ln w="12700" cap="rnd"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EAC7EF7-99F9-B74E-B927-84424EBC575C}">
      <dsp:nvSpPr>
        <dsp:cNvPr id="0" name=""/>
        <dsp:cNvSpPr/>
      </dsp:nvSpPr>
      <dsp:spPr>
        <a:xfrm>
          <a:off x="5759471" y="3714527"/>
          <a:ext cx="1643428" cy="1026974"/>
        </a:xfrm>
        <a:prstGeom prst="roundRect">
          <a:avLst/>
        </a:prstGeom>
        <a:solidFill>
          <a:schemeClr val="accent4">
            <a:lumMod val="75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t>Associations entreprenantes et responsables</a:t>
          </a:r>
        </a:p>
      </dsp:txBody>
      <dsp:txXfrm>
        <a:off x="5809604" y="3764660"/>
        <a:ext cx="1543162" cy="926708"/>
      </dsp:txXfrm>
    </dsp:sp>
    <dsp:sp modelId="{BCF8C0FD-BCE2-2046-A5D9-36D0007A7ABE}">
      <dsp:nvSpPr>
        <dsp:cNvPr id="0" name=""/>
        <dsp:cNvSpPr/>
      </dsp:nvSpPr>
      <dsp:spPr>
        <a:xfrm>
          <a:off x="3322961" y="515811"/>
          <a:ext cx="4104111" cy="4104111"/>
        </a:xfrm>
        <a:custGeom>
          <a:avLst/>
          <a:gdLst/>
          <a:ahLst/>
          <a:cxnLst/>
          <a:rect l="0" t="0" r="0" b="0"/>
          <a:pathLst>
            <a:path>
              <a:moveTo>
                <a:pt x="2428641" y="4069260"/>
              </a:moveTo>
              <a:arcTo wR="2052055" hR="2052055" stAng="4765521" swAng="1323163"/>
            </a:path>
          </a:pathLst>
        </a:custGeom>
        <a:noFill/>
        <a:ln w="12700" cap="rnd"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58DABD0-7E03-084B-98A0-8EEFF6627A1A}">
      <dsp:nvSpPr>
        <dsp:cNvPr id="0" name=""/>
        <dsp:cNvSpPr/>
      </dsp:nvSpPr>
      <dsp:spPr>
        <a:xfrm>
          <a:off x="3378868" y="3714527"/>
          <a:ext cx="1579961" cy="1026974"/>
        </a:xfrm>
        <a:prstGeom prst="roundRect">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t>Fondations </a:t>
          </a:r>
        </a:p>
      </dsp:txBody>
      <dsp:txXfrm>
        <a:off x="3429001" y="3764660"/>
        <a:ext cx="1479695" cy="926708"/>
      </dsp:txXfrm>
    </dsp:sp>
    <dsp:sp modelId="{75E4679E-06DB-924A-A288-254F559D9297}">
      <dsp:nvSpPr>
        <dsp:cNvPr id="0" name=""/>
        <dsp:cNvSpPr/>
      </dsp:nvSpPr>
      <dsp:spPr>
        <a:xfrm>
          <a:off x="3322961" y="515811"/>
          <a:ext cx="4104111" cy="4104111"/>
        </a:xfrm>
        <a:custGeom>
          <a:avLst/>
          <a:gdLst/>
          <a:ahLst/>
          <a:cxnLst/>
          <a:rect l="0" t="0" r="0" b="0"/>
          <a:pathLst>
            <a:path>
              <a:moveTo>
                <a:pt x="342955" y="3187796"/>
              </a:moveTo>
              <a:arcTo wR="2052055" hR="2052055" stAng="8783697" swAng="2196501"/>
            </a:path>
          </a:pathLst>
        </a:custGeom>
        <a:noFill/>
        <a:ln w="12700" cap="rnd"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612D0A7-05E0-F64F-A30E-D3DF39481B0E}">
      <dsp:nvSpPr>
        <dsp:cNvPr id="0" name=""/>
        <dsp:cNvSpPr/>
      </dsp:nvSpPr>
      <dsp:spPr>
        <a:xfrm>
          <a:off x="2633416" y="1420259"/>
          <a:ext cx="1579961" cy="1026974"/>
        </a:xfrm>
        <a:prstGeom prst="roundRect">
          <a:avLst/>
        </a:prstGeom>
        <a:solidFill>
          <a:schemeClr val="accent1">
            <a:lumMod val="60000"/>
            <a:lumOff val="40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t>ONG</a:t>
          </a:r>
        </a:p>
      </dsp:txBody>
      <dsp:txXfrm>
        <a:off x="2683549" y="1470392"/>
        <a:ext cx="1479695" cy="926708"/>
      </dsp:txXfrm>
    </dsp:sp>
    <dsp:sp modelId="{E3653E82-B725-4F49-AFB7-FF8CE04FE506}">
      <dsp:nvSpPr>
        <dsp:cNvPr id="0" name=""/>
        <dsp:cNvSpPr/>
      </dsp:nvSpPr>
      <dsp:spPr>
        <a:xfrm>
          <a:off x="3322961" y="515811"/>
          <a:ext cx="4104111" cy="4104111"/>
        </a:xfrm>
        <a:custGeom>
          <a:avLst/>
          <a:gdLst/>
          <a:ahLst/>
          <a:cxnLst/>
          <a:rect l="0" t="0" r="0" b="0"/>
          <a:pathLst>
            <a:path>
              <a:moveTo>
                <a:pt x="357515" y="894703"/>
              </a:moveTo>
              <a:arcTo wR="2052055" hR="2052055" stAng="12859959" swAng="1961796"/>
            </a:path>
          </a:pathLst>
        </a:custGeom>
        <a:noFill/>
        <a:ln w="12700" cap="rnd"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5BA01D-017C-2645-B8CC-34165EDF2B5A}">
      <dsp:nvSpPr>
        <dsp:cNvPr id="0" name=""/>
        <dsp:cNvSpPr/>
      </dsp:nvSpPr>
      <dsp:spPr>
        <a:xfrm>
          <a:off x="2993801" y="-156686"/>
          <a:ext cx="5355371" cy="5355371"/>
        </a:xfrm>
        <a:prstGeom prst="circularArrow">
          <a:avLst>
            <a:gd name="adj1" fmla="val 5544"/>
            <a:gd name="adj2" fmla="val 330680"/>
            <a:gd name="adj3" fmla="val 14288358"/>
            <a:gd name="adj4" fmla="val 17081358"/>
            <a:gd name="adj5" fmla="val 5757"/>
          </a:avLst>
        </a:prstGeom>
        <a:solidFill>
          <a:schemeClr val="accent2">
            <a:tint val="4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22E18507-CEBD-D946-9292-C34F1FEE78C6}">
      <dsp:nvSpPr>
        <dsp:cNvPr id="0" name=""/>
        <dsp:cNvSpPr/>
      </dsp:nvSpPr>
      <dsp:spPr>
        <a:xfrm>
          <a:off x="4704794" y="-11874"/>
          <a:ext cx="1933386" cy="726826"/>
        </a:xfrm>
        <a:prstGeom prst="roundRect">
          <a:avLst/>
        </a:prstGeom>
        <a:solidFill>
          <a:srgbClr val="00B050"/>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Les entreprises sociales de recyclage d’ordures (économie circulaire)</a:t>
          </a:r>
        </a:p>
      </dsp:txBody>
      <dsp:txXfrm>
        <a:off x="4740275" y="23607"/>
        <a:ext cx="1862424" cy="655864"/>
      </dsp:txXfrm>
    </dsp:sp>
    <dsp:sp modelId="{6418A93A-5D74-1C44-B61F-1836717F12F8}">
      <dsp:nvSpPr>
        <dsp:cNvPr id="0" name=""/>
        <dsp:cNvSpPr/>
      </dsp:nvSpPr>
      <dsp:spPr>
        <a:xfrm>
          <a:off x="6560766" y="603412"/>
          <a:ext cx="1729262" cy="599680"/>
        </a:xfrm>
        <a:prstGeom prst="roundRect">
          <a:avLst/>
        </a:prstGeom>
        <a:solidFill>
          <a:srgbClr val="0070C0"/>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Les start-up</a:t>
          </a:r>
        </a:p>
      </dsp:txBody>
      <dsp:txXfrm>
        <a:off x="6590040" y="632686"/>
        <a:ext cx="1670714" cy="541132"/>
      </dsp:txXfrm>
    </dsp:sp>
    <dsp:sp modelId="{3EEB5C16-0D53-9643-8952-E28A4C85D04A}">
      <dsp:nvSpPr>
        <dsp:cNvPr id="0" name=""/>
        <dsp:cNvSpPr/>
      </dsp:nvSpPr>
      <dsp:spPr>
        <a:xfrm>
          <a:off x="6844799" y="1396896"/>
          <a:ext cx="1808103" cy="579366"/>
        </a:xfrm>
        <a:prstGeom prst="roundRect">
          <a:avLst/>
        </a:prstGeom>
        <a:solidFill>
          <a:schemeClr val="bg2">
            <a:lumMod val="5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Les entreprises sociales de types </a:t>
          </a:r>
          <a:r>
            <a:rPr lang="fr-FR" altLang="fr-FR" sz="1400" kern="1200" dirty="0" err="1"/>
            <a:t>Waqf</a:t>
          </a:r>
          <a:endParaRPr lang="fr-FR" altLang="fr-FR" sz="1400" kern="1200" dirty="0"/>
        </a:p>
      </dsp:txBody>
      <dsp:txXfrm>
        <a:off x="6873081" y="1425178"/>
        <a:ext cx="1751539" cy="522802"/>
      </dsp:txXfrm>
    </dsp:sp>
    <dsp:sp modelId="{A56411FE-2060-6F47-8D30-4BEE4BDBBEF2}">
      <dsp:nvSpPr>
        <dsp:cNvPr id="0" name=""/>
        <dsp:cNvSpPr/>
      </dsp:nvSpPr>
      <dsp:spPr>
        <a:xfrm>
          <a:off x="6913826" y="2409749"/>
          <a:ext cx="1959419" cy="702303"/>
        </a:xfrm>
        <a:prstGeom prst="roundRect">
          <a:avLst/>
        </a:prstGeom>
        <a:solidFill>
          <a:schemeClr val="accent5">
            <a:lumMod val="5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Institutions de formation, suivi scolaire, et assistance sanitaire</a:t>
          </a:r>
        </a:p>
      </dsp:txBody>
      <dsp:txXfrm>
        <a:off x="6948110" y="2444033"/>
        <a:ext cx="1890851" cy="633735"/>
      </dsp:txXfrm>
    </dsp:sp>
    <dsp:sp modelId="{A468C359-7FDA-4840-B584-44BD7122509D}">
      <dsp:nvSpPr>
        <dsp:cNvPr id="0" name=""/>
        <dsp:cNvSpPr/>
      </dsp:nvSpPr>
      <dsp:spPr>
        <a:xfrm>
          <a:off x="6703960" y="3528699"/>
          <a:ext cx="1918766" cy="589511"/>
        </a:xfrm>
        <a:prstGeom prst="roundRect">
          <a:avLst/>
        </a:prstGeom>
        <a:solidFill>
          <a:srgbClr val="7030A0"/>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Les entreprises sociales transformatrices de produits locaux</a:t>
          </a:r>
          <a:endParaRPr lang="fr-FR" sz="1400" kern="1200" dirty="0"/>
        </a:p>
      </dsp:txBody>
      <dsp:txXfrm>
        <a:off x="6732738" y="3557477"/>
        <a:ext cx="1861210" cy="531955"/>
      </dsp:txXfrm>
    </dsp:sp>
    <dsp:sp modelId="{4D278526-F309-2D4C-8812-1742FA4772A4}">
      <dsp:nvSpPr>
        <dsp:cNvPr id="0" name=""/>
        <dsp:cNvSpPr/>
      </dsp:nvSpPr>
      <dsp:spPr>
        <a:xfrm>
          <a:off x="5514806" y="4437251"/>
          <a:ext cx="1835456" cy="504280"/>
        </a:xfrm>
        <a:prstGeom prst="roundRect">
          <a:avLst/>
        </a:prstGeom>
        <a:solidFill>
          <a:srgbClr val="0432FF"/>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Les entreprises sociales d’Art et d’Artisanat</a:t>
          </a:r>
          <a:endParaRPr lang="fr-FR" sz="1400" kern="1200" dirty="0"/>
        </a:p>
      </dsp:txBody>
      <dsp:txXfrm>
        <a:off x="5539423" y="4461868"/>
        <a:ext cx="1786222" cy="455046"/>
      </dsp:txXfrm>
    </dsp:sp>
    <dsp:sp modelId="{6911A920-191A-C94C-B925-0F13DD67A26E}">
      <dsp:nvSpPr>
        <dsp:cNvPr id="0" name=""/>
        <dsp:cNvSpPr/>
      </dsp:nvSpPr>
      <dsp:spPr>
        <a:xfrm>
          <a:off x="3538682" y="4163826"/>
          <a:ext cx="1715196" cy="499823"/>
        </a:xfrm>
        <a:prstGeom prst="roundRect">
          <a:avLst/>
        </a:prstGeom>
        <a:solidFill>
          <a:srgbClr val="FF9300"/>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Les services de proximité</a:t>
          </a:r>
          <a:endParaRPr lang="fr-FR" sz="1400" kern="1200" dirty="0"/>
        </a:p>
      </dsp:txBody>
      <dsp:txXfrm>
        <a:off x="3563081" y="4188225"/>
        <a:ext cx="1666398" cy="451025"/>
      </dsp:txXfrm>
    </dsp:sp>
    <dsp:sp modelId="{3CF6C6E7-CC3F-C64F-B831-1DF439FE876C}">
      <dsp:nvSpPr>
        <dsp:cNvPr id="0" name=""/>
        <dsp:cNvSpPr/>
      </dsp:nvSpPr>
      <dsp:spPr>
        <a:xfrm>
          <a:off x="2845163" y="3388965"/>
          <a:ext cx="1830670" cy="556216"/>
        </a:xfrm>
        <a:prstGeom prst="roundRect">
          <a:avLst/>
        </a:prstGeom>
        <a:solidFill>
          <a:srgbClr val="FF40FF"/>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La consommation responsable</a:t>
          </a:r>
          <a:endParaRPr lang="fr-FR" sz="1400" kern="1200" dirty="0"/>
        </a:p>
      </dsp:txBody>
      <dsp:txXfrm>
        <a:off x="2872315" y="3416117"/>
        <a:ext cx="1776366" cy="501912"/>
      </dsp:txXfrm>
    </dsp:sp>
    <dsp:sp modelId="{2A45DAC2-FB4E-8A49-8FFC-E1D9D2B3A8C9}">
      <dsp:nvSpPr>
        <dsp:cNvPr id="0" name=""/>
        <dsp:cNvSpPr/>
      </dsp:nvSpPr>
      <dsp:spPr>
        <a:xfrm>
          <a:off x="2598100" y="2557315"/>
          <a:ext cx="1757782" cy="534522"/>
        </a:xfrm>
        <a:prstGeom prst="roundRect">
          <a:avLst/>
        </a:prstGeom>
        <a:solidFill>
          <a:schemeClr val="accent1">
            <a:lumMod val="60000"/>
            <a:lumOff val="40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La promotion de l’accès aux biens communs</a:t>
          </a:r>
          <a:endParaRPr lang="fr-FR" sz="1400" kern="1200" dirty="0"/>
        </a:p>
      </dsp:txBody>
      <dsp:txXfrm>
        <a:off x="2624193" y="2583408"/>
        <a:ext cx="1705596" cy="482336"/>
      </dsp:txXfrm>
    </dsp:sp>
    <dsp:sp modelId="{5A7BE4E2-A265-2143-83AD-CF65125A239F}">
      <dsp:nvSpPr>
        <dsp:cNvPr id="0" name=""/>
        <dsp:cNvSpPr/>
      </dsp:nvSpPr>
      <dsp:spPr>
        <a:xfrm>
          <a:off x="2642988" y="1512164"/>
          <a:ext cx="1775727" cy="586110"/>
        </a:xfrm>
        <a:prstGeom prst="roundRect">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altLang="fr-FR" sz="1400" kern="1200" dirty="0"/>
            <a:t>Les technologies numériques</a:t>
          </a:r>
          <a:endParaRPr lang="fr-FR" sz="1400" kern="1200" dirty="0"/>
        </a:p>
      </dsp:txBody>
      <dsp:txXfrm>
        <a:off x="2671600" y="1540776"/>
        <a:ext cx="1718503" cy="528886"/>
      </dsp:txXfrm>
    </dsp:sp>
    <dsp:sp modelId="{C2464432-AFFA-B145-82E6-93398975A089}">
      <dsp:nvSpPr>
        <dsp:cNvPr id="0" name=""/>
        <dsp:cNvSpPr/>
      </dsp:nvSpPr>
      <dsp:spPr>
        <a:xfrm>
          <a:off x="2815573" y="645627"/>
          <a:ext cx="1782931" cy="589511"/>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t>L'économie populaire licite</a:t>
          </a:r>
        </a:p>
      </dsp:txBody>
      <dsp:txXfrm>
        <a:off x="2844351" y="674405"/>
        <a:ext cx="1725375" cy="5319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F732E-F914-894E-A569-7A9037C63A8B}">
      <dsp:nvSpPr>
        <dsp:cNvPr id="0" name=""/>
        <dsp:cNvSpPr/>
      </dsp:nvSpPr>
      <dsp:spPr>
        <a:xfrm>
          <a:off x="0" y="0"/>
          <a:ext cx="3251871" cy="4976535"/>
        </a:xfrm>
        <a:prstGeom prst="roundRect">
          <a:avLst>
            <a:gd name="adj" fmla="val 10000"/>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endParaRPr lang="fr-FR" sz="1100" kern="1200" dirty="0"/>
        </a:p>
        <a:p>
          <a:pPr marL="57150" lvl="1" indent="-57150" algn="l" defTabSz="488950">
            <a:lnSpc>
              <a:spcPct val="90000"/>
            </a:lnSpc>
            <a:spcBef>
              <a:spcPct val="0"/>
            </a:spcBef>
            <a:spcAft>
              <a:spcPct val="15000"/>
            </a:spcAft>
            <a:buChar char="•"/>
          </a:pPr>
          <a:endParaRPr lang="fr-FR" sz="1100" kern="1200" dirty="0"/>
        </a:p>
        <a:p>
          <a:pPr marL="114300" lvl="1" indent="-114300" algn="l" defTabSz="622300">
            <a:lnSpc>
              <a:spcPct val="150000"/>
            </a:lnSpc>
            <a:spcBef>
              <a:spcPct val="0"/>
            </a:spcBef>
            <a:spcAft>
              <a:spcPct val="15000"/>
            </a:spcAft>
            <a:buChar char="•"/>
          </a:pPr>
          <a:r>
            <a:rPr lang="fr-FR" sz="1400" kern="1200" dirty="0"/>
            <a:t>Sociétés coopératives ou mutualistes </a:t>
          </a:r>
        </a:p>
        <a:p>
          <a:pPr marL="114300" lvl="1" indent="-114300" algn="l" defTabSz="622300">
            <a:lnSpc>
              <a:spcPct val="150000"/>
            </a:lnSpc>
            <a:spcBef>
              <a:spcPct val="0"/>
            </a:spcBef>
            <a:spcAft>
              <a:spcPct val="15000"/>
            </a:spcAft>
            <a:buChar char="•"/>
          </a:pPr>
          <a:r>
            <a:rPr lang="fr-FR" sz="1400" kern="1200" dirty="0"/>
            <a:t>Associations entreprenantes et responsables</a:t>
          </a:r>
        </a:p>
        <a:p>
          <a:pPr marL="114300" lvl="1" indent="-114300" algn="l" defTabSz="622300">
            <a:lnSpc>
              <a:spcPct val="150000"/>
            </a:lnSpc>
            <a:spcBef>
              <a:spcPct val="0"/>
            </a:spcBef>
            <a:spcAft>
              <a:spcPct val="15000"/>
            </a:spcAft>
            <a:buChar char="•"/>
          </a:pPr>
          <a:r>
            <a:rPr lang="fr-FR" sz="1400" kern="1200" dirty="0"/>
            <a:t>Entreprises sociales </a:t>
          </a:r>
        </a:p>
        <a:p>
          <a:pPr marL="114300" lvl="1" indent="-114300" algn="l" defTabSz="622300">
            <a:lnSpc>
              <a:spcPct val="150000"/>
            </a:lnSpc>
            <a:spcBef>
              <a:spcPct val="0"/>
            </a:spcBef>
            <a:spcAft>
              <a:spcPct val="15000"/>
            </a:spcAft>
            <a:buChar char="•"/>
          </a:pPr>
          <a:r>
            <a:rPr lang="fr-FR" sz="1400" kern="1200" dirty="0"/>
            <a:t>Acteurs de l'économie populaire</a:t>
          </a:r>
        </a:p>
        <a:p>
          <a:pPr marL="114300" lvl="1" indent="-114300" algn="l" defTabSz="622300">
            <a:lnSpc>
              <a:spcPct val="150000"/>
            </a:lnSpc>
            <a:spcBef>
              <a:spcPct val="0"/>
            </a:spcBef>
            <a:spcAft>
              <a:spcPct val="15000"/>
            </a:spcAft>
            <a:buChar char="•"/>
          </a:pPr>
          <a:r>
            <a:rPr lang="fr-FR" sz="1400" kern="1200" dirty="0"/>
            <a:t>Institutions de promotion de l’ESS (réseaux d’acteurs, Fondations, ONG, etc.)</a:t>
          </a:r>
        </a:p>
      </dsp:txBody>
      <dsp:txXfrm>
        <a:off x="95244" y="95244"/>
        <a:ext cx="3061383" cy="3719647"/>
      </dsp:txXfrm>
    </dsp:sp>
    <dsp:sp modelId="{718BB142-4D0B-884B-9AF3-423B19F462D6}">
      <dsp:nvSpPr>
        <dsp:cNvPr id="0" name=""/>
        <dsp:cNvSpPr/>
      </dsp:nvSpPr>
      <dsp:spPr>
        <a:xfrm>
          <a:off x="1097226" y="1012977"/>
          <a:ext cx="4086769" cy="4086769"/>
        </a:xfrm>
        <a:prstGeom prst="leftCircularArrow">
          <a:avLst>
            <a:gd name="adj1" fmla="val 2593"/>
            <a:gd name="adj2" fmla="val 314949"/>
            <a:gd name="adj3" fmla="val 1793142"/>
            <a:gd name="adj4" fmla="val 8727172"/>
            <a:gd name="adj5" fmla="val 3025"/>
          </a:avLst>
        </a:prstGeom>
        <a:solidFill>
          <a:schemeClr val="accent2">
            <a:hueOff val="0"/>
            <a:satOff val="0"/>
            <a:lumOff val="0"/>
            <a:alphaOff val="0"/>
          </a:schemeClr>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AA8223B-85F3-8B49-A8E1-7E0324EE513A}">
      <dsp:nvSpPr>
        <dsp:cNvPr id="0" name=""/>
        <dsp:cNvSpPr/>
      </dsp:nvSpPr>
      <dsp:spPr>
        <a:xfrm>
          <a:off x="364819" y="3707798"/>
          <a:ext cx="2430178" cy="678404"/>
        </a:xfrm>
        <a:prstGeom prst="roundRect">
          <a:avLst>
            <a:gd name="adj" fmla="val 10000"/>
          </a:avLst>
        </a:prstGeom>
        <a:solidFill>
          <a:srgbClr val="00B0F0"/>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fr-FR" sz="2400" kern="1200" dirty="0"/>
            <a:t>Acteurs de l’ESS</a:t>
          </a:r>
        </a:p>
      </dsp:txBody>
      <dsp:txXfrm>
        <a:off x="384689" y="3727668"/>
        <a:ext cx="2390438" cy="638664"/>
      </dsp:txXfrm>
    </dsp:sp>
    <dsp:sp modelId="{C4211EB7-F152-7B43-9BEF-3AEAE4802FDD}">
      <dsp:nvSpPr>
        <dsp:cNvPr id="0" name=""/>
        <dsp:cNvSpPr/>
      </dsp:nvSpPr>
      <dsp:spPr>
        <a:xfrm>
          <a:off x="3745076" y="35103"/>
          <a:ext cx="3537404" cy="4864149"/>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55625">
            <a:lnSpc>
              <a:spcPct val="150000"/>
            </a:lnSpc>
            <a:spcBef>
              <a:spcPct val="0"/>
            </a:spcBef>
            <a:spcAft>
              <a:spcPct val="15000"/>
            </a:spcAft>
            <a:buChar char="•"/>
          </a:pPr>
          <a:r>
            <a:rPr lang="fr-FR" sz="1250" kern="1200" dirty="0"/>
            <a:t>Adhésion volontaire</a:t>
          </a:r>
        </a:p>
        <a:p>
          <a:pPr marL="114300" lvl="1" indent="-114300" algn="l" defTabSz="555625">
            <a:lnSpc>
              <a:spcPct val="150000"/>
            </a:lnSpc>
            <a:spcBef>
              <a:spcPct val="0"/>
            </a:spcBef>
            <a:spcAft>
              <a:spcPct val="15000"/>
            </a:spcAft>
            <a:buChar char="•"/>
          </a:pPr>
          <a:r>
            <a:rPr lang="fr-FR" sz="1250" kern="1200" dirty="0"/>
            <a:t>Démocratique: une personne, une voix </a:t>
          </a:r>
        </a:p>
        <a:p>
          <a:pPr marL="114300" lvl="1" indent="-114300" algn="l" defTabSz="555625">
            <a:lnSpc>
              <a:spcPct val="150000"/>
            </a:lnSpc>
            <a:spcBef>
              <a:spcPct val="0"/>
            </a:spcBef>
            <a:spcAft>
              <a:spcPct val="15000"/>
            </a:spcAft>
            <a:buChar char="•"/>
          </a:pPr>
          <a:r>
            <a:rPr lang="fr-FR" sz="1250" kern="1200" dirty="0"/>
            <a:t>Participation économique: actionnariat populaire</a:t>
          </a:r>
        </a:p>
        <a:p>
          <a:pPr marL="114300" lvl="1" indent="-114300" algn="l" defTabSz="555625">
            <a:lnSpc>
              <a:spcPct val="150000"/>
            </a:lnSpc>
            <a:spcBef>
              <a:spcPct val="0"/>
            </a:spcBef>
            <a:spcAft>
              <a:spcPct val="15000"/>
            </a:spcAft>
            <a:buChar char="•"/>
          </a:pPr>
          <a:r>
            <a:rPr lang="fr-FR" sz="1250" kern="1200" dirty="0"/>
            <a:t>Autonomie et indépendance</a:t>
          </a:r>
        </a:p>
        <a:p>
          <a:pPr marL="114300" lvl="1" indent="-114300" algn="l" defTabSz="555625">
            <a:lnSpc>
              <a:spcPct val="150000"/>
            </a:lnSpc>
            <a:spcBef>
              <a:spcPct val="0"/>
            </a:spcBef>
            <a:spcAft>
              <a:spcPct val="15000"/>
            </a:spcAft>
            <a:buChar char="•"/>
          </a:pPr>
          <a:r>
            <a:rPr lang="fr-FR" sz="1250" kern="1200" dirty="0"/>
            <a:t>Education, formation et information des membres</a:t>
          </a:r>
        </a:p>
        <a:p>
          <a:pPr marL="114300" lvl="1" indent="-114300" algn="l" defTabSz="555625">
            <a:lnSpc>
              <a:spcPct val="150000"/>
            </a:lnSpc>
            <a:spcBef>
              <a:spcPct val="0"/>
            </a:spcBef>
            <a:spcAft>
              <a:spcPct val="15000"/>
            </a:spcAft>
            <a:buChar char="•"/>
          </a:pPr>
          <a:r>
            <a:rPr lang="fr-FR" sz="1250" kern="1200" dirty="0"/>
            <a:t>Coopération entre organisations </a:t>
          </a:r>
        </a:p>
        <a:p>
          <a:pPr marL="114300" lvl="1" indent="-114300" algn="l" defTabSz="555625">
            <a:lnSpc>
              <a:spcPct val="150000"/>
            </a:lnSpc>
            <a:spcBef>
              <a:spcPct val="0"/>
            </a:spcBef>
            <a:spcAft>
              <a:spcPct val="15000"/>
            </a:spcAft>
            <a:buChar char="•"/>
          </a:pPr>
          <a:r>
            <a:rPr lang="fr-FR" sz="1250" kern="1200" dirty="0"/>
            <a:t>Engagement volontaire envers la communauté</a:t>
          </a:r>
        </a:p>
        <a:p>
          <a:pPr marL="114300" lvl="1" indent="-114300" algn="l" defTabSz="555625">
            <a:lnSpc>
              <a:spcPct val="150000"/>
            </a:lnSpc>
            <a:spcBef>
              <a:spcPct val="0"/>
            </a:spcBef>
            <a:spcAft>
              <a:spcPct val="15000"/>
            </a:spcAft>
            <a:buChar char="•"/>
          </a:pPr>
          <a:r>
            <a:rPr lang="fr-FR" sz="1250" kern="1200" dirty="0"/>
            <a:t>Lucrativité limitée</a:t>
          </a:r>
        </a:p>
        <a:p>
          <a:pPr marL="114300" lvl="1" indent="-114300" algn="l" defTabSz="555625">
            <a:lnSpc>
              <a:spcPct val="150000"/>
            </a:lnSpc>
            <a:spcBef>
              <a:spcPct val="0"/>
            </a:spcBef>
            <a:spcAft>
              <a:spcPct val="15000"/>
            </a:spcAft>
            <a:buChar char="•"/>
          </a:pPr>
          <a:r>
            <a:rPr lang="fr-FR" sz="1250" kern="1200" dirty="0"/>
            <a:t>Licéité </a:t>
          </a:r>
        </a:p>
      </dsp:txBody>
      <dsp:txXfrm>
        <a:off x="3848683" y="1181028"/>
        <a:ext cx="3330190" cy="3614617"/>
      </dsp:txXfrm>
    </dsp:sp>
    <dsp:sp modelId="{97D7488A-7567-E747-B456-025AC2D5D7B8}">
      <dsp:nvSpPr>
        <dsp:cNvPr id="0" name=""/>
        <dsp:cNvSpPr/>
      </dsp:nvSpPr>
      <dsp:spPr>
        <a:xfrm>
          <a:off x="5090048" y="-188469"/>
          <a:ext cx="3978004" cy="3978004"/>
        </a:xfrm>
        <a:prstGeom prst="circularArrow">
          <a:avLst>
            <a:gd name="adj1" fmla="val 2664"/>
            <a:gd name="adj2" fmla="val 324094"/>
            <a:gd name="adj3" fmla="val 20383102"/>
            <a:gd name="adj4" fmla="val 13458217"/>
            <a:gd name="adj5" fmla="val 3108"/>
          </a:avLst>
        </a:prstGeom>
        <a:solidFill>
          <a:schemeClr val="accent3">
            <a:hueOff val="0"/>
            <a:satOff val="0"/>
            <a:lumOff val="0"/>
            <a:alphaOff val="0"/>
          </a:schemeClr>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8001307-F4FC-8646-92B9-C909BAF8B6D4}">
      <dsp:nvSpPr>
        <dsp:cNvPr id="0" name=""/>
        <dsp:cNvSpPr/>
      </dsp:nvSpPr>
      <dsp:spPr>
        <a:xfrm>
          <a:off x="4700631" y="56525"/>
          <a:ext cx="2430178" cy="731247"/>
        </a:xfrm>
        <a:prstGeom prst="roundRect">
          <a:avLst>
            <a:gd name="adj" fmla="val 10000"/>
          </a:avLst>
        </a:prstGeom>
        <a:solidFill>
          <a:srgbClr val="7030A0"/>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fr-FR" sz="2400" kern="1200" dirty="0"/>
            <a:t>Principes </a:t>
          </a:r>
        </a:p>
      </dsp:txBody>
      <dsp:txXfrm>
        <a:off x="4722048" y="77942"/>
        <a:ext cx="2387344" cy="688413"/>
      </dsp:txXfrm>
    </dsp:sp>
    <dsp:sp modelId="{FBAD56B7-63B8-A240-A07B-1A22F590B617}">
      <dsp:nvSpPr>
        <dsp:cNvPr id="0" name=""/>
        <dsp:cNvSpPr/>
      </dsp:nvSpPr>
      <dsp:spPr>
        <a:xfrm>
          <a:off x="7845657" y="12362"/>
          <a:ext cx="3022519" cy="5004474"/>
        </a:xfrm>
        <a:prstGeom prst="roundRect">
          <a:avLst>
            <a:gd name="adj" fmla="val 10000"/>
          </a:avLst>
        </a:prstGeom>
        <a:solidFill>
          <a:schemeClr val="lt1">
            <a:alpha val="90000"/>
            <a:hueOff val="0"/>
            <a:satOff val="0"/>
            <a:lumOff val="0"/>
            <a:alphaOff val="0"/>
          </a:schemeClr>
        </a:solidFill>
        <a:ln w="12700" cap="rnd" cmpd="sng" algn="ctr">
          <a:solidFill>
            <a:schemeClr val="accent4">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533400">
            <a:lnSpc>
              <a:spcPct val="150000"/>
            </a:lnSpc>
            <a:spcBef>
              <a:spcPct val="0"/>
            </a:spcBef>
            <a:spcAft>
              <a:spcPct val="15000"/>
            </a:spcAft>
            <a:buChar char="•"/>
          </a:pPr>
          <a:r>
            <a:rPr lang="fr-FR" sz="1200" kern="1200" dirty="0"/>
            <a:t>Répartition des fruits de la production</a:t>
          </a:r>
        </a:p>
        <a:p>
          <a:pPr marL="114300" lvl="1" indent="-114300" algn="l" defTabSz="533400">
            <a:lnSpc>
              <a:spcPct val="150000"/>
            </a:lnSpc>
            <a:spcBef>
              <a:spcPct val="0"/>
            </a:spcBef>
            <a:spcAft>
              <a:spcPct val="15000"/>
            </a:spcAft>
            <a:buChar char="•"/>
          </a:pPr>
          <a:r>
            <a:rPr lang="fr-FR" sz="1200" kern="1200" dirty="0"/>
            <a:t>Engagement à promouvoir des activités économiques</a:t>
          </a:r>
        </a:p>
        <a:p>
          <a:pPr marL="114300" lvl="1" indent="-114300" algn="l" defTabSz="533400">
            <a:lnSpc>
              <a:spcPct val="150000"/>
            </a:lnSpc>
            <a:spcBef>
              <a:spcPct val="0"/>
            </a:spcBef>
            <a:spcAft>
              <a:spcPct val="15000"/>
            </a:spcAft>
            <a:buChar char="•"/>
          </a:pPr>
          <a:r>
            <a:rPr lang="fr-FR" sz="1200" kern="1200" dirty="0"/>
            <a:t>Publication régulière des informations</a:t>
          </a:r>
        </a:p>
        <a:p>
          <a:pPr marL="114300" lvl="1" indent="-114300" algn="l" defTabSz="533400">
            <a:lnSpc>
              <a:spcPct val="150000"/>
            </a:lnSpc>
            <a:spcBef>
              <a:spcPct val="0"/>
            </a:spcBef>
            <a:spcAft>
              <a:spcPct val="15000"/>
            </a:spcAft>
            <a:buChar char="•"/>
          </a:pPr>
          <a:r>
            <a:rPr lang="fr-FR" sz="1200" kern="1200" dirty="0"/>
            <a:t>Ressources générées: un moyen et non une finalité</a:t>
          </a:r>
        </a:p>
        <a:p>
          <a:pPr marL="114300" lvl="1" indent="-114300" algn="l" defTabSz="533400">
            <a:lnSpc>
              <a:spcPct val="150000"/>
            </a:lnSpc>
            <a:spcBef>
              <a:spcPct val="0"/>
            </a:spcBef>
            <a:spcAft>
              <a:spcPct val="15000"/>
            </a:spcAft>
            <a:buChar char="•"/>
          </a:pPr>
          <a:r>
            <a:rPr lang="fr-FR" sz="1200" kern="1200" dirty="0"/>
            <a:t>Présentation régulière du bilan des mandataires</a:t>
          </a:r>
        </a:p>
        <a:p>
          <a:pPr marL="114300" lvl="1" indent="-114300" algn="l" defTabSz="533400">
            <a:lnSpc>
              <a:spcPct val="150000"/>
            </a:lnSpc>
            <a:spcBef>
              <a:spcPct val="0"/>
            </a:spcBef>
            <a:spcAft>
              <a:spcPct val="15000"/>
            </a:spcAft>
            <a:buChar char="•"/>
          </a:pPr>
          <a:r>
            <a:rPr lang="fr-FR" sz="1200" kern="1200" dirty="0"/>
            <a:t>Valorisation du travail sur le capital</a:t>
          </a:r>
        </a:p>
        <a:p>
          <a:pPr marL="114300" lvl="1" indent="-114300" algn="l" defTabSz="533400">
            <a:lnSpc>
              <a:spcPct val="150000"/>
            </a:lnSpc>
            <a:spcBef>
              <a:spcPct val="0"/>
            </a:spcBef>
            <a:spcAft>
              <a:spcPct val="15000"/>
            </a:spcAft>
            <a:buChar char="•"/>
          </a:pPr>
          <a:r>
            <a:rPr lang="fr-FR" sz="1200" kern="1200" dirty="0"/>
            <a:t>Recherche de l’équilibre social</a:t>
          </a:r>
        </a:p>
        <a:p>
          <a:pPr marL="114300" lvl="1" indent="-114300" algn="l" defTabSz="533400">
            <a:lnSpc>
              <a:spcPct val="150000"/>
            </a:lnSpc>
            <a:spcBef>
              <a:spcPct val="0"/>
            </a:spcBef>
            <a:spcAft>
              <a:spcPct val="15000"/>
            </a:spcAft>
            <a:buChar char="•"/>
          </a:pPr>
          <a:r>
            <a:rPr lang="fr-FR" sz="1200" kern="1200" dirty="0"/>
            <a:t>Responsabilité Sociétale d’Entreprise (RSE)</a:t>
          </a:r>
        </a:p>
      </dsp:txBody>
      <dsp:txXfrm>
        <a:off x="7934184" y="100889"/>
        <a:ext cx="2845465" cy="3755032"/>
      </dsp:txXfrm>
    </dsp:sp>
    <dsp:sp modelId="{AEEE01DE-89C1-164D-8D3D-616BE972F002}">
      <dsp:nvSpPr>
        <dsp:cNvPr id="0" name=""/>
        <dsp:cNvSpPr/>
      </dsp:nvSpPr>
      <dsp:spPr>
        <a:xfrm>
          <a:off x="8332815" y="4169014"/>
          <a:ext cx="2430178" cy="763931"/>
        </a:xfrm>
        <a:prstGeom prst="roundRect">
          <a:avLst>
            <a:gd name="adj" fmla="val 10000"/>
          </a:avLst>
        </a:prstGeom>
        <a:solidFill>
          <a:schemeClr val="accent6">
            <a:lumMod val="75000"/>
          </a:schemeClr>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fr-FR" sz="2400" kern="1200" dirty="0"/>
            <a:t>Principes d’actions </a:t>
          </a:r>
        </a:p>
      </dsp:txBody>
      <dsp:txXfrm>
        <a:off x="8355190" y="4191389"/>
        <a:ext cx="2385428" cy="719181"/>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1961CD7-387A-DB4B-B8BB-D88F1BD22B3C}" type="datetimeFigureOut">
              <a:rPr lang="fr-FR" smtClean="0"/>
              <a:t>10/11/2022</a:t>
            </a:fld>
            <a:endParaRPr lang="fr-F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fr-F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F0D5E928-0FB5-1144-BD19-E3296FD659A4}" type="slidenum">
              <a:rPr lang="fr-FR" smtClean="0"/>
              <a:t>‹N°›</a:t>
            </a:fld>
            <a:endParaRPr lang="fr-FR"/>
          </a:p>
        </p:txBody>
      </p:sp>
    </p:spTree>
    <p:extLst>
      <p:ext uri="{BB962C8B-B14F-4D97-AF65-F5344CB8AC3E}">
        <p14:creationId xmlns:p14="http://schemas.microsoft.com/office/powerpoint/2010/main" val="924736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1961CD7-387A-DB4B-B8BB-D88F1BD22B3C}" type="datetimeFigureOut">
              <a:rPr lang="fr-FR" smtClean="0"/>
              <a:t>10/11/2022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D5E928-0FB5-1144-BD19-E3296FD659A4}" type="slidenum">
              <a:rPr lang="fr-FR" smtClean="0"/>
              <a:t>‹N°›</a:t>
            </a:fld>
            <a:endParaRPr lang="fr-FR"/>
          </a:p>
        </p:txBody>
      </p:sp>
    </p:spTree>
    <p:extLst>
      <p:ext uri="{BB962C8B-B14F-4D97-AF65-F5344CB8AC3E}">
        <p14:creationId xmlns:p14="http://schemas.microsoft.com/office/powerpoint/2010/main" val="3497356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1961CD7-387A-DB4B-B8BB-D88F1BD22B3C}" type="datetimeFigureOut">
              <a:rPr lang="fr-FR" smtClean="0"/>
              <a:t>10/11/2022</a:t>
            </a:fld>
            <a:endParaRPr lang="fr-FR"/>
          </a:p>
        </p:txBody>
      </p:sp>
      <p:sp>
        <p:nvSpPr>
          <p:cNvPr id="5" name="Footer Placeholder 4"/>
          <p:cNvSpPr>
            <a:spLocks noGrp="1"/>
          </p:cNvSpPr>
          <p:nvPr>
            <p:ph type="ftr" sz="quarter" idx="11"/>
          </p:nvPr>
        </p:nvSpPr>
        <p:spPr>
          <a:xfrm>
            <a:off x="774923" y="5951811"/>
            <a:ext cx="7896279" cy="365125"/>
          </a:xfrm>
        </p:spPr>
        <p:txBody>
          <a:bodyPr/>
          <a:lstStyle/>
          <a:p>
            <a:endParaRPr lang="fr-F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F0D5E928-0FB5-1144-BD19-E3296FD659A4}" type="slidenum">
              <a:rPr lang="fr-FR" smtClean="0"/>
              <a:t>‹N°›</a:t>
            </a:fld>
            <a:endParaRPr lang="fr-FR"/>
          </a:p>
        </p:txBody>
      </p:sp>
    </p:spTree>
    <p:extLst>
      <p:ext uri="{BB962C8B-B14F-4D97-AF65-F5344CB8AC3E}">
        <p14:creationId xmlns:p14="http://schemas.microsoft.com/office/powerpoint/2010/main" val="574231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1961CD7-387A-DB4B-B8BB-D88F1BD22B3C}" type="datetimeFigureOut">
              <a:rPr lang="fr-FR" smtClean="0"/>
              <a:t>10/11/2022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10558300" y="5956137"/>
            <a:ext cx="1052508" cy="365125"/>
          </a:xfrm>
        </p:spPr>
        <p:txBody>
          <a:bodyPr/>
          <a:lstStyle/>
          <a:p>
            <a:fld id="{F0D5E928-0FB5-1144-BD19-E3296FD659A4}" type="slidenum">
              <a:rPr lang="fr-FR" smtClean="0"/>
              <a:t>‹N°›</a:t>
            </a:fld>
            <a:endParaRPr lang="fr-FR"/>
          </a:p>
        </p:txBody>
      </p:sp>
    </p:spTree>
    <p:extLst>
      <p:ext uri="{BB962C8B-B14F-4D97-AF65-F5344CB8AC3E}">
        <p14:creationId xmlns:p14="http://schemas.microsoft.com/office/powerpoint/2010/main" val="1924936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1961CD7-387A-DB4B-B8BB-D88F1BD22B3C}" type="datetimeFigureOut">
              <a:rPr lang="fr-FR" smtClean="0"/>
              <a:t>10/11/2022</a:t>
            </a:fld>
            <a:endParaRPr lang="fr-F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fr-F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F0D5E928-0FB5-1144-BD19-E3296FD659A4}" type="slidenum">
              <a:rPr lang="fr-FR" smtClean="0"/>
              <a:t>‹N°›</a:t>
            </a:fld>
            <a:endParaRPr lang="fr-FR"/>
          </a:p>
        </p:txBody>
      </p:sp>
    </p:spTree>
    <p:extLst>
      <p:ext uri="{BB962C8B-B14F-4D97-AF65-F5344CB8AC3E}">
        <p14:creationId xmlns:p14="http://schemas.microsoft.com/office/powerpoint/2010/main" val="1861602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1961CD7-387A-DB4B-B8BB-D88F1BD22B3C}" type="datetimeFigureOut">
              <a:rPr lang="fr-FR" smtClean="0"/>
              <a:t>10/11/2022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D5E928-0FB5-1144-BD19-E3296FD659A4}" type="slidenum">
              <a:rPr lang="fr-FR" smtClean="0"/>
              <a:t>‹N°›</a:t>
            </a:fld>
            <a:endParaRPr lang="fr-FR"/>
          </a:p>
        </p:txBody>
      </p:sp>
    </p:spTree>
    <p:extLst>
      <p:ext uri="{BB962C8B-B14F-4D97-AF65-F5344CB8AC3E}">
        <p14:creationId xmlns:p14="http://schemas.microsoft.com/office/powerpoint/2010/main" val="2773330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B1961CD7-387A-DB4B-B8BB-D88F1BD22B3C}" type="datetimeFigureOut">
              <a:rPr lang="fr-FR" smtClean="0"/>
              <a:t>10/11/2022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0D5E928-0FB5-1144-BD19-E3296FD659A4}" type="slidenum">
              <a:rPr lang="fr-FR" smtClean="0"/>
              <a:t>‹N°›</a:t>
            </a:fld>
            <a:endParaRPr lang="fr-FR"/>
          </a:p>
        </p:txBody>
      </p:sp>
    </p:spTree>
    <p:extLst>
      <p:ext uri="{BB962C8B-B14F-4D97-AF65-F5344CB8AC3E}">
        <p14:creationId xmlns:p14="http://schemas.microsoft.com/office/powerpoint/2010/main" val="2426815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1961CD7-387A-DB4B-B8BB-D88F1BD22B3C}" type="datetimeFigureOut">
              <a:rPr lang="fr-FR" smtClean="0"/>
              <a:t>10/11/2022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0D5E928-0FB5-1144-BD19-E3296FD659A4}" type="slidenum">
              <a:rPr lang="fr-FR" smtClean="0"/>
              <a:t>‹N°›</a:t>
            </a:fld>
            <a:endParaRPr lang="fr-FR"/>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dirty="0"/>
          </a:p>
        </p:txBody>
      </p:sp>
    </p:spTree>
    <p:extLst>
      <p:ext uri="{BB962C8B-B14F-4D97-AF65-F5344CB8AC3E}">
        <p14:creationId xmlns:p14="http://schemas.microsoft.com/office/powerpoint/2010/main" val="83060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961CD7-387A-DB4B-B8BB-D88F1BD22B3C}" type="datetimeFigureOut">
              <a:rPr lang="fr-FR" smtClean="0"/>
              <a:t>10/11/2022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0D5E928-0FB5-1144-BD19-E3296FD659A4}" type="slidenum">
              <a:rPr lang="fr-FR" smtClean="0"/>
              <a:t>‹N°›</a:t>
            </a:fld>
            <a:endParaRPr lang="fr-FR"/>
          </a:p>
        </p:txBody>
      </p:sp>
    </p:spTree>
    <p:extLst>
      <p:ext uri="{BB962C8B-B14F-4D97-AF65-F5344CB8AC3E}">
        <p14:creationId xmlns:p14="http://schemas.microsoft.com/office/powerpoint/2010/main" val="1329774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1961CD7-387A-DB4B-B8BB-D88F1BD22B3C}" type="datetimeFigureOut">
              <a:rPr lang="fr-FR" smtClean="0"/>
              <a:t>10/11/2022</a:t>
            </a:fld>
            <a:endParaRPr lang="fr-F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F0D5E928-0FB5-1144-BD19-E3296FD659A4}" type="slidenum">
              <a:rPr lang="fr-FR" smtClean="0"/>
              <a:t>‹N°›</a:t>
            </a:fld>
            <a:endParaRPr lang="fr-FR"/>
          </a:p>
        </p:txBody>
      </p:sp>
    </p:spTree>
    <p:extLst>
      <p:ext uri="{BB962C8B-B14F-4D97-AF65-F5344CB8AC3E}">
        <p14:creationId xmlns:p14="http://schemas.microsoft.com/office/powerpoint/2010/main" val="4223656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1961CD7-387A-DB4B-B8BB-D88F1BD22B3C}" type="datetimeFigureOut">
              <a:rPr lang="fr-FR" smtClean="0"/>
              <a:t>10/11/2022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D5E928-0FB5-1144-BD19-E3296FD659A4}" type="slidenum">
              <a:rPr lang="fr-FR" smtClean="0"/>
              <a:t>‹N°›</a:t>
            </a:fld>
            <a:endParaRPr lang="fr-FR"/>
          </a:p>
        </p:txBody>
      </p:sp>
    </p:spTree>
    <p:extLst>
      <p:ext uri="{BB962C8B-B14F-4D97-AF65-F5344CB8AC3E}">
        <p14:creationId xmlns:p14="http://schemas.microsoft.com/office/powerpoint/2010/main" val="2786366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1961CD7-387A-DB4B-B8BB-D88F1BD22B3C}" type="datetimeFigureOut">
              <a:rPr lang="fr-FR" smtClean="0"/>
              <a:t>10/11/2022</a:t>
            </a:fld>
            <a:endParaRPr lang="fr-F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fr-F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F0D5E928-0FB5-1144-BD19-E3296FD659A4}" type="slidenum">
              <a:rPr lang="fr-FR" smtClean="0"/>
              <a:t>‹N°›</a:t>
            </a:fld>
            <a:endParaRPr lang="fr-F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026236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2.tiff"/><Relationship Id="rId3" Type="http://schemas.openxmlformats.org/officeDocument/2006/relationships/diagramLayout" Target="../diagrams/layout1.xml"/><Relationship Id="rId7" Type="http://schemas.openxmlformats.org/officeDocument/2006/relationships/image" Target="../media/image11.tif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2.tif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179DDB-DE6F-BE45-862F-D6161EC8F6DE}"/>
              </a:ext>
            </a:extLst>
          </p:cNvPr>
          <p:cNvSpPr>
            <a:spLocks noGrp="1"/>
          </p:cNvSpPr>
          <p:nvPr>
            <p:ph type="ctrTitle"/>
          </p:nvPr>
        </p:nvSpPr>
        <p:spPr>
          <a:xfrm>
            <a:off x="400466" y="883403"/>
            <a:ext cx="11579724" cy="1627451"/>
          </a:xfrm>
        </p:spPr>
        <p:txBody>
          <a:bodyPr>
            <a:noAutofit/>
          </a:bodyPr>
          <a:lstStyle/>
          <a:p>
            <a:pPr algn="ctr"/>
            <a:r>
              <a:rPr lang="fr-FR" sz="2400" dirty="0"/>
              <a:t>L’écosystème de l’économie sociale et solidaire au Sénégal : </a:t>
            </a:r>
            <a:br>
              <a:rPr lang="fr-FR" sz="2400" dirty="0"/>
            </a:br>
            <a:br>
              <a:rPr lang="fr-SN" sz="2400" dirty="0"/>
            </a:br>
            <a:r>
              <a:rPr lang="fr-FR" sz="2400" dirty="0"/>
              <a:t>L’espoir d’un renouveau social de l’activité économique</a:t>
            </a:r>
            <a:br>
              <a:rPr lang="fr-SN" sz="2400" dirty="0"/>
            </a:br>
            <a:endParaRPr lang="fr-FR" sz="2400" dirty="0"/>
          </a:p>
        </p:txBody>
      </p:sp>
      <p:pic>
        <p:nvPicPr>
          <p:cNvPr id="6" name="Image 5">
            <a:extLst>
              <a:ext uri="{FF2B5EF4-FFF2-40B4-BE49-F238E27FC236}">
                <a16:creationId xmlns:a16="http://schemas.microsoft.com/office/drawing/2014/main" id="{A7EED1DF-E017-A441-8751-0619F7E84DAF}"/>
              </a:ext>
            </a:extLst>
          </p:cNvPr>
          <p:cNvPicPr>
            <a:picLocks noChangeAspect="1"/>
          </p:cNvPicPr>
          <p:nvPr/>
        </p:nvPicPr>
        <p:blipFill>
          <a:blip r:embed="rId2"/>
          <a:stretch>
            <a:fillRect/>
          </a:stretch>
        </p:blipFill>
        <p:spPr>
          <a:xfrm>
            <a:off x="6131489" y="3025025"/>
            <a:ext cx="6060511" cy="3409037"/>
          </a:xfrm>
          <a:prstGeom prst="rect">
            <a:avLst/>
          </a:prstGeom>
        </p:spPr>
      </p:pic>
      <p:pic>
        <p:nvPicPr>
          <p:cNvPr id="9" name="Image 8">
            <a:extLst>
              <a:ext uri="{FF2B5EF4-FFF2-40B4-BE49-F238E27FC236}">
                <a16:creationId xmlns:a16="http://schemas.microsoft.com/office/drawing/2014/main" id="{CBCC9FE4-0502-504A-BE49-CE1A6152E3F3}"/>
              </a:ext>
            </a:extLst>
          </p:cNvPr>
          <p:cNvPicPr>
            <a:picLocks noChangeAspect="1"/>
          </p:cNvPicPr>
          <p:nvPr/>
        </p:nvPicPr>
        <p:blipFill>
          <a:blip r:embed="rId3"/>
          <a:stretch>
            <a:fillRect/>
          </a:stretch>
        </p:blipFill>
        <p:spPr>
          <a:xfrm>
            <a:off x="-16023" y="2989685"/>
            <a:ext cx="6025748" cy="3389483"/>
          </a:xfrm>
          <a:prstGeom prst="rect">
            <a:avLst/>
          </a:prstGeom>
        </p:spPr>
      </p:pic>
      <p:pic>
        <p:nvPicPr>
          <p:cNvPr id="5" name="Image 4">
            <a:extLst>
              <a:ext uri="{FF2B5EF4-FFF2-40B4-BE49-F238E27FC236}">
                <a16:creationId xmlns:a16="http://schemas.microsoft.com/office/drawing/2014/main" id="{9051A32A-8E9F-F84B-9689-86EBDDDCA657}"/>
              </a:ext>
            </a:extLst>
          </p:cNvPr>
          <p:cNvPicPr>
            <a:picLocks noChangeAspect="1"/>
          </p:cNvPicPr>
          <p:nvPr/>
        </p:nvPicPr>
        <p:blipFill>
          <a:blip r:embed="rId4"/>
          <a:stretch>
            <a:fillRect/>
          </a:stretch>
        </p:blipFill>
        <p:spPr>
          <a:xfrm>
            <a:off x="4282294" y="2256194"/>
            <a:ext cx="2588516" cy="4601806"/>
          </a:xfrm>
          <a:prstGeom prst="rect">
            <a:avLst/>
          </a:prstGeom>
        </p:spPr>
      </p:pic>
      <p:sp>
        <p:nvSpPr>
          <p:cNvPr id="13" name="ZoneTexte 12">
            <a:extLst>
              <a:ext uri="{FF2B5EF4-FFF2-40B4-BE49-F238E27FC236}">
                <a16:creationId xmlns:a16="http://schemas.microsoft.com/office/drawing/2014/main" id="{BB47DF3B-A62C-D640-84B3-F5278EBC32C2}"/>
              </a:ext>
            </a:extLst>
          </p:cNvPr>
          <p:cNvSpPr txBox="1"/>
          <p:nvPr/>
        </p:nvSpPr>
        <p:spPr>
          <a:xfrm>
            <a:off x="0" y="6326427"/>
            <a:ext cx="4897676" cy="553998"/>
          </a:xfrm>
          <a:prstGeom prst="rect">
            <a:avLst/>
          </a:prstGeom>
          <a:noFill/>
        </p:spPr>
        <p:txBody>
          <a:bodyPr wrap="square" rtlCol="0">
            <a:spAutoFit/>
          </a:bodyPr>
          <a:lstStyle/>
          <a:p>
            <a:r>
              <a:rPr lang="fr-FR" sz="1600" b="1" dirty="0"/>
              <a:t>Pr Abdou Salam FALL</a:t>
            </a:r>
          </a:p>
          <a:p>
            <a:r>
              <a:rPr lang="fr-FR" sz="1400" dirty="0"/>
              <a:t>Directeur de recherche des universités en Sociologie</a:t>
            </a:r>
            <a:endParaRPr lang="fr-FR" sz="1400" b="1" dirty="0"/>
          </a:p>
        </p:txBody>
      </p:sp>
      <p:sp>
        <p:nvSpPr>
          <p:cNvPr id="14" name="ZoneTexte 13">
            <a:extLst>
              <a:ext uri="{FF2B5EF4-FFF2-40B4-BE49-F238E27FC236}">
                <a16:creationId xmlns:a16="http://schemas.microsoft.com/office/drawing/2014/main" id="{23F4B6BD-CE7C-824D-A882-50A9D2B7797A}"/>
              </a:ext>
            </a:extLst>
          </p:cNvPr>
          <p:cNvSpPr txBox="1"/>
          <p:nvPr/>
        </p:nvSpPr>
        <p:spPr>
          <a:xfrm>
            <a:off x="9455912" y="6434149"/>
            <a:ext cx="2340769" cy="369332"/>
          </a:xfrm>
          <a:prstGeom prst="rect">
            <a:avLst/>
          </a:prstGeom>
          <a:noFill/>
        </p:spPr>
        <p:txBody>
          <a:bodyPr wrap="none" rtlCol="0">
            <a:spAutoFit/>
          </a:bodyPr>
          <a:lstStyle/>
          <a:p>
            <a:r>
              <a:rPr lang="fr-FR" dirty="0"/>
              <a:t>Tanger, novembre 2022</a:t>
            </a:r>
          </a:p>
        </p:txBody>
      </p:sp>
    </p:spTree>
    <p:extLst>
      <p:ext uri="{BB962C8B-B14F-4D97-AF65-F5344CB8AC3E}">
        <p14:creationId xmlns:p14="http://schemas.microsoft.com/office/powerpoint/2010/main" val="1198549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F675B4-B74B-6F4B-BEEC-50EA3D9069B5}"/>
              </a:ext>
            </a:extLst>
          </p:cNvPr>
          <p:cNvSpPr>
            <a:spLocks noGrp="1"/>
          </p:cNvSpPr>
          <p:nvPr>
            <p:ph type="title"/>
          </p:nvPr>
        </p:nvSpPr>
        <p:spPr/>
        <p:txBody>
          <a:bodyPr/>
          <a:lstStyle/>
          <a:p>
            <a:r>
              <a:rPr lang="fr-FR" dirty="0"/>
              <a:t>Les entreprises collectives : une part importante de l’</a:t>
            </a:r>
            <a:r>
              <a:rPr lang="fr-FR" dirty="0" err="1"/>
              <a:t>ess</a:t>
            </a:r>
            <a:endParaRPr lang="fr-FR" dirty="0"/>
          </a:p>
        </p:txBody>
      </p:sp>
      <p:sp>
        <p:nvSpPr>
          <p:cNvPr id="3" name="Espace réservé du contenu 2">
            <a:extLst>
              <a:ext uri="{FF2B5EF4-FFF2-40B4-BE49-F238E27FC236}">
                <a16:creationId xmlns:a16="http://schemas.microsoft.com/office/drawing/2014/main" id="{38F89D24-4526-FD44-A7EC-93705DBB66EB}"/>
              </a:ext>
            </a:extLst>
          </p:cNvPr>
          <p:cNvSpPr>
            <a:spLocks noGrp="1"/>
          </p:cNvSpPr>
          <p:nvPr>
            <p:ph idx="1"/>
          </p:nvPr>
        </p:nvSpPr>
        <p:spPr>
          <a:xfrm>
            <a:off x="581192" y="2180496"/>
            <a:ext cx="11029615" cy="4118704"/>
          </a:xfrm>
        </p:spPr>
        <p:txBody>
          <a:bodyPr>
            <a:normAutofit/>
          </a:bodyPr>
          <a:lstStyle/>
          <a:p>
            <a:r>
              <a:rPr lang="fr-FR" sz="2400" dirty="0"/>
              <a:t>Un rôle primordial dans la réduction de la pauvreté et des exclusions sociales par ses procédés démocratiques, transparents et participatifs</a:t>
            </a:r>
            <a:r>
              <a:rPr lang="fr-SN" sz="2400" dirty="0"/>
              <a:t>,</a:t>
            </a:r>
          </a:p>
          <a:p>
            <a:endParaRPr lang="fr-FR" sz="2800" dirty="0"/>
          </a:p>
          <a:p>
            <a:r>
              <a:rPr lang="fr-FR" sz="2400" dirty="0"/>
              <a:t>La réponse face à la lancinante question de la demande d’emploi massif qui inquiète de plus en plus les décideurs pour l’Afrique,</a:t>
            </a:r>
          </a:p>
          <a:p>
            <a:endParaRPr lang="fr-FR" sz="2400" dirty="0"/>
          </a:p>
          <a:p>
            <a:r>
              <a:rPr lang="fr-FR" sz="2400" dirty="0"/>
              <a:t>De soigneuses niches d’emplois de qualité capables de résorber la masse inquiétante de chômeurs.</a:t>
            </a:r>
          </a:p>
        </p:txBody>
      </p:sp>
    </p:spTree>
    <p:extLst>
      <p:ext uri="{BB962C8B-B14F-4D97-AF65-F5344CB8AC3E}">
        <p14:creationId xmlns:p14="http://schemas.microsoft.com/office/powerpoint/2010/main" val="97746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ACCAA6-E887-DC49-A937-18316DE5DBD6}"/>
              </a:ext>
            </a:extLst>
          </p:cNvPr>
          <p:cNvSpPr>
            <a:spLocks noGrp="1"/>
          </p:cNvSpPr>
          <p:nvPr>
            <p:ph type="title"/>
          </p:nvPr>
        </p:nvSpPr>
        <p:spPr>
          <a:xfrm>
            <a:off x="581192" y="702156"/>
            <a:ext cx="11029616" cy="663800"/>
          </a:xfrm>
        </p:spPr>
        <p:txBody>
          <a:bodyPr>
            <a:normAutofit/>
          </a:bodyPr>
          <a:lstStyle/>
          <a:p>
            <a:r>
              <a:rPr lang="fr-FR" sz="2400" dirty="0"/>
              <a:t>Les coopératives, Mutuelles ou autres mouvements associatifs</a:t>
            </a:r>
            <a:r>
              <a:rPr lang="fr-SN" sz="2400" dirty="0"/>
              <a:t> </a:t>
            </a:r>
            <a:endParaRPr lang="fr-FR" sz="2400" dirty="0"/>
          </a:p>
        </p:txBody>
      </p:sp>
      <p:sp>
        <p:nvSpPr>
          <p:cNvPr id="3" name="Espace réservé du contenu 2">
            <a:extLst>
              <a:ext uri="{FF2B5EF4-FFF2-40B4-BE49-F238E27FC236}">
                <a16:creationId xmlns:a16="http://schemas.microsoft.com/office/drawing/2014/main" id="{12854261-D5D0-EC45-A55A-CED50906880E}"/>
              </a:ext>
            </a:extLst>
          </p:cNvPr>
          <p:cNvSpPr>
            <a:spLocks noGrp="1"/>
          </p:cNvSpPr>
          <p:nvPr>
            <p:ph idx="1"/>
          </p:nvPr>
        </p:nvSpPr>
        <p:spPr>
          <a:xfrm>
            <a:off x="581192" y="2336800"/>
            <a:ext cx="11029615" cy="4363803"/>
          </a:xfrm>
        </p:spPr>
        <p:txBody>
          <a:bodyPr>
            <a:normAutofit lnSpcReduction="10000"/>
          </a:bodyPr>
          <a:lstStyle/>
          <a:p>
            <a:pPr algn="just">
              <a:buFont typeface="Wingdings" pitchFamily="2" charset="2"/>
              <a:buChar char="q"/>
            </a:pPr>
            <a:r>
              <a:rPr lang="fr-FR" altLang="fr-FR" sz="2800" dirty="0"/>
              <a:t>Une histoire qui remonte à l’époque coloniale:</a:t>
            </a:r>
          </a:p>
          <a:p>
            <a:pPr algn="just"/>
            <a:endParaRPr lang="fr-FR" altLang="fr-FR" sz="2800" dirty="0"/>
          </a:p>
          <a:p>
            <a:pPr lvl="1" algn="just"/>
            <a:r>
              <a:rPr lang="fr-FR" altLang="fr-FR" sz="2400" dirty="0"/>
              <a:t>1875: mise en place des des sociétés indigènes de prévoyance (SIP),</a:t>
            </a:r>
          </a:p>
          <a:p>
            <a:pPr lvl="1" algn="just"/>
            <a:endParaRPr lang="fr-FR" altLang="fr-FR" sz="2400" dirty="0"/>
          </a:p>
          <a:p>
            <a:pPr lvl="1" algn="just"/>
            <a:r>
              <a:rPr lang="fr-FR" sz="2400" dirty="0"/>
              <a:t>1947: La  Loi  du  10  septembre portant  statut  général  de  la  Coopération  française  régit  les coopératives agricoles,</a:t>
            </a:r>
          </a:p>
          <a:p>
            <a:pPr lvl="1" algn="just"/>
            <a:endParaRPr lang="fr-FR" sz="2400" dirty="0"/>
          </a:p>
          <a:p>
            <a:pPr lvl="1" algn="just"/>
            <a:r>
              <a:rPr lang="fr-FR" sz="2400" dirty="0"/>
              <a:t>1953:  arrêté du 24 août 1953  qui  transformera  les  SIP  en  Sociétés  Mutuelles  de  Production  Rurale  (SMPR),</a:t>
            </a:r>
            <a:endParaRPr lang="fr-FR" altLang="fr-FR" sz="2400" dirty="0"/>
          </a:p>
          <a:p>
            <a:endParaRPr lang="fr-FR" sz="2800" dirty="0"/>
          </a:p>
        </p:txBody>
      </p:sp>
    </p:spTree>
    <p:extLst>
      <p:ext uri="{BB962C8B-B14F-4D97-AF65-F5344CB8AC3E}">
        <p14:creationId xmlns:p14="http://schemas.microsoft.com/office/powerpoint/2010/main" val="1474640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341269-C101-BC4A-A554-A7DB4ACDDD72}"/>
              </a:ext>
            </a:extLst>
          </p:cNvPr>
          <p:cNvSpPr>
            <a:spLocks noGrp="1"/>
          </p:cNvSpPr>
          <p:nvPr>
            <p:ph type="title"/>
          </p:nvPr>
        </p:nvSpPr>
        <p:spPr>
          <a:xfrm>
            <a:off x="581192" y="702156"/>
            <a:ext cx="11029616" cy="731533"/>
          </a:xfrm>
        </p:spPr>
        <p:txBody>
          <a:bodyPr>
            <a:normAutofit/>
          </a:bodyPr>
          <a:lstStyle/>
          <a:p>
            <a:r>
              <a:rPr lang="fr-FR" sz="2400" dirty="0"/>
              <a:t>Les coopératives, Mutuelles ou autres mouvements associatifs</a:t>
            </a:r>
            <a:r>
              <a:rPr lang="fr-SN" sz="2400" dirty="0"/>
              <a:t> </a:t>
            </a:r>
            <a:endParaRPr lang="fr-FR" sz="2400" dirty="0"/>
          </a:p>
        </p:txBody>
      </p:sp>
      <p:sp>
        <p:nvSpPr>
          <p:cNvPr id="3" name="Espace réservé du contenu 2">
            <a:extLst>
              <a:ext uri="{FF2B5EF4-FFF2-40B4-BE49-F238E27FC236}">
                <a16:creationId xmlns:a16="http://schemas.microsoft.com/office/drawing/2014/main" id="{DC2C37F5-A6BE-A34A-87BB-185075DA0B7A}"/>
              </a:ext>
            </a:extLst>
          </p:cNvPr>
          <p:cNvSpPr>
            <a:spLocks noGrp="1"/>
          </p:cNvSpPr>
          <p:nvPr>
            <p:ph idx="1"/>
          </p:nvPr>
        </p:nvSpPr>
        <p:spPr>
          <a:xfrm>
            <a:off x="581192" y="2302933"/>
            <a:ext cx="11029615" cy="4555067"/>
          </a:xfrm>
        </p:spPr>
        <p:txBody>
          <a:bodyPr>
            <a:normAutofit fontScale="92500" lnSpcReduction="20000"/>
          </a:bodyPr>
          <a:lstStyle/>
          <a:p>
            <a:pPr lvl="1" algn="just"/>
            <a:r>
              <a:rPr lang="fr-FR" altLang="fr-FR" sz="2800" dirty="0"/>
              <a:t>1960: Décret  60.177 du 20 mai 1960  portant Statut de la Coopération Rurale au Sénégal avec la création de: </a:t>
            </a:r>
          </a:p>
          <a:p>
            <a:pPr lvl="1" algn="just"/>
            <a:endParaRPr lang="fr-FR" altLang="fr-FR" sz="2800" dirty="0"/>
          </a:p>
          <a:p>
            <a:pPr lvl="2"/>
            <a:r>
              <a:rPr lang="fr-FR" altLang="fr-FR" sz="2400" dirty="0"/>
              <a:t>L’Office de Commercialisation Agricole (OCA) ;</a:t>
            </a:r>
          </a:p>
          <a:p>
            <a:pPr lvl="2"/>
            <a:endParaRPr lang="fr-FR" altLang="fr-FR" sz="2400" dirty="0"/>
          </a:p>
          <a:p>
            <a:pPr lvl="2"/>
            <a:r>
              <a:rPr lang="fr-FR" altLang="fr-FR" sz="2400" dirty="0"/>
              <a:t>La Banque Sénégalaise de Développement (BSD), devenue Banque Nationale pour le Développement du Sénégal (BNDS);</a:t>
            </a:r>
          </a:p>
          <a:p>
            <a:pPr lvl="2"/>
            <a:endParaRPr lang="fr-FR" altLang="fr-FR" sz="2400" dirty="0"/>
          </a:p>
          <a:p>
            <a:pPr lvl="2"/>
            <a:r>
              <a:rPr lang="fr-FR" altLang="fr-FR" sz="2400" dirty="0"/>
              <a:t>Les Centres Régionaux d’Assistance pour le Développement (CRAD) ;</a:t>
            </a:r>
          </a:p>
          <a:p>
            <a:pPr marL="630000" lvl="2" indent="0">
              <a:buNone/>
            </a:pPr>
            <a:endParaRPr lang="fr-FR" altLang="fr-FR" sz="2400" dirty="0"/>
          </a:p>
          <a:p>
            <a:pPr lvl="2"/>
            <a:r>
              <a:rPr lang="fr-FR" altLang="fr-FR" sz="2400" dirty="0"/>
              <a:t>Les Centres d’Expansion Rurale (CER).</a:t>
            </a:r>
          </a:p>
          <a:p>
            <a:endParaRPr lang="fr-FR" sz="2400" dirty="0"/>
          </a:p>
        </p:txBody>
      </p:sp>
    </p:spTree>
    <p:extLst>
      <p:ext uri="{BB962C8B-B14F-4D97-AF65-F5344CB8AC3E}">
        <p14:creationId xmlns:p14="http://schemas.microsoft.com/office/powerpoint/2010/main" val="3282907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3C12E6-BEF7-8849-B099-3F3BC3E87271}"/>
              </a:ext>
            </a:extLst>
          </p:cNvPr>
          <p:cNvSpPr>
            <a:spLocks noGrp="1"/>
          </p:cNvSpPr>
          <p:nvPr>
            <p:ph type="title"/>
          </p:nvPr>
        </p:nvSpPr>
        <p:spPr>
          <a:xfrm>
            <a:off x="581192" y="702156"/>
            <a:ext cx="11029616" cy="810555"/>
          </a:xfrm>
        </p:spPr>
        <p:txBody>
          <a:bodyPr>
            <a:normAutofit/>
          </a:bodyPr>
          <a:lstStyle/>
          <a:p>
            <a:r>
              <a:rPr lang="fr-FR" sz="2400" dirty="0"/>
              <a:t>Les coopératives, Mutuelles ou autres mouvements associatifs</a:t>
            </a:r>
            <a:r>
              <a:rPr lang="fr-SN" sz="2400" dirty="0"/>
              <a:t> </a:t>
            </a:r>
            <a:endParaRPr lang="fr-FR" sz="2400" dirty="0"/>
          </a:p>
        </p:txBody>
      </p:sp>
      <p:sp>
        <p:nvSpPr>
          <p:cNvPr id="3" name="Espace réservé du contenu 2">
            <a:extLst>
              <a:ext uri="{FF2B5EF4-FFF2-40B4-BE49-F238E27FC236}">
                <a16:creationId xmlns:a16="http://schemas.microsoft.com/office/drawing/2014/main" id="{9C7E5B8F-76F2-0242-9430-535C9DD511A9}"/>
              </a:ext>
            </a:extLst>
          </p:cNvPr>
          <p:cNvSpPr>
            <a:spLocks noGrp="1"/>
          </p:cNvSpPr>
          <p:nvPr>
            <p:ph idx="1"/>
          </p:nvPr>
        </p:nvSpPr>
        <p:spPr>
          <a:xfrm>
            <a:off x="581192" y="2180496"/>
            <a:ext cx="11029615" cy="4400186"/>
          </a:xfrm>
        </p:spPr>
        <p:txBody>
          <a:bodyPr>
            <a:normAutofit fontScale="85000" lnSpcReduction="20000"/>
          </a:bodyPr>
          <a:lstStyle/>
          <a:p>
            <a:pPr algn="just"/>
            <a:r>
              <a:rPr lang="fr-FR" altLang="fr-FR" sz="2000" dirty="0"/>
              <a:t>1972/1973: Emergence des ONG et actions  de  développement  communautaire  à  la base,</a:t>
            </a:r>
          </a:p>
          <a:p>
            <a:pPr algn="just"/>
            <a:endParaRPr lang="fr-FR" altLang="fr-FR" sz="2000" dirty="0"/>
          </a:p>
          <a:p>
            <a:pPr algn="just"/>
            <a:r>
              <a:rPr lang="fr-FR" altLang="fr-FR" sz="2000" dirty="0"/>
              <a:t>Loi n° 95-03 du 05 janvier 1995:  régit les mutuelles et coopératives d’épargne et de crédit du Ministère de l’Économie, des Finances et du Plan,</a:t>
            </a:r>
          </a:p>
          <a:p>
            <a:pPr algn="just"/>
            <a:endParaRPr lang="fr-FR" altLang="fr-FR" sz="2000" dirty="0"/>
          </a:p>
          <a:p>
            <a:pPr algn="just"/>
            <a:r>
              <a:rPr lang="fr-FR" altLang="fr-FR" sz="2000" dirty="0"/>
              <a:t>1995: Conseil national de concertation et de coopération des ruraux (CNCR) regroupant 28 membres actifs dans au moins une des filières agricoles, </a:t>
            </a:r>
          </a:p>
          <a:p>
            <a:pPr algn="just"/>
            <a:endParaRPr lang="fr-FR" altLang="fr-FR" sz="2000" dirty="0"/>
          </a:p>
          <a:p>
            <a:pPr algn="just"/>
            <a:r>
              <a:rPr lang="fr-FR" altLang="fr-FR" sz="2000" dirty="0"/>
              <a:t>2002: Réseau des Organisations Paysannes et Pastorales du Sénégal (RESOPP) avec 37 unités coopératives dont 9 coopératives mères et une mutuelle d’Epargne et de Crédit,</a:t>
            </a:r>
          </a:p>
          <a:p>
            <a:pPr algn="just"/>
            <a:endParaRPr lang="fr-FR" altLang="fr-FR" sz="2000" dirty="0"/>
          </a:p>
          <a:p>
            <a:pPr algn="just"/>
            <a:r>
              <a:rPr lang="fr-FR" altLang="fr-FR" sz="2000" dirty="0"/>
              <a:t>2010 : création de la Coopérative Fédérative des Acteurs de l’Horticulture au Sénégal (CFAHS),</a:t>
            </a:r>
          </a:p>
          <a:p>
            <a:pPr algn="just"/>
            <a:endParaRPr lang="fr-FR" altLang="fr-FR" sz="2000" dirty="0"/>
          </a:p>
          <a:p>
            <a:pPr algn="just"/>
            <a:r>
              <a:rPr lang="fr-FR" altLang="fr-FR" sz="2000" dirty="0"/>
              <a:t>2016: 9 groupements en synergie autour du conseil interprofessionnel de la pêche artisanale au Sénégal (CONIPAS). </a:t>
            </a:r>
          </a:p>
          <a:p>
            <a:endParaRPr lang="fr-FR" sz="2000" dirty="0"/>
          </a:p>
        </p:txBody>
      </p:sp>
    </p:spTree>
    <p:extLst>
      <p:ext uri="{BB962C8B-B14F-4D97-AF65-F5344CB8AC3E}">
        <p14:creationId xmlns:p14="http://schemas.microsoft.com/office/powerpoint/2010/main" val="3483060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57C32A-7579-4D4A-BA26-7A9CD248B0B6}"/>
              </a:ext>
            </a:extLst>
          </p:cNvPr>
          <p:cNvSpPr>
            <a:spLocks noGrp="1"/>
          </p:cNvSpPr>
          <p:nvPr>
            <p:ph type="title"/>
          </p:nvPr>
        </p:nvSpPr>
        <p:spPr>
          <a:xfrm>
            <a:off x="581192" y="702156"/>
            <a:ext cx="11029616" cy="731533"/>
          </a:xfrm>
        </p:spPr>
        <p:txBody>
          <a:bodyPr>
            <a:normAutofit/>
          </a:bodyPr>
          <a:lstStyle/>
          <a:p>
            <a:r>
              <a:rPr lang="fr-FR" sz="2400" dirty="0"/>
              <a:t>Les coopératives, Mutuelles ou autres mouvements associatifs</a:t>
            </a:r>
            <a:r>
              <a:rPr lang="fr-SN" sz="2400" dirty="0"/>
              <a:t> </a:t>
            </a:r>
            <a:endParaRPr lang="fr-FR" sz="2400" dirty="0"/>
          </a:p>
        </p:txBody>
      </p:sp>
      <p:sp>
        <p:nvSpPr>
          <p:cNvPr id="3" name="Espace réservé du contenu 2">
            <a:extLst>
              <a:ext uri="{FF2B5EF4-FFF2-40B4-BE49-F238E27FC236}">
                <a16:creationId xmlns:a16="http://schemas.microsoft.com/office/drawing/2014/main" id="{587F522E-9CC6-D849-A270-571F565E31F5}"/>
              </a:ext>
            </a:extLst>
          </p:cNvPr>
          <p:cNvSpPr>
            <a:spLocks noGrp="1"/>
          </p:cNvSpPr>
          <p:nvPr>
            <p:ph idx="1"/>
          </p:nvPr>
        </p:nvSpPr>
        <p:spPr>
          <a:xfrm>
            <a:off x="581192" y="1918741"/>
            <a:ext cx="11029615" cy="4826833"/>
          </a:xfrm>
        </p:spPr>
        <p:txBody>
          <a:bodyPr>
            <a:normAutofit fontScale="85000" lnSpcReduction="10000"/>
          </a:bodyPr>
          <a:lstStyle/>
          <a:p>
            <a:pPr algn="just">
              <a:defRPr/>
            </a:pPr>
            <a:r>
              <a:rPr lang="fr-FR" sz="2000" dirty="0"/>
              <a:t>1996: L’Union Régionale des Coopératives de Construction et d'Habitat de Thiès (URCCHT): appui pour la création d’immobilier social, </a:t>
            </a:r>
          </a:p>
          <a:p>
            <a:pPr algn="just">
              <a:defRPr/>
            </a:pPr>
            <a:endParaRPr lang="fr-FR" sz="2000" dirty="0"/>
          </a:p>
          <a:p>
            <a:pPr algn="just">
              <a:defRPr/>
            </a:pPr>
            <a:r>
              <a:rPr lang="fr-FR" altLang="fr-FR" sz="2000" dirty="0"/>
              <a:t>Le dynamisme des mutuelles d’épargne et de crédit par la mise en place de systèmes Financiers décentralisés (SFD),</a:t>
            </a:r>
          </a:p>
          <a:p>
            <a:pPr algn="just">
              <a:defRPr/>
            </a:pPr>
            <a:endParaRPr lang="fr-FR" altLang="fr-FR" sz="2000" dirty="0"/>
          </a:p>
          <a:p>
            <a:pPr algn="just">
              <a:defRPr/>
            </a:pPr>
            <a:r>
              <a:rPr lang="fr-FR" sz="2000" dirty="0"/>
              <a:t>Les groupements féminins et les associations religieuses (</a:t>
            </a:r>
            <a:r>
              <a:rPr lang="fr-FR" sz="2000" dirty="0" err="1"/>
              <a:t>daayira</a:t>
            </a:r>
            <a:r>
              <a:rPr lang="fr-FR" sz="2000" dirty="0"/>
              <a:t>): gestion mutuelle de coopérative funéraires, organisation des cérémonies familiales, tontines,  </a:t>
            </a:r>
          </a:p>
          <a:p>
            <a:pPr algn="just">
              <a:defRPr/>
            </a:pPr>
            <a:endParaRPr lang="fr-FR" sz="2000" dirty="0"/>
          </a:p>
          <a:p>
            <a:pPr algn="just">
              <a:defRPr/>
            </a:pPr>
            <a:r>
              <a:rPr lang="fr-FR" sz="2000" dirty="0"/>
              <a:t>Élevage:  coopératives et Groupements d’Intérêt Economique (GIE) existants,</a:t>
            </a:r>
          </a:p>
          <a:p>
            <a:pPr algn="just">
              <a:defRPr/>
            </a:pPr>
            <a:endParaRPr lang="fr-FR" sz="2000" dirty="0"/>
          </a:p>
          <a:p>
            <a:pPr algn="just">
              <a:defRPr/>
            </a:pPr>
            <a:r>
              <a:rPr lang="fr-FR" altLang="fr-FR" sz="2000" dirty="0"/>
              <a:t>2010: </a:t>
            </a:r>
            <a:r>
              <a:rPr lang="fr-FR" sz="2000" dirty="0"/>
              <a:t>l’Acte uniforme des sociétés coopératives est adopté par l’OHADA consacrant ainsi une loi supranationale à l’échelle africaine.</a:t>
            </a:r>
            <a:r>
              <a:rPr lang="fr-FR" altLang="fr-FR" sz="2000" dirty="0"/>
              <a:t> </a:t>
            </a:r>
          </a:p>
          <a:p>
            <a:pPr algn="just">
              <a:defRPr/>
            </a:pPr>
            <a:endParaRPr lang="fr-FR" altLang="fr-FR" sz="2000" dirty="0"/>
          </a:p>
          <a:p>
            <a:pPr algn="just">
              <a:defRPr/>
            </a:pPr>
            <a:r>
              <a:rPr lang="fr-FR" altLang="fr-FR" sz="2000" dirty="0"/>
              <a:t>2021: Première Loi sénégalaise de l’ESS adoptée par l’Assemblée Nationale. </a:t>
            </a:r>
          </a:p>
          <a:p>
            <a:endParaRPr lang="fr-FR" sz="2000" dirty="0"/>
          </a:p>
        </p:txBody>
      </p:sp>
    </p:spTree>
    <p:extLst>
      <p:ext uri="{BB962C8B-B14F-4D97-AF65-F5344CB8AC3E}">
        <p14:creationId xmlns:p14="http://schemas.microsoft.com/office/powerpoint/2010/main" val="1215590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56235E-1A82-5845-B2E0-313E3DCAEADF}"/>
              </a:ext>
            </a:extLst>
          </p:cNvPr>
          <p:cNvSpPr>
            <a:spLocks noGrp="1"/>
          </p:cNvSpPr>
          <p:nvPr>
            <p:ph type="title"/>
          </p:nvPr>
        </p:nvSpPr>
        <p:spPr>
          <a:xfrm>
            <a:off x="581192" y="702156"/>
            <a:ext cx="11029616" cy="663800"/>
          </a:xfrm>
        </p:spPr>
        <p:txBody>
          <a:bodyPr/>
          <a:lstStyle/>
          <a:p>
            <a:r>
              <a:rPr lang="fr-FR" dirty="0"/>
              <a:t>Typologie des entreprises collectives </a:t>
            </a:r>
          </a:p>
        </p:txBody>
      </p:sp>
      <p:graphicFrame>
        <p:nvGraphicFramePr>
          <p:cNvPr id="4" name="Espace réservé du contenu 3">
            <a:extLst>
              <a:ext uri="{FF2B5EF4-FFF2-40B4-BE49-F238E27FC236}">
                <a16:creationId xmlns:a16="http://schemas.microsoft.com/office/drawing/2014/main" id="{DAE133B1-223A-4740-9E94-0A40731293AB}"/>
              </a:ext>
            </a:extLst>
          </p:cNvPr>
          <p:cNvGraphicFramePr>
            <a:graphicFrameLocks noGrp="1"/>
          </p:cNvGraphicFramePr>
          <p:nvPr>
            <p:ph idx="1"/>
            <p:extLst>
              <p:ext uri="{D42A27DB-BD31-4B8C-83A1-F6EECF244321}">
                <p14:modId xmlns:p14="http://schemas.microsoft.com/office/powerpoint/2010/main" val="1305943056"/>
              </p:ext>
            </p:extLst>
          </p:nvPr>
        </p:nvGraphicFramePr>
        <p:xfrm>
          <a:off x="1162217" y="1835062"/>
          <a:ext cx="10750035" cy="4811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 2">
            <a:extLst>
              <a:ext uri="{FF2B5EF4-FFF2-40B4-BE49-F238E27FC236}">
                <a16:creationId xmlns:a16="http://schemas.microsoft.com/office/drawing/2014/main" id="{A5ED1B20-EF42-7440-B827-28A3F1AEE3A8}"/>
              </a:ext>
            </a:extLst>
          </p:cNvPr>
          <p:cNvPicPr>
            <a:picLocks noChangeAspect="1"/>
          </p:cNvPicPr>
          <p:nvPr/>
        </p:nvPicPr>
        <p:blipFill>
          <a:blip r:embed="rId7"/>
          <a:stretch>
            <a:fillRect/>
          </a:stretch>
        </p:blipFill>
        <p:spPr>
          <a:xfrm>
            <a:off x="0" y="1888297"/>
            <a:ext cx="3540692" cy="1991639"/>
          </a:xfrm>
          <a:prstGeom prst="rect">
            <a:avLst/>
          </a:prstGeom>
        </p:spPr>
      </p:pic>
      <p:pic>
        <p:nvPicPr>
          <p:cNvPr id="5" name="Image 4">
            <a:extLst>
              <a:ext uri="{FF2B5EF4-FFF2-40B4-BE49-F238E27FC236}">
                <a16:creationId xmlns:a16="http://schemas.microsoft.com/office/drawing/2014/main" id="{AFB11949-C548-8145-A4B3-079C5B71300B}"/>
              </a:ext>
            </a:extLst>
          </p:cNvPr>
          <p:cNvPicPr>
            <a:picLocks noChangeAspect="1"/>
          </p:cNvPicPr>
          <p:nvPr/>
        </p:nvPicPr>
        <p:blipFill>
          <a:blip r:embed="rId8"/>
          <a:stretch>
            <a:fillRect/>
          </a:stretch>
        </p:blipFill>
        <p:spPr>
          <a:xfrm>
            <a:off x="9886884" y="2884117"/>
            <a:ext cx="2208887" cy="3926910"/>
          </a:xfrm>
          <a:prstGeom prst="rect">
            <a:avLst/>
          </a:prstGeom>
        </p:spPr>
      </p:pic>
    </p:spTree>
    <p:extLst>
      <p:ext uri="{BB962C8B-B14F-4D97-AF65-F5344CB8AC3E}">
        <p14:creationId xmlns:p14="http://schemas.microsoft.com/office/powerpoint/2010/main" val="1220646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4641-4800-634F-8F64-9058E135E21F}"/>
              </a:ext>
            </a:extLst>
          </p:cNvPr>
          <p:cNvSpPr>
            <a:spLocks noGrp="1"/>
          </p:cNvSpPr>
          <p:nvPr>
            <p:ph type="title"/>
          </p:nvPr>
        </p:nvSpPr>
        <p:spPr/>
        <p:txBody>
          <a:bodyPr/>
          <a:lstStyle/>
          <a:p>
            <a:r>
              <a:rPr lang="fr-FR" dirty="0"/>
              <a:t>LES ENTREPRISES SOCIALES </a:t>
            </a:r>
          </a:p>
        </p:txBody>
      </p:sp>
      <p:sp>
        <p:nvSpPr>
          <p:cNvPr id="4" name="Rectangle 3">
            <a:extLst>
              <a:ext uri="{FF2B5EF4-FFF2-40B4-BE49-F238E27FC236}">
                <a16:creationId xmlns:a16="http://schemas.microsoft.com/office/drawing/2014/main" id="{007AB065-BB16-7946-A325-4916C563470C}"/>
              </a:ext>
            </a:extLst>
          </p:cNvPr>
          <p:cNvSpPr/>
          <p:nvPr/>
        </p:nvSpPr>
        <p:spPr>
          <a:xfrm>
            <a:off x="694543" y="4512343"/>
            <a:ext cx="11072736" cy="400110"/>
          </a:xfrm>
          <a:prstGeom prst="rect">
            <a:avLst/>
          </a:prstGeom>
        </p:spPr>
        <p:txBody>
          <a:bodyPr wrap="square">
            <a:spAutoFit/>
          </a:bodyPr>
          <a:lstStyle/>
          <a:p>
            <a:r>
              <a:rPr lang="fr-FR" sz="2000" dirty="0"/>
              <a:t>Créer des richesses tout en faisant de l’utilité sociale et des biens communs la finalité entrepreneuriale</a:t>
            </a:r>
            <a:r>
              <a:rPr lang="fr-SN" sz="2000" dirty="0"/>
              <a:t> </a:t>
            </a:r>
          </a:p>
        </p:txBody>
      </p:sp>
      <p:pic>
        <p:nvPicPr>
          <p:cNvPr id="5" name="Image 3">
            <a:extLst>
              <a:ext uri="{FF2B5EF4-FFF2-40B4-BE49-F238E27FC236}">
                <a16:creationId xmlns:a16="http://schemas.microsoft.com/office/drawing/2014/main" id="{A989D537-386D-7244-8CCD-54BE84D08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9069" y="812925"/>
            <a:ext cx="4233862"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9059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CDF7031-1AD1-154A-A9F4-7FB507BCE44E}"/>
              </a:ext>
            </a:extLst>
          </p:cNvPr>
          <p:cNvSpPr>
            <a:spLocks noGrp="1"/>
          </p:cNvSpPr>
          <p:nvPr>
            <p:ph type="title"/>
          </p:nvPr>
        </p:nvSpPr>
        <p:spPr/>
        <p:txBody>
          <a:bodyPr>
            <a:normAutofit fontScale="90000"/>
          </a:bodyPr>
          <a:lstStyle/>
          <a:p>
            <a:br>
              <a:rPr lang="fr-FR" dirty="0"/>
            </a:br>
            <a:br>
              <a:rPr lang="fr-FR" dirty="0"/>
            </a:br>
            <a:br>
              <a:rPr lang="fr-FR" dirty="0"/>
            </a:br>
            <a:br>
              <a:rPr lang="fr-FR" dirty="0"/>
            </a:br>
            <a:br>
              <a:rPr lang="fr-SN" dirty="0"/>
            </a:br>
            <a:endParaRPr lang="fr-FR" dirty="0"/>
          </a:p>
        </p:txBody>
      </p:sp>
      <p:sp>
        <p:nvSpPr>
          <p:cNvPr id="5" name="Espace réservé du contenu 4">
            <a:extLst>
              <a:ext uri="{FF2B5EF4-FFF2-40B4-BE49-F238E27FC236}">
                <a16:creationId xmlns:a16="http://schemas.microsoft.com/office/drawing/2014/main" id="{A443D069-A7C8-1B49-B3AF-5E706993778D}"/>
              </a:ext>
            </a:extLst>
          </p:cNvPr>
          <p:cNvSpPr>
            <a:spLocks noGrp="1"/>
          </p:cNvSpPr>
          <p:nvPr>
            <p:ph idx="1"/>
          </p:nvPr>
        </p:nvSpPr>
        <p:spPr>
          <a:xfrm>
            <a:off x="581192" y="1963712"/>
            <a:ext cx="11029616" cy="4676932"/>
          </a:xfrm>
        </p:spPr>
        <p:txBody>
          <a:bodyPr>
            <a:normAutofit fontScale="92500" lnSpcReduction="10000"/>
          </a:bodyPr>
          <a:lstStyle/>
          <a:p>
            <a:endParaRPr lang="fr-SN" altLang="fr-FR" dirty="0"/>
          </a:p>
          <a:p>
            <a:r>
              <a:rPr lang="fr-FR" altLang="fr-FR" dirty="0"/>
              <a:t>Elles sont constituées de PME qui se sont distinguées par la double exigence de la viabilité économique et de la poursuite des finalités sociales et/ou environnementales, </a:t>
            </a:r>
          </a:p>
          <a:p>
            <a:endParaRPr lang="fr-FR" altLang="fr-FR" dirty="0"/>
          </a:p>
          <a:p>
            <a:r>
              <a:rPr lang="fr-FR" altLang="fr-FR" dirty="0"/>
              <a:t>Au regard du profil établi pour une entreprise sociale au Sénégal, 11,5 à 12,2 % des PME sénégalaises correspondraient au profil d’une entreprise sociale (LEGS </a:t>
            </a:r>
            <a:r>
              <a:rPr lang="fr-FR" altLang="fr-FR" dirty="0" err="1"/>
              <a:t>Africa</a:t>
            </a:r>
            <a:r>
              <a:rPr lang="fr-FR" altLang="fr-FR" dirty="0"/>
              <a:t> et LARTES, 2018). </a:t>
            </a:r>
          </a:p>
          <a:p>
            <a:endParaRPr lang="fr-FR" altLang="fr-FR" dirty="0"/>
          </a:p>
          <a:p>
            <a:r>
              <a:rPr lang="fr-FR" dirty="0"/>
              <a:t>Le sous-secteur de l’entreprenariat social mobiliserait une part non négligeable des unités de productions que compte le pays avec plus de 1/10 des entreprises au Sénégal et des PME en particulier</a:t>
            </a:r>
            <a:r>
              <a:rPr lang="fr-SN" dirty="0"/>
              <a:t>, </a:t>
            </a:r>
          </a:p>
          <a:p>
            <a:endParaRPr lang="fr-SN" dirty="0"/>
          </a:p>
          <a:p>
            <a:r>
              <a:rPr lang="fr-FR" dirty="0"/>
              <a:t>Elles réalisent globalement un chiffre d’affaire de 382,5 milliards de francs CFA soit environ 4,5% du PIB sénégalais,</a:t>
            </a:r>
          </a:p>
          <a:p>
            <a:endParaRPr lang="fr-FR" dirty="0"/>
          </a:p>
          <a:p>
            <a:r>
              <a:rPr lang="fr-FR" dirty="0"/>
              <a:t>Leur mise de fonds dans l’économie nationale pourrait fortement rehausser étant entendu que les ES contribuent à hauteur de 40% du PIB moyen en Afrique de l’Ouest (Fall, 2013).</a:t>
            </a:r>
            <a:r>
              <a:rPr lang="fr-SN" dirty="0"/>
              <a:t>  </a:t>
            </a:r>
            <a:endParaRPr lang="fr-FR" altLang="fr-FR" dirty="0"/>
          </a:p>
          <a:p>
            <a:endParaRPr lang="fr-FR" dirty="0"/>
          </a:p>
        </p:txBody>
      </p:sp>
      <p:sp>
        <p:nvSpPr>
          <p:cNvPr id="6" name="ZoneTexte 5">
            <a:extLst>
              <a:ext uri="{FF2B5EF4-FFF2-40B4-BE49-F238E27FC236}">
                <a16:creationId xmlns:a16="http://schemas.microsoft.com/office/drawing/2014/main" id="{659E80F4-8565-3849-8481-D0CD8D82828D}"/>
              </a:ext>
            </a:extLst>
          </p:cNvPr>
          <p:cNvSpPr txBox="1"/>
          <p:nvPr/>
        </p:nvSpPr>
        <p:spPr>
          <a:xfrm>
            <a:off x="809469" y="824459"/>
            <a:ext cx="4639412" cy="523220"/>
          </a:xfrm>
          <a:prstGeom prst="rect">
            <a:avLst/>
          </a:prstGeom>
          <a:noFill/>
        </p:spPr>
        <p:txBody>
          <a:bodyPr wrap="none" rtlCol="0">
            <a:spAutoFit/>
          </a:bodyPr>
          <a:lstStyle/>
          <a:p>
            <a:r>
              <a:rPr lang="fr-FR" sz="2800" cap="all" dirty="0">
                <a:solidFill>
                  <a:schemeClr val="bg1"/>
                </a:solidFill>
                <a:latin typeface="+mj-lt"/>
                <a:ea typeface="+mj-ea"/>
                <a:cs typeface="+mj-cs"/>
              </a:rPr>
              <a:t>LES ENTREPRISES SOCIALES </a:t>
            </a:r>
          </a:p>
        </p:txBody>
      </p:sp>
    </p:spTree>
    <p:extLst>
      <p:ext uri="{BB962C8B-B14F-4D97-AF65-F5344CB8AC3E}">
        <p14:creationId xmlns:p14="http://schemas.microsoft.com/office/powerpoint/2010/main" val="128023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3682B73E-F86B-4647-8EDE-E5FE3CA1EE21}"/>
              </a:ext>
            </a:extLst>
          </p:cNvPr>
          <p:cNvSpPr>
            <a:spLocks noGrp="1"/>
          </p:cNvSpPr>
          <p:nvPr>
            <p:ph type="title"/>
          </p:nvPr>
        </p:nvSpPr>
        <p:spPr>
          <a:xfrm>
            <a:off x="581192" y="702156"/>
            <a:ext cx="11029616" cy="631969"/>
          </a:xfrm>
        </p:spPr>
        <p:txBody>
          <a:bodyPr/>
          <a:lstStyle/>
          <a:p>
            <a:r>
              <a:rPr lang="fr-FR" dirty="0"/>
              <a:t>Typologie des entreprises sociales </a:t>
            </a:r>
          </a:p>
        </p:txBody>
      </p:sp>
      <p:graphicFrame>
        <p:nvGraphicFramePr>
          <p:cNvPr id="7" name="Espace réservé du contenu 6">
            <a:extLst>
              <a:ext uri="{FF2B5EF4-FFF2-40B4-BE49-F238E27FC236}">
                <a16:creationId xmlns:a16="http://schemas.microsoft.com/office/drawing/2014/main" id="{B3A46BAB-ECCB-0045-9DB6-BB26966CF8EF}"/>
              </a:ext>
            </a:extLst>
          </p:cNvPr>
          <p:cNvGraphicFramePr>
            <a:graphicFrameLocks noGrp="1"/>
          </p:cNvGraphicFramePr>
          <p:nvPr>
            <p:ph idx="1"/>
            <p:extLst>
              <p:ext uri="{D42A27DB-BD31-4B8C-83A1-F6EECF244321}">
                <p14:modId xmlns:p14="http://schemas.microsoft.com/office/powerpoint/2010/main" val="3104594661"/>
              </p:ext>
            </p:extLst>
          </p:nvPr>
        </p:nvGraphicFramePr>
        <p:xfrm>
          <a:off x="581192" y="1791222"/>
          <a:ext cx="11443794" cy="50667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9513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9ECDE9-C720-2E4B-86EE-D64FA4A0E6D5}"/>
              </a:ext>
            </a:extLst>
          </p:cNvPr>
          <p:cNvSpPr>
            <a:spLocks noGrp="1"/>
          </p:cNvSpPr>
          <p:nvPr>
            <p:ph type="title"/>
          </p:nvPr>
        </p:nvSpPr>
        <p:spPr>
          <a:xfrm>
            <a:off x="581192" y="702156"/>
            <a:ext cx="11029950" cy="725811"/>
          </a:xfrm>
        </p:spPr>
        <p:txBody>
          <a:bodyPr>
            <a:normAutofit fontScale="90000"/>
          </a:bodyPr>
          <a:lstStyle/>
          <a:p>
            <a:r>
              <a:rPr lang="fr-FR" sz="2400" dirty="0"/>
              <a:t>Une pluralité d’acteurs en phase avec la vision holistique et éthique </a:t>
            </a:r>
          </a:p>
        </p:txBody>
      </p:sp>
      <p:graphicFrame>
        <p:nvGraphicFramePr>
          <p:cNvPr id="4" name="Espace réservé du contenu 3">
            <a:extLst>
              <a:ext uri="{FF2B5EF4-FFF2-40B4-BE49-F238E27FC236}">
                <a16:creationId xmlns:a16="http://schemas.microsoft.com/office/drawing/2014/main" id="{96023782-F178-F442-AC6B-EEA7CE42E43A}"/>
              </a:ext>
            </a:extLst>
          </p:cNvPr>
          <p:cNvGraphicFramePr>
            <a:graphicFrameLocks noGrp="1"/>
          </p:cNvGraphicFramePr>
          <p:nvPr>
            <p:ph idx="1"/>
            <p:extLst>
              <p:ext uri="{D42A27DB-BD31-4B8C-83A1-F6EECF244321}">
                <p14:modId xmlns:p14="http://schemas.microsoft.com/office/powerpoint/2010/main" val="2373831019"/>
              </p:ext>
            </p:extLst>
          </p:nvPr>
        </p:nvGraphicFramePr>
        <p:xfrm>
          <a:off x="581192" y="1828801"/>
          <a:ext cx="1102995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7326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8B686-BD13-7B46-9FC2-78F7C72F6B9E}"/>
              </a:ext>
            </a:extLst>
          </p:cNvPr>
          <p:cNvSpPr>
            <a:spLocks noGrp="1"/>
          </p:cNvSpPr>
          <p:nvPr>
            <p:ph type="title"/>
          </p:nvPr>
        </p:nvSpPr>
        <p:spPr/>
        <p:txBody>
          <a:bodyPr/>
          <a:lstStyle/>
          <a:p>
            <a:r>
              <a:rPr lang="fr-FR" dirty="0"/>
              <a:t>Plan de la présentation </a:t>
            </a:r>
          </a:p>
        </p:txBody>
      </p:sp>
      <p:pic>
        <p:nvPicPr>
          <p:cNvPr id="4" name="Image 10">
            <a:extLst>
              <a:ext uri="{FF2B5EF4-FFF2-40B4-BE49-F238E27FC236}">
                <a16:creationId xmlns:a16="http://schemas.microsoft.com/office/drawing/2014/main" id="{344EA3CA-1360-C040-BD77-3367205B030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24269" y="2158648"/>
            <a:ext cx="4904317"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a:extLst>
              <a:ext uri="{FF2B5EF4-FFF2-40B4-BE49-F238E27FC236}">
                <a16:creationId xmlns:a16="http://schemas.microsoft.com/office/drawing/2014/main" id="{D648CE81-9583-5948-8EF2-C0C6CC4AA813}"/>
              </a:ext>
            </a:extLst>
          </p:cNvPr>
          <p:cNvSpPr txBox="1"/>
          <p:nvPr/>
        </p:nvSpPr>
        <p:spPr>
          <a:xfrm>
            <a:off x="1196622" y="2528710"/>
            <a:ext cx="4967111" cy="3077766"/>
          </a:xfrm>
          <a:prstGeom prst="rect">
            <a:avLst/>
          </a:prstGeom>
          <a:noFill/>
        </p:spPr>
        <p:txBody>
          <a:bodyPr wrap="square" rtlCol="0">
            <a:spAutoFit/>
          </a:bodyPr>
          <a:lstStyle/>
          <a:p>
            <a:pPr marL="306000" indent="-306000" algn="just" defTabSz="457200">
              <a:spcBef>
                <a:spcPct val="20000"/>
              </a:spcBef>
              <a:spcAft>
                <a:spcPts val="600"/>
              </a:spcAft>
              <a:buClr>
                <a:schemeClr val="accent2"/>
              </a:buClr>
              <a:buSzPct val="92000"/>
              <a:buFont typeface="Wingdings 2" panose="05020102010507070707" pitchFamily="18" charset="2"/>
              <a:buChar char=""/>
            </a:pPr>
            <a:r>
              <a:rPr lang="fr-FR" sz="2000" dirty="0">
                <a:solidFill>
                  <a:schemeClr val="tx2"/>
                </a:solidFill>
              </a:rPr>
              <a:t>Evolution de l’ESS au Sénégal </a:t>
            </a:r>
          </a:p>
          <a:p>
            <a:pPr marL="306000" indent="-306000" algn="just" defTabSz="457200">
              <a:spcBef>
                <a:spcPct val="20000"/>
              </a:spcBef>
              <a:spcAft>
                <a:spcPts val="600"/>
              </a:spcAft>
              <a:buClr>
                <a:schemeClr val="accent2"/>
              </a:buClr>
              <a:buSzPct val="92000"/>
              <a:buFont typeface="Wingdings 2" panose="05020102010507070707" pitchFamily="18" charset="2"/>
              <a:buChar char=""/>
            </a:pPr>
            <a:endParaRPr lang="fr-FR" sz="2000" dirty="0">
              <a:solidFill>
                <a:schemeClr val="tx2"/>
              </a:solidFill>
            </a:endParaRPr>
          </a:p>
          <a:p>
            <a:pPr marL="306000" indent="-306000" algn="just" defTabSz="457200">
              <a:spcBef>
                <a:spcPct val="20000"/>
              </a:spcBef>
              <a:spcAft>
                <a:spcPts val="600"/>
              </a:spcAft>
              <a:buClr>
                <a:schemeClr val="accent2"/>
              </a:buClr>
              <a:buSzPct val="92000"/>
              <a:buFont typeface="Wingdings 2" panose="05020102010507070707" pitchFamily="18" charset="2"/>
              <a:buChar char=""/>
            </a:pPr>
            <a:r>
              <a:rPr lang="fr-FR" sz="2000" dirty="0">
                <a:solidFill>
                  <a:schemeClr val="tx2"/>
                </a:solidFill>
              </a:rPr>
              <a:t>Entreprises collectives</a:t>
            </a:r>
          </a:p>
          <a:p>
            <a:pPr algn="just" defTabSz="457200">
              <a:spcBef>
                <a:spcPct val="20000"/>
              </a:spcBef>
              <a:spcAft>
                <a:spcPts val="600"/>
              </a:spcAft>
              <a:buClr>
                <a:schemeClr val="accent2"/>
              </a:buClr>
              <a:buSzPct val="92000"/>
            </a:pPr>
            <a:endParaRPr lang="fr-FR" sz="2000" dirty="0">
              <a:solidFill>
                <a:schemeClr val="tx2"/>
              </a:solidFill>
            </a:endParaRPr>
          </a:p>
          <a:p>
            <a:pPr marL="306000" indent="-306000" algn="just" defTabSz="457200">
              <a:spcBef>
                <a:spcPct val="20000"/>
              </a:spcBef>
              <a:spcAft>
                <a:spcPts val="600"/>
              </a:spcAft>
              <a:buClr>
                <a:schemeClr val="accent2"/>
              </a:buClr>
              <a:buSzPct val="92000"/>
              <a:buFont typeface="Wingdings 2" panose="05020102010507070707" pitchFamily="18" charset="2"/>
              <a:buChar char=""/>
            </a:pPr>
            <a:r>
              <a:rPr lang="fr-FR" sz="2000" dirty="0">
                <a:solidFill>
                  <a:schemeClr val="tx2"/>
                </a:solidFill>
              </a:rPr>
              <a:t>Entreprises sociales</a:t>
            </a:r>
          </a:p>
          <a:p>
            <a:pPr marL="306000" indent="-306000" algn="just" defTabSz="457200">
              <a:spcBef>
                <a:spcPct val="20000"/>
              </a:spcBef>
              <a:spcAft>
                <a:spcPts val="600"/>
              </a:spcAft>
              <a:buClr>
                <a:schemeClr val="accent2"/>
              </a:buClr>
              <a:buSzPct val="92000"/>
              <a:buFont typeface="Wingdings 2" panose="05020102010507070707" pitchFamily="18" charset="2"/>
              <a:buChar char=""/>
            </a:pPr>
            <a:endParaRPr lang="fr-FR" sz="2000" dirty="0">
              <a:solidFill>
                <a:schemeClr val="tx2"/>
              </a:solidFill>
            </a:endParaRPr>
          </a:p>
          <a:p>
            <a:pPr marL="306000" indent="-306000" algn="just" defTabSz="457200">
              <a:spcBef>
                <a:spcPct val="20000"/>
              </a:spcBef>
              <a:spcAft>
                <a:spcPts val="600"/>
              </a:spcAft>
              <a:buClr>
                <a:schemeClr val="accent2"/>
              </a:buClr>
              <a:buSzPct val="92000"/>
              <a:buFont typeface="Wingdings 2" panose="05020102010507070707" pitchFamily="18" charset="2"/>
              <a:buChar char=""/>
            </a:pPr>
            <a:r>
              <a:rPr lang="fr-FR" sz="2000" dirty="0">
                <a:solidFill>
                  <a:schemeClr val="tx2"/>
                </a:solidFill>
              </a:rPr>
              <a:t>Conclusion  </a:t>
            </a:r>
          </a:p>
        </p:txBody>
      </p:sp>
    </p:spTree>
    <p:extLst>
      <p:ext uri="{BB962C8B-B14F-4D97-AF65-F5344CB8AC3E}">
        <p14:creationId xmlns:p14="http://schemas.microsoft.com/office/powerpoint/2010/main" val="133930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034034-C617-9F40-B1F6-D3DD42258603}"/>
              </a:ext>
            </a:extLst>
          </p:cNvPr>
          <p:cNvSpPr>
            <a:spLocks noGrp="1"/>
          </p:cNvSpPr>
          <p:nvPr>
            <p:ph type="title"/>
          </p:nvPr>
        </p:nvSpPr>
        <p:spPr>
          <a:xfrm>
            <a:off x="581192" y="764498"/>
            <a:ext cx="11029616" cy="951458"/>
          </a:xfrm>
        </p:spPr>
        <p:txBody>
          <a:bodyPr>
            <a:noAutofit/>
          </a:bodyPr>
          <a:lstStyle/>
          <a:p>
            <a:r>
              <a:rPr lang="fr-FR" sz="2000" dirty="0"/>
              <a:t>Pour conclure : l’économie sociale et solidaire au rang de priorité nationale</a:t>
            </a:r>
            <a:r>
              <a:rPr lang="fr-SN" sz="2000" dirty="0"/>
              <a:t> </a:t>
            </a:r>
            <a:br>
              <a:rPr lang="fr-FR" sz="2000" dirty="0"/>
            </a:br>
            <a:endParaRPr lang="fr-FR" sz="2000" dirty="0"/>
          </a:p>
        </p:txBody>
      </p:sp>
      <p:sp>
        <p:nvSpPr>
          <p:cNvPr id="3" name="Espace réservé du contenu 2">
            <a:extLst>
              <a:ext uri="{FF2B5EF4-FFF2-40B4-BE49-F238E27FC236}">
                <a16:creationId xmlns:a16="http://schemas.microsoft.com/office/drawing/2014/main" id="{8564076F-31B7-2242-8B67-B34724008294}"/>
              </a:ext>
            </a:extLst>
          </p:cNvPr>
          <p:cNvSpPr>
            <a:spLocks noGrp="1"/>
          </p:cNvSpPr>
          <p:nvPr>
            <p:ph idx="1"/>
          </p:nvPr>
        </p:nvSpPr>
        <p:spPr>
          <a:xfrm>
            <a:off x="581192" y="2180496"/>
            <a:ext cx="11029615" cy="4677504"/>
          </a:xfrm>
        </p:spPr>
        <p:txBody>
          <a:bodyPr>
            <a:normAutofit fontScale="92500" lnSpcReduction="20000"/>
          </a:bodyPr>
          <a:lstStyle/>
          <a:p>
            <a:pPr>
              <a:buFont typeface="Wingdings" pitchFamily="2" charset="2"/>
              <a:buChar char="q"/>
            </a:pPr>
            <a:r>
              <a:rPr lang="fr-FR" sz="2000" dirty="0"/>
              <a:t>Nouvelle Loi sur l’ESS de 2021: faire de ses innovations la base d’émergence de la pluralité des acteurs de l’ESS.</a:t>
            </a:r>
          </a:p>
          <a:p>
            <a:pPr>
              <a:buFont typeface="Wingdings" pitchFamily="2" charset="2"/>
              <a:buChar char="q"/>
            </a:pPr>
            <a:endParaRPr lang="fr-FR" sz="2000" dirty="0"/>
          </a:p>
          <a:p>
            <a:pPr>
              <a:buFont typeface="Wingdings" pitchFamily="2" charset="2"/>
              <a:buChar char="q"/>
            </a:pPr>
            <a:r>
              <a:rPr lang="fr-FR" sz="2000" dirty="0"/>
              <a:t>Favoriser par le dialogue social une culture de l’entrepreneuriat social et solidaire comme mécanisme d’investissement économique durable.</a:t>
            </a:r>
          </a:p>
          <a:p>
            <a:pPr>
              <a:buFont typeface="Wingdings" pitchFamily="2" charset="2"/>
              <a:buChar char="q"/>
            </a:pPr>
            <a:endParaRPr lang="fr-FR" sz="2000" dirty="0"/>
          </a:p>
          <a:p>
            <a:pPr>
              <a:buFont typeface="Wingdings" pitchFamily="2" charset="2"/>
              <a:buChar char="q"/>
            </a:pPr>
            <a:r>
              <a:rPr lang="fr-FR" sz="2000" dirty="0"/>
              <a:t>Renforcer l’ancrage territorial de l’ESS et accompagner les collectivités territoriales à mettre en place les cadres de promotion de l’ESS: fonds dédiés, incubateurs, institutions d’accompagnement techniques. </a:t>
            </a:r>
          </a:p>
          <a:p>
            <a:pPr>
              <a:buFont typeface="Wingdings" pitchFamily="2" charset="2"/>
              <a:buChar char="q"/>
            </a:pPr>
            <a:endParaRPr lang="fr-FR" sz="2000" dirty="0"/>
          </a:p>
          <a:p>
            <a:pPr>
              <a:buFont typeface="Wingdings" pitchFamily="2" charset="2"/>
              <a:buChar char="q"/>
            </a:pPr>
            <a:r>
              <a:rPr lang="fr-FR" sz="2000" dirty="0"/>
              <a:t>Associer les magistrats, experts-comptables, </a:t>
            </a:r>
            <a:r>
              <a:rPr lang="fr-FR" sz="2000" dirty="0" err="1"/>
              <a:t>ect</a:t>
            </a:r>
            <a:r>
              <a:rPr lang="fr-FR" sz="2000" dirty="0"/>
              <a:t>. à la matérialisation des indicateurs sociétaux et environnementaux des entreprises collectives et entreprises sociales: bilans sociaux.</a:t>
            </a:r>
          </a:p>
          <a:p>
            <a:pPr>
              <a:buFont typeface="Wingdings" pitchFamily="2" charset="2"/>
              <a:buChar char="q"/>
            </a:pPr>
            <a:endParaRPr lang="fr-FR" sz="2000" dirty="0"/>
          </a:p>
          <a:p>
            <a:pPr>
              <a:buFont typeface="Wingdings" pitchFamily="2" charset="2"/>
              <a:buChar char="q"/>
            </a:pPr>
            <a:r>
              <a:rPr lang="fr-FR" sz="2000" dirty="0"/>
              <a:t>Publier périodiquement la contribution au PIB des entreprises ESS: tenir les statistiques dans des cadres dédiées au niveau local, national et international. </a:t>
            </a:r>
            <a:endParaRPr lang="fr-SN" sz="2000" dirty="0"/>
          </a:p>
          <a:p>
            <a:pPr marL="0" indent="0">
              <a:buNone/>
            </a:pPr>
            <a:endParaRPr lang="fr-FR" sz="2000" dirty="0"/>
          </a:p>
        </p:txBody>
      </p:sp>
    </p:spTree>
    <p:extLst>
      <p:ext uri="{BB962C8B-B14F-4D97-AF65-F5344CB8AC3E}">
        <p14:creationId xmlns:p14="http://schemas.microsoft.com/office/powerpoint/2010/main" val="506777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214738-44FC-C74A-8256-E32AFACEC9E1}"/>
              </a:ext>
            </a:extLst>
          </p:cNvPr>
          <p:cNvSpPr>
            <a:spLocks noGrp="1"/>
          </p:cNvSpPr>
          <p:nvPr>
            <p:ph type="title"/>
          </p:nvPr>
        </p:nvSpPr>
        <p:spPr/>
        <p:txBody>
          <a:bodyPr/>
          <a:lstStyle/>
          <a:p>
            <a:r>
              <a:rPr lang="fr-FR" dirty="0"/>
              <a:t>Références bibliographiques </a:t>
            </a:r>
          </a:p>
        </p:txBody>
      </p:sp>
      <p:sp>
        <p:nvSpPr>
          <p:cNvPr id="3" name="Espace réservé du contenu 2">
            <a:extLst>
              <a:ext uri="{FF2B5EF4-FFF2-40B4-BE49-F238E27FC236}">
                <a16:creationId xmlns:a16="http://schemas.microsoft.com/office/drawing/2014/main" id="{834B1684-BCC4-AA45-962F-A70083343AD2}"/>
              </a:ext>
            </a:extLst>
          </p:cNvPr>
          <p:cNvSpPr>
            <a:spLocks noGrp="1"/>
          </p:cNvSpPr>
          <p:nvPr>
            <p:ph idx="1"/>
          </p:nvPr>
        </p:nvSpPr>
        <p:spPr>
          <a:xfrm>
            <a:off x="581192" y="2180496"/>
            <a:ext cx="11029615" cy="4505117"/>
          </a:xfrm>
        </p:spPr>
        <p:txBody>
          <a:bodyPr>
            <a:normAutofit fontScale="92500" lnSpcReduction="20000"/>
          </a:bodyPr>
          <a:lstStyle/>
          <a:p>
            <a:r>
              <a:rPr lang="fr-FR" dirty="0"/>
              <a:t>Fall A.S. et </a:t>
            </a:r>
            <a:r>
              <a:rPr lang="fr-FR" dirty="0" err="1"/>
              <a:t>Guèye</a:t>
            </a:r>
            <a:r>
              <a:rPr lang="fr-FR" dirty="0"/>
              <a:t> C. (2003). </a:t>
            </a:r>
            <a:r>
              <a:rPr lang="fr-FR" dirty="0" err="1"/>
              <a:t>Derem</a:t>
            </a:r>
            <a:r>
              <a:rPr lang="fr-FR" dirty="0"/>
              <a:t> </a:t>
            </a:r>
            <a:r>
              <a:rPr lang="fr-FR" dirty="0" err="1"/>
              <a:t>ak</a:t>
            </a:r>
            <a:r>
              <a:rPr lang="fr-FR" dirty="0"/>
              <a:t> </a:t>
            </a:r>
            <a:r>
              <a:rPr lang="fr-FR" dirty="0" err="1"/>
              <a:t>ngerem</a:t>
            </a:r>
            <a:r>
              <a:rPr lang="fr-FR" dirty="0"/>
              <a:t> Le franc, la grâce et la reconnaissance, Les ressorts d’une économie sociale et solidaire en Afrique de l’Ouest. Chaire de recherche du Canada en développement des collectivités (CRDC), Série Recherche no. 26, Université du Québec en Outaouais (UQ)</a:t>
            </a:r>
            <a:endParaRPr lang="fr-SN" dirty="0"/>
          </a:p>
          <a:p>
            <a:r>
              <a:rPr lang="fr-FR" dirty="0"/>
              <a:t>Fall  A.S.  2007. Le  renouvellement  des  dynamiques  coopératives  africaines,  les  coopératives d’habitat  au  Sénégal,  in  L’Afrique  qui  se  refait :  Initiatives  socioéconomiques  des communautés et développement en Afrique Noire, sous la direction de L. Favreau, Presses de l’Université du Québec.</a:t>
            </a:r>
            <a:endParaRPr lang="fr-SN" dirty="0"/>
          </a:p>
          <a:p>
            <a:r>
              <a:rPr lang="fr-FR" dirty="0"/>
              <a:t>Fall A.S. 2012.L’économie sociale et les cadres internationaux de développement, Chaire de recherche du Canada en développement des collectivités (CRDC), Série R 42.</a:t>
            </a:r>
            <a:endParaRPr lang="fr-SN" dirty="0"/>
          </a:p>
          <a:p>
            <a:r>
              <a:rPr lang="fr-FR" dirty="0"/>
              <a:t>Favreau  L.,  2008,  Entreprises  collectives.  Les  enjeux  sociopolitiques  et  territoriaux  de  la coopération et de l’économie sociale, Presses de l’Université du Québec, 332 p.</a:t>
            </a:r>
            <a:endParaRPr lang="fr-SN" dirty="0"/>
          </a:p>
          <a:p>
            <a:r>
              <a:rPr lang="fr-FR" dirty="0"/>
              <a:t>Favreau  L.  Fall  A.S.,  2007,  L’Afrique  qui  se  refait.  Initiatives  socioéconomiques  des communautés et développement en Afrique noire, Presses de l’Université du Québec, 393 p.</a:t>
            </a:r>
            <a:endParaRPr lang="fr-SN" dirty="0"/>
          </a:p>
          <a:p>
            <a:r>
              <a:rPr lang="fr-FR" dirty="0"/>
              <a:t>Polanyi K., 1983, La grande transformation : aux origines politiques et économiques de notre temps, Paris, Gallimard, 419 p.</a:t>
            </a:r>
            <a:endParaRPr lang="fr-SN" dirty="0"/>
          </a:p>
          <a:p>
            <a:r>
              <a:rPr lang="fr-FR" dirty="0"/>
              <a:t>LEGS-</a:t>
            </a:r>
            <a:r>
              <a:rPr lang="fr-FR" dirty="0" err="1"/>
              <a:t>Africa</a:t>
            </a:r>
            <a:r>
              <a:rPr lang="fr-FR" dirty="0"/>
              <a:t> et LARTES-IFAN., 2017 Les entreprises sociales au Sénégal, étude économique et juridique. Rapport 88p.</a:t>
            </a:r>
            <a:endParaRPr lang="fr-SN" dirty="0"/>
          </a:p>
          <a:p>
            <a:r>
              <a:rPr lang="fr-FR" dirty="0" err="1"/>
              <a:t>Sall</a:t>
            </a:r>
            <a:r>
              <a:rPr lang="fr-FR" dirty="0"/>
              <a:t>. M.Y., 2014,  </a:t>
            </a:r>
            <a:r>
              <a:rPr lang="fr-FR" dirty="0" err="1"/>
              <a:t>Ceerno</a:t>
            </a:r>
            <a:r>
              <a:rPr lang="fr-FR" dirty="0"/>
              <a:t> </a:t>
            </a:r>
            <a:r>
              <a:rPr lang="fr-FR" dirty="0" err="1"/>
              <a:t>Sileymani</a:t>
            </a:r>
            <a:r>
              <a:rPr lang="fr-FR" dirty="0"/>
              <a:t> Baal, Fondateur de l’</a:t>
            </a:r>
            <a:r>
              <a:rPr lang="fr-FR" dirty="0" err="1"/>
              <a:t>Almaamiyat</a:t>
            </a:r>
            <a:r>
              <a:rPr lang="fr-FR" dirty="0"/>
              <a:t> (1776-1890). Presse universitaire de </a:t>
            </a:r>
            <a:r>
              <a:rPr lang="fr-FR" dirty="0" err="1"/>
              <a:t>Daka</a:t>
            </a:r>
            <a:r>
              <a:rPr lang="fr-FR" dirty="0"/>
              <a:t>, 72p.</a:t>
            </a:r>
            <a:endParaRPr lang="fr-SN" dirty="0"/>
          </a:p>
          <a:p>
            <a:endParaRPr lang="fr-FR" dirty="0"/>
          </a:p>
        </p:txBody>
      </p:sp>
    </p:spTree>
    <p:extLst>
      <p:ext uri="{BB962C8B-B14F-4D97-AF65-F5344CB8AC3E}">
        <p14:creationId xmlns:p14="http://schemas.microsoft.com/office/powerpoint/2010/main" val="1923065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EFB9E07-6628-DB4A-AD73-4E85EBBD4B74}"/>
              </a:ext>
            </a:extLst>
          </p:cNvPr>
          <p:cNvSpPr>
            <a:spLocks noGrp="1"/>
          </p:cNvSpPr>
          <p:nvPr>
            <p:ph type="title"/>
          </p:nvPr>
        </p:nvSpPr>
        <p:spPr>
          <a:xfrm>
            <a:off x="581193" y="4107305"/>
            <a:ext cx="11029615" cy="898807"/>
          </a:xfrm>
        </p:spPr>
        <p:txBody>
          <a:bodyPr/>
          <a:lstStyle/>
          <a:p>
            <a:r>
              <a:rPr lang="fr-FR" dirty="0"/>
              <a:t>Merci de votre attention </a:t>
            </a:r>
          </a:p>
        </p:txBody>
      </p:sp>
      <p:pic>
        <p:nvPicPr>
          <p:cNvPr id="2" name="Image 1">
            <a:extLst>
              <a:ext uri="{FF2B5EF4-FFF2-40B4-BE49-F238E27FC236}">
                <a16:creationId xmlns:a16="http://schemas.microsoft.com/office/drawing/2014/main" id="{A5370910-0993-A042-894D-72DB7A685113}"/>
              </a:ext>
            </a:extLst>
          </p:cNvPr>
          <p:cNvPicPr>
            <a:picLocks noChangeAspect="1"/>
          </p:cNvPicPr>
          <p:nvPr/>
        </p:nvPicPr>
        <p:blipFill>
          <a:blip r:embed="rId2"/>
          <a:stretch>
            <a:fillRect/>
          </a:stretch>
        </p:blipFill>
        <p:spPr>
          <a:xfrm>
            <a:off x="512176" y="851770"/>
            <a:ext cx="6068164" cy="3413342"/>
          </a:xfrm>
          <a:prstGeom prst="rect">
            <a:avLst/>
          </a:prstGeom>
        </p:spPr>
      </p:pic>
      <p:pic>
        <p:nvPicPr>
          <p:cNvPr id="5" name="Image 4">
            <a:extLst>
              <a:ext uri="{FF2B5EF4-FFF2-40B4-BE49-F238E27FC236}">
                <a16:creationId xmlns:a16="http://schemas.microsoft.com/office/drawing/2014/main" id="{17BE64D1-A307-304D-8E4D-F16A74447C39}"/>
              </a:ext>
            </a:extLst>
          </p:cNvPr>
          <p:cNvPicPr>
            <a:picLocks noChangeAspect="1"/>
          </p:cNvPicPr>
          <p:nvPr/>
        </p:nvPicPr>
        <p:blipFill>
          <a:blip r:embed="rId3"/>
          <a:stretch>
            <a:fillRect/>
          </a:stretch>
        </p:blipFill>
        <p:spPr>
          <a:xfrm>
            <a:off x="6167294" y="1050644"/>
            <a:ext cx="5443514" cy="3056661"/>
          </a:xfrm>
          <a:prstGeom prst="rect">
            <a:avLst/>
          </a:prstGeom>
        </p:spPr>
      </p:pic>
      <p:sp>
        <p:nvSpPr>
          <p:cNvPr id="6" name="Rectangle 5">
            <a:extLst>
              <a:ext uri="{FF2B5EF4-FFF2-40B4-BE49-F238E27FC236}">
                <a16:creationId xmlns:a16="http://schemas.microsoft.com/office/drawing/2014/main" id="{E61DE606-DD94-6E42-BD07-B7A767C770D7}"/>
              </a:ext>
            </a:extLst>
          </p:cNvPr>
          <p:cNvSpPr/>
          <p:nvPr/>
        </p:nvSpPr>
        <p:spPr>
          <a:xfrm>
            <a:off x="581193" y="5344775"/>
            <a:ext cx="6096000" cy="923330"/>
          </a:xfrm>
          <a:prstGeom prst="rect">
            <a:avLst/>
          </a:prstGeom>
        </p:spPr>
        <p:txBody>
          <a:bodyPr>
            <a:spAutoFit/>
          </a:bodyPr>
          <a:lstStyle/>
          <a:p>
            <a:r>
              <a:rPr lang="fr-FR" dirty="0">
                <a:solidFill>
                  <a:schemeClr val="bg1"/>
                </a:solidFill>
              </a:rPr>
              <a:t>Email :fallabdousalam@gmail.com </a:t>
            </a:r>
            <a:br>
              <a:rPr lang="fr-FR" dirty="0">
                <a:solidFill>
                  <a:schemeClr val="bg1"/>
                </a:solidFill>
              </a:rPr>
            </a:br>
            <a:r>
              <a:rPr lang="fr-FR" dirty="0">
                <a:solidFill>
                  <a:schemeClr val="bg1"/>
                </a:solidFill>
              </a:rPr>
              <a:t>LARTES-IFAN Université Cheikh Anta Diop de Dakar</a:t>
            </a:r>
            <a:br>
              <a:rPr lang="fr-FR" dirty="0">
                <a:solidFill>
                  <a:schemeClr val="bg1"/>
                </a:solidFill>
              </a:rPr>
            </a:br>
            <a:r>
              <a:rPr lang="fr-FR" dirty="0">
                <a:solidFill>
                  <a:schemeClr val="bg1"/>
                </a:solidFill>
              </a:rPr>
              <a:t>www.lartes-ifan.org</a:t>
            </a:r>
          </a:p>
        </p:txBody>
      </p:sp>
    </p:spTree>
    <p:extLst>
      <p:ext uri="{BB962C8B-B14F-4D97-AF65-F5344CB8AC3E}">
        <p14:creationId xmlns:p14="http://schemas.microsoft.com/office/powerpoint/2010/main" val="3108167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E6BEB2-0C04-8D48-9A15-E79BE5274A34}"/>
              </a:ext>
            </a:extLst>
          </p:cNvPr>
          <p:cNvSpPr>
            <a:spLocks noGrp="1"/>
          </p:cNvSpPr>
          <p:nvPr>
            <p:ph type="title"/>
          </p:nvPr>
        </p:nvSpPr>
        <p:spPr>
          <a:xfrm>
            <a:off x="581192" y="702156"/>
            <a:ext cx="11029616" cy="898044"/>
          </a:xfrm>
        </p:spPr>
        <p:txBody>
          <a:bodyPr>
            <a:normAutofit fontScale="90000"/>
          </a:bodyPr>
          <a:lstStyle/>
          <a:p>
            <a:r>
              <a:rPr lang="fr-FR" altLang="fr-FR" dirty="0">
                <a:ea typeface="ＭＳ Ｐゴシック" panose="020B0600070205080204" pitchFamily="34" charset="-128"/>
              </a:rPr>
              <a:t>Encastrement de l’économie dans le social, </a:t>
            </a:r>
            <a:r>
              <a:rPr lang="fr-FR" altLang="fr-FR" dirty="0">
                <a:latin typeface="Arial" panose="020B0604020202020204" pitchFamily="34" charset="0"/>
                <a:ea typeface="ＭＳ Ｐゴシック" panose="020B0600070205080204" pitchFamily="34" charset="-128"/>
                <a:cs typeface="Arial" panose="020B0604020202020204" pitchFamily="34" charset="0"/>
              </a:rPr>
              <a:t>Karl Polanyi, 1983</a:t>
            </a:r>
            <a:br>
              <a:rPr lang="fr-FR" altLang="fr-FR" dirty="0">
                <a:latin typeface="Arial" panose="020B0604020202020204" pitchFamily="34" charset="0"/>
                <a:ea typeface="ＭＳ Ｐゴシック" panose="020B0600070205080204" pitchFamily="34" charset="-128"/>
                <a:cs typeface="Arial" panose="020B0604020202020204" pitchFamily="34" charset="0"/>
              </a:rPr>
            </a:br>
            <a:endParaRPr lang="fr-FR" dirty="0"/>
          </a:p>
        </p:txBody>
      </p:sp>
      <p:sp>
        <p:nvSpPr>
          <p:cNvPr id="4" name="Espace réservé du contenu 2">
            <a:extLst>
              <a:ext uri="{FF2B5EF4-FFF2-40B4-BE49-F238E27FC236}">
                <a16:creationId xmlns:a16="http://schemas.microsoft.com/office/drawing/2014/main" id="{D79A9CAD-B580-C148-9981-E70C15EF14CE}"/>
              </a:ext>
            </a:extLst>
          </p:cNvPr>
          <p:cNvSpPr>
            <a:spLocks noGrp="1"/>
          </p:cNvSpPr>
          <p:nvPr>
            <p:ph idx="1"/>
          </p:nvPr>
        </p:nvSpPr>
        <p:spPr>
          <a:xfrm>
            <a:off x="2024844" y="1773298"/>
            <a:ext cx="9498281" cy="3199535"/>
          </a:xfrm>
        </p:spPr>
        <p:txBody>
          <a:bodyPr>
            <a:normAutofit fontScale="92500" lnSpcReduction="10000"/>
          </a:bodyPr>
          <a:lstStyle/>
          <a:p>
            <a:pPr algn="just"/>
            <a:endParaRPr lang="fr-FR" altLang="fr-FR" sz="2000" dirty="0">
              <a:latin typeface="Arial" panose="020B0604020202020204" pitchFamily="34" charset="0"/>
              <a:ea typeface="ＭＳ Ｐゴシック" panose="020B0600070205080204" pitchFamily="34" charset="-128"/>
              <a:cs typeface="Arial" panose="020B0604020202020204" pitchFamily="34" charset="0"/>
            </a:endParaRPr>
          </a:p>
          <a:p>
            <a:pPr algn="just"/>
            <a:r>
              <a:rPr lang="fr-FR" sz="2000" dirty="0"/>
              <a:t>L’activité économique vise l’épanouissement des acteurs sociaux ainsi que la cohésion des sociétés</a:t>
            </a:r>
            <a:r>
              <a:rPr lang="fr-SN" sz="2000" dirty="0"/>
              <a:t>,</a:t>
            </a:r>
          </a:p>
          <a:p>
            <a:pPr algn="just"/>
            <a:endParaRPr lang="fr-FR" sz="2000" dirty="0"/>
          </a:p>
          <a:p>
            <a:pPr algn="just"/>
            <a:r>
              <a:rPr lang="fr-FR" sz="2000" dirty="0"/>
              <a:t>Le renouveau du mélange d’airain entre les deux sphères est l’œuvre agissante de l’Economie sociale et solidaire</a:t>
            </a:r>
            <a:r>
              <a:rPr lang="fr-SN" sz="2000" dirty="0"/>
              <a:t>. </a:t>
            </a:r>
          </a:p>
          <a:p>
            <a:pPr algn="just"/>
            <a:endParaRPr lang="fr-SN" sz="2000" dirty="0"/>
          </a:p>
          <a:p>
            <a:pPr algn="just"/>
            <a:r>
              <a:rPr lang="fr-FR" sz="2000" dirty="0"/>
              <a:t>Agir efficacement dans le social s’est révélé être un important levier de développement économique et un rempart contre la pauvreté. </a:t>
            </a:r>
          </a:p>
          <a:p>
            <a:pPr algn="just"/>
            <a:endParaRPr lang="fr-FR" altLang="fr-FR" sz="2000" dirty="0">
              <a:latin typeface="Arial" panose="020B0604020202020204" pitchFamily="34" charset="0"/>
              <a:ea typeface="ＭＳ Ｐゴシック" panose="020B0600070205080204" pitchFamily="34" charset="-128"/>
              <a:cs typeface="Arial" panose="020B0604020202020204" pitchFamily="34" charset="0"/>
            </a:endParaRPr>
          </a:p>
          <a:p>
            <a:pPr algn="just"/>
            <a:endParaRPr lang="fr-FR" altLang="fr-FR" sz="2000" dirty="0">
              <a:latin typeface="Arial" panose="020B0604020202020204" pitchFamily="34" charset="0"/>
              <a:ea typeface="ＭＳ Ｐゴシック" panose="020B0600070205080204" pitchFamily="34" charset="-128"/>
              <a:cs typeface="Arial" panose="020B0604020202020204" pitchFamily="34" charset="0"/>
            </a:endParaRPr>
          </a:p>
        </p:txBody>
      </p:sp>
      <p:pic>
        <p:nvPicPr>
          <p:cNvPr id="3" name="Image 2">
            <a:extLst>
              <a:ext uri="{FF2B5EF4-FFF2-40B4-BE49-F238E27FC236}">
                <a16:creationId xmlns:a16="http://schemas.microsoft.com/office/drawing/2014/main" id="{A15B245B-73A8-584C-8831-6F1A80838BB5}"/>
              </a:ext>
            </a:extLst>
          </p:cNvPr>
          <p:cNvPicPr>
            <a:picLocks noChangeAspect="1"/>
          </p:cNvPicPr>
          <p:nvPr/>
        </p:nvPicPr>
        <p:blipFill>
          <a:blip r:embed="rId2"/>
          <a:stretch>
            <a:fillRect/>
          </a:stretch>
        </p:blipFill>
        <p:spPr>
          <a:xfrm>
            <a:off x="7891397" y="4361481"/>
            <a:ext cx="4158899" cy="2335319"/>
          </a:xfrm>
          <a:prstGeom prst="rect">
            <a:avLst/>
          </a:prstGeom>
        </p:spPr>
      </p:pic>
      <p:pic>
        <p:nvPicPr>
          <p:cNvPr id="5" name="Image 4">
            <a:extLst>
              <a:ext uri="{FF2B5EF4-FFF2-40B4-BE49-F238E27FC236}">
                <a16:creationId xmlns:a16="http://schemas.microsoft.com/office/drawing/2014/main" id="{C2B04879-8EFF-CD4E-B796-1314D5A886B4}"/>
              </a:ext>
            </a:extLst>
          </p:cNvPr>
          <p:cNvPicPr>
            <a:picLocks noChangeAspect="1"/>
          </p:cNvPicPr>
          <p:nvPr/>
        </p:nvPicPr>
        <p:blipFill>
          <a:blip r:embed="rId3"/>
          <a:stretch>
            <a:fillRect/>
          </a:stretch>
        </p:blipFill>
        <p:spPr>
          <a:xfrm>
            <a:off x="112733" y="3473596"/>
            <a:ext cx="1912111" cy="3399308"/>
          </a:xfrm>
          <a:prstGeom prst="rect">
            <a:avLst/>
          </a:prstGeom>
        </p:spPr>
      </p:pic>
    </p:spTree>
    <p:extLst>
      <p:ext uri="{BB962C8B-B14F-4D97-AF65-F5344CB8AC3E}">
        <p14:creationId xmlns:p14="http://schemas.microsoft.com/office/powerpoint/2010/main" val="722306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FBF4BF-448A-7849-9EF8-826D401F45CF}"/>
              </a:ext>
            </a:extLst>
          </p:cNvPr>
          <p:cNvSpPr>
            <a:spLocks noGrp="1"/>
          </p:cNvSpPr>
          <p:nvPr>
            <p:ph type="title"/>
          </p:nvPr>
        </p:nvSpPr>
        <p:spPr/>
        <p:txBody>
          <a:bodyPr/>
          <a:lstStyle/>
          <a:p>
            <a:r>
              <a:rPr lang="fr-FR" dirty="0"/>
              <a:t>Production en consommation responsable</a:t>
            </a:r>
          </a:p>
        </p:txBody>
      </p:sp>
      <p:pic>
        <p:nvPicPr>
          <p:cNvPr id="4" name="Image 3">
            <a:extLst>
              <a:ext uri="{FF2B5EF4-FFF2-40B4-BE49-F238E27FC236}">
                <a16:creationId xmlns:a16="http://schemas.microsoft.com/office/drawing/2014/main" id="{0E764EDA-E6C2-2E47-981C-76E334C680A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774190" y="1994372"/>
            <a:ext cx="8246632" cy="4644423"/>
          </a:xfrm>
          <a:prstGeom prst="rect">
            <a:avLst/>
          </a:prstGeom>
        </p:spPr>
      </p:pic>
    </p:spTree>
    <p:extLst>
      <p:ext uri="{BB962C8B-B14F-4D97-AF65-F5344CB8AC3E}">
        <p14:creationId xmlns:p14="http://schemas.microsoft.com/office/powerpoint/2010/main" val="3167553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85024E-008C-A842-A8F2-907E6BA2C66E}"/>
              </a:ext>
            </a:extLst>
          </p:cNvPr>
          <p:cNvSpPr>
            <a:spLocks noGrp="1"/>
          </p:cNvSpPr>
          <p:nvPr>
            <p:ph type="title"/>
          </p:nvPr>
        </p:nvSpPr>
        <p:spPr>
          <a:xfrm>
            <a:off x="581192" y="702156"/>
            <a:ext cx="11029616" cy="676939"/>
          </a:xfrm>
        </p:spPr>
        <p:txBody>
          <a:bodyPr>
            <a:normAutofit/>
          </a:bodyPr>
          <a:lstStyle/>
          <a:p>
            <a:r>
              <a:rPr lang="fr-FR" sz="2400" dirty="0"/>
              <a:t>L’Economie Sociale et Solidaire, un modèle endogène et populaire</a:t>
            </a:r>
          </a:p>
        </p:txBody>
      </p:sp>
      <p:sp>
        <p:nvSpPr>
          <p:cNvPr id="3" name="Espace réservé du contenu 2">
            <a:extLst>
              <a:ext uri="{FF2B5EF4-FFF2-40B4-BE49-F238E27FC236}">
                <a16:creationId xmlns:a16="http://schemas.microsoft.com/office/drawing/2014/main" id="{925B51E1-BE15-1A41-A72E-2A1C04E691B7}"/>
              </a:ext>
            </a:extLst>
          </p:cNvPr>
          <p:cNvSpPr>
            <a:spLocks noGrp="1"/>
          </p:cNvSpPr>
          <p:nvPr>
            <p:ph idx="1"/>
          </p:nvPr>
        </p:nvSpPr>
        <p:spPr>
          <a:xfrm>
            <a:off x="581192" y="2023672"/>
            <a:ext cx="11276028" cy="4676931"/>
          </a:xfrm>
        </p:spPr>
        <p:txBody>
          <a:bodyPr>
            <a:normAutofit fontScale="92500"/>
          </a:bodyPr>
          <a:lstStyle/>
          <a:p>
            <a:pPr algn="just">
              <a:buFont typeface="Wingdings" pitchFamily="2" charset="2"/>
              <a:buChar char="q"/>
              <a:defRPr/>
            </a:pPr>
            <a:r>
              <a:rPr lang="fr-FR" sz="2400" b="1" dirty="0"/>
              <a:t>Dans la charte du mandé, 1236</a:t>
            </a:r>
          </a:p>
          <a:p>
            <a:pPr algn="just">
              <a:buFont typeface="Wingdings" pitchFamily="2" charset="2"/>
              <a:buChar char="q"/>
              <a:defRPr/>
            </a:pPr>
            <a:endParaRPr lang="fr-FR" sz="2400" b="1" dirty="0"/>
          </a:p>
          <a:p>
            <a:pPr algn="just">
              <a:buFont typeface="Wingdings" pitchFamily="2" charset="2"/>
              <a:buChar char="q"/>
              <a:defRPr/>
            </a:pPr>
            <a:r>
              <a:rPr lang="fr-FR" altLang="fr-FR" sz="2400" dirty="0">
                <a:latin typeface="Calibri" panose="020F0502020204030204" pitchFamily="34" charset="0"/>
                <a:ea typeface="MS PGothic" panose="020B0600070205080204" pitchFamily="34" charset="-128"/>
              </a:rPr>
              <a:t>Un modèle qui repose sur, l’associativité, la coopérativité, l’humanité et la mutualité,  supports qui caractérisent amplement nos sociétés traditionnelles,</a:t>
            </a:r>
          </a:p>
          <a:p>
            <a:pPr algn="just">
              <a:buFont typeface="Wingdings" pitchFamily="2" charset="2"/>
              <a:buChar char="q"/>
              <a:defRPr/>
            </a:pPr>
            <a:endParaRPr lang="fr-FR" altLang="fr-FR" sz="2400" dirty="0">
              <a:latin typeface="Calibri" panose="020F0502020204030204" pitchFamily="34" charset="0"/>
              <a:ea typeface="MS PGothic" panose="020B0600070205080204" pitchFamily="34" charset="-128"/>
            </a:endParaRPr>
          </a:p>
          <a:p>
            <a:pPr algn="just">
              <a:buFont typeface="Wingdings" pitchFamily="2" charset="2"/>
              <a:buChar char="q"/>
              <a:defRPr/>
            </a:pPr>
            <a:r>
              <a:rPr lang="fr-FR" altLang="fr-FR" sz="2400" dirty="0">
                <a:latin typeface="Calibri" panose="020F0502020204030204" pitchFamily="34" charset="0"/>
                <a:ea typeface="MS PGothic" panose="020B0600070205080204" pitchFamily="34" charset="-128"/>
              </a:rPr>
              <a:t>Une société communautaire bâtie sur la gestion participative, la solidarité, le respect des droits humains, le patriotisme, l’altruisme, le travail et, entre autres, la liberté apparait dans la charte,</a:t>
            </a:r>
          </a:p>
          <a:p>
            <a:pPr algn="just">
              <a:buFont typeface="Wingdings" pitchFamily="2" charset="2"/>
              <a:buChar char="q"/>
              <a:defRPr/>
            </a:pPr>
            <a:endParaRPr lang="fr-FR" altLang="fr-FR" sz="2400" dirty="0">
              <a:latin typeface="Calibri" panose="020F0502020204030204" pitchFamily="34" charset="0"/>
              <a:ea typeface="MS PGothic" panose="020B0600070205080204" pitchFamily="34" charset="-128"/>
            </a:endParaRPr>
          </a:p>
          <a:p>
            <a:pPr algn="just">
              <a:buFont typeface="Wingdings" pitchFamily="2" charset="2"/>
              <a:buChar char="q"/>
              <a:defRPr/>
            </a:pPr>
            <a:r>
              <a:rPr lang="fr-FR" altLang="fr-FR" sz="2400" dirty="0">
                <a:latin typeface="Calibri" panose="020F0502020204030204" pitchFamily="34" charset="0"/>
                <a:ea typeface="MS PGothic" panose="020B0600070205080204" pitchFamily="34" charset="-128"/>
              </a:rPr>
              <a:t>Ces valeurs sociétales, instituées depuis 1236 au pays Mandé, restent aujourd’hui celles que poursuit l’ESS. </a:t>
            </a:r>
            <a:endParaRPr lang="en-US" altLang="fr-FR" sz="2400" dirty="0">
              <a:latin typeface="Calibri" panose="020F0502020204030204" pitchFamily="34" charset="0"/>
              <a:ea typeface="MS PGothic" panose="020B0600070205080204" pitchFamily="34" charset="-128"/>
            </a:endParaRPr>
          </a:p>
          <a:p>
            <a:endParaRPr lang="fr-FR" dirty="0"/>
          </a:p>
        </p:txBody>
      </p:sp>
    </p:spTree>
    <p:extLst>
      <p:ext uri="{BB962C8B-B14F-4D97-AF65-F5344CB8AC3E}">
        <p14:creationId xmlns:p14="http://schemas.microsoft.com/office/powerpoint/2010/main" val="1813548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3EBC4C-84EF-A94A-8E6F-9B8F6AD7971A}"/>
              </a:ext>
            </a:extLst>
          </p:cNvPr>
          <p:cNvSpPr>
            <a:spLocks noGrp="1"/>
          </p:cNvSpPr>
          <p:nvPr>
            <p:ph type="title"/>
          </p:nvPr>
        </p:nvSpPr>
        <p:spPr>
          <a:xfrm>
            <a:off x="581192" y="702156"/>
            <a:ext cx="11029616" cy="721910"/>
          </a:xfrm>
        </p:spPr>
        <p:txBody>
          <a:bodyPr>
            <a:normAutofit/>
          </a:bodyPr>
          <a:lstStyle/>
          <a:p>
            <a:r>
              <a:rPr lang="fr-FR" sz="2400" dirty="0"/>
              <a:t>L’Economie Sociale et Solidaire, un modèle endogène et populaire</a:t>
            </a:r>
          </a:p>
        </p:txBody>
      </p:sp>
      <p:sp>
        <p:nvSpPr>
          <p:cNvPr id="3" name="Espace réservé du contenu 2">
            <a:extLst>
              <a:ext uri="{FF2B5EF4-FFF2-40B4-BE49-F238E27FC236}">
                <a16:creationId xmlns:a16="http://schemas.microsoft.com/office/drawing/2014/main" id="{9C95FECB-023D-4A42-990B-C1CD15C6B46D}"/>
              </a:ext>
            </a:extLst>
          </p:cNvPr>
          <p:cNvSpPr>
            <a:spLocks noGrp="1"/>
          </p:cNvSpPr>
          <p:nvPr>
            <p:ph idx="1"/>
          </p:nvPr>
        </p:nvSpPr>
        <p:spPr>
          <a:xfrm>
            <a:off x="329784" y="2180496"/>
            <a:ext cx="11542426" cy="4385196"/>
          </a:xfrm>
        </p:spPr>
        <p:txBody>
          <a:bodyPr>
            <a:normAutofit fontScale="92500" lnSpcReduction="10000"/>
          </a:bodyPr>
          <a:lstStyle/>
          <a:p>
            <a:pPr algn="just">
              <a:buFont typeface="Wingdings" pitchFamily="2" charset="2"/>
              <a:buChar char="q"/>
            </a:pPr>
            <a:r>
              <a:rPr lang="fr-FR" altLang="fr-FR" sz="2400" b="1" dirty="0"/>
              <a:t>La révolution </a:t>
            </a:r>
            <a:r>
              <a:rPr lang="fr-FR" altLang="fr-FR" sz="2400" b="1" dirty="0" err="1"/>
              <a:t>torodo</a:t>
            </a:r>
            <a:r>
              <a:rPr lang="fr-FR" altLang="fr-FR" sz="2400" b="1" dirty="0"/>
              <a:t> de </a:t>
            </a:r>
            <a:r>
              <a:rPr lang="fr-FR" altLang="fr-FR" sz="2400" b="1" dirty="0" err="1"/>
              <a:t>Ceerno</a:t>
            </a:r>
            <a:r>
              <a:rPr lang="fr-FR" altLang="fr-FR" sz="2400" b="1" dirty="0"/>
              <a:t> </a:t>
            </a:r>
            <a:r>
              <a:rPr lang="fr-FR" altLang="fr-FR" sz="2400" b="1" dirty="0" err="1"/>
              <a:t>Sileymani</a:t>
            </a:r>
            <a:r>
              <a:rPr lang="fr-FR" altLang="fr-FR" sz="2400" b="1" dirty="0"/>
              <a:t> Baal, 1776</a:t>
            </a:r>
          </a:p>
          <a:p>
            <a:pPr marL="0" indent="0" algn="just">
              <a:buNone/>
            </a:pPr>
            <a:endParaRPr lang="fr-FR" altLang="fr-FR" sz="2400" b="1" dirty="0">
              <a:latin typeface="Calibri" panose="020F0502020204030204" pitchFamily="34" charset="0"/>
            </a:endParaRPr>
          </a:p>
          <a:p>
            <a:pPr algn="just">
              <a:buFont typeface="Wingdings" pitchFamily="2" charset="2"/>
              <a:buChar char="q"/>
            </a:pPr>
            <a:r>
              <a:rPr lang="fr-FR" altLang="fr-FR" sz="2800" dirty="0">
                <a:latin typeface="Calibri" panose="020F0502020204030204" pitchFamily="34" charset="0"/>
              </a:rPr>
              <a:t>Au </a:t>
            </a:r>
            <a:r>
              <a:rPr lang="fr-FR" altLang="fr-FR" sz="2800" dirty="0" err="1">
                <a:latin typeface="Calibri" panose="020F0502020204030204" pitchFamily="34" charset="0"/>
              </a:rPr>
              <a:t>Fouta</a:t>
            </a:r>
            <a:r>
              <a:rPr lang="fr-FR" altLang="fr-FR" sz="2800" dirty="0">
                <a:latin typeface="Calibri" panose="020F0502020204030204" pitchFamily="34" charset="0"/>
              </a:rPr>
              <a:t> Toro, la constitution de l’</a:t>
            </a:r>
            <a:r>
              <a:rPr lang="fr-FR" altLang="fr-FR" sz="2800" dirty="0" err="1">
                <a:latin typeface="Calibri" panose="020F0502020204030204" pitchFamily="34" charset="0"/>
              </a:rPr>
              <a:t>Almamy</a:t>
            </a:r>
            <a:endParaRPr lang="fr-FR" altLang="fr-FR" sz="2800" dirty="0">
              <a:latin typeface="Calibri" panose="020F0502020204030204" pitchFamily="34" charset="0"/>
            </a:endParaRPr>
          </a:p>
          <a:p>
            <a:pPr lvl="2" algn="just">
              <a:buFont typeface="Wingdings" pitchFamily="2" charset="2"/>
              <a:buChar char="q"/>
            </a:pPr>
            <a:r>
              <a:rPr lang="fr-FR" altLang="fr-FR" sz="2400" dirty="0">
                <a:latin typeface="Calibri" panose="020F0502020204030204" pitchFamily="34" charset="0"/>
              </a:rPr>
              <a:t>inspire la liberté dans la vie de communauté, </a:t>
            </a:r>
          </a:p>
          <a:p>
            <a:pPr lvl="2" algn="just">
              <a:buFont typeface="Wingdings" pitchFamily="2" charset="2"/>
              <a:buChar char="q"/>
            </a:pPr>
            <a:r>
              <a:rPr lang="fr-FR" altLang="fr-FR" sz="2400" dirty="0">
                <a:latin typeface="Calibri" panose="020F0502020204030204" pitchFamily="34" charset="0"/>
              </a:rPr>
              <a:t>promeut l’intérêt général, </a:t>
            </a:r>
          </a:p>
          <a:p>
            <a:pPr lvl="2" algn="just">
              <a:buFont typeface="Wingdings" pitchFamily="2" charset="2"/>
              <a:buChar char="q"/>
            </a:pPr>
            <a:r>
              <a:rPr lang="fr-FR" altLang="fr-FR" sz="2400" dirty="0">
                <a:latin typeface="Calibri" panose="020F0502020204030204" pitchFamily="34" charset="0"/>
              </a:rPr>
              <a:t>exhorte la protection des couches sensibles, </a:t>
            </a:r>
          </a:p>
          <a:p>
            <a:pPr lvl="2" algn="just">
              <a:buFont typeface="Wingdings" pitchFamily="2" charset="2"/>
              <a:buChar char="q"/>
            </a:pPr>
            <a:r>
              <a:rPr lang="fr-FR" altLang="fr-FR" sz="2400" dirty="0">
                <a:latin typeface="Calibri" panose="020F0502020204030204" pitchFamily="34" charset="0"/>
              </a:rPr>
              <a:t>institue la gestion démocratique;</a:t>
            </a:r>
          </a:p>
          <a:p>
            <a:pPr algn="just">
              <a:buFont typeface="Wingdings" pitchFamily="2" charset="2"/>
              <a:buChar char="q"/>
            </a:pPr>
            <a:endParaRPr lang="fr-FR" altLang="fr-FR" sz="2800" dirty="0">
              <a:latin typeface="Calibri" panose="020F0502020204030204" pitchFamily="34" charset="0"/>
            </a:endParaRPr>
          </a:p>
          <a:p>
            <a:pPr algn="just">
              <a:buFont typeface="Wingdings" pitchFamily="2" charset="2"/>
              <a:buChar char="q"/>
            </a:pPr>
            <a:r>
              <a:rPr lang="fr-FR" altLang="fr-FR" sz="2800" dirty="0">
                <a:latin typeface="Calibri" panose="020F0502020204030204" pitchFamily="34" charset="0"/>
              </a:rPr>
              <a:t>La révolution </a:t>
            </a:r>
            <a:r>
              <a:rPr lang="fr-FR" altLang="fr-FR" sz="2800" dirty="0" err="1">
                <a:latin typeface="Calibri" panose="020F0502020204030204" pitchFamily="34" charset="0"/>
              </a:rPr>
              <a:t>torobé</a:t>
            </a:r>
            <a:r>
              <a:rPr lang="fr-FR" altLang="fr-FR" sz="2800" dirty="0">
                <a:latin typeface="Calibri" panose="020F0502020204030204" pitchFamily="34" charset="0"/>
              </a:rPr>
              <a:t> de 1776 a jeté les premiers jalons  de l’ESS au Sénégal.</a:t>
            </a:r>
          </a:p>
          <a:p>
            <a:endParaRPr lang="fr-FR" dirty="0"/>
          </a:p>
        </p:txBody>
      </p:sp>
      <p:pic>
        <p:nvPicPr>
          <p:cNvPr id="5" name="Image 4">
            <a:extLst>
              <a:ext uri="{FF2B5EF4-FFF2-40B4-BE49-F238E27FC236}">
                <a16:creationId xmlns:a16="http://schemas.microsoft.com/office/drawing/2014/main" id="{9B3258C6-B34B-A646-A9A6-22ABAF5C2A0C}"/>
              </a:ext>
            </a:extLst>
          </p:cNvPr>
          <p:cNvPicPr>
            <a:picLocks noChangeAspect="1"/>
          </p:cNvPicPr>
          <p:nvPr/>
        </p:nvPicPr>
        <p:blipFill>
          <a:blip r:embed="rId2"/>
          <a:stretch>
            <a:fillRect/>
          </a:stretch>
        </p:blipFill>
        <p:spPr>
          <a:xfrm>
            <a:off x="8665938" y="1816274"/>
            <a:ext cx="2279346" cy="4052170"/>
          </a:xfrm>
          <a:prstGeom prst="rect">
            <a:avLst/>
          </a:prstGeom>
        </p:spPr>
      </p:pic>
    </p:spTree>
    <p:extLst>
      <p:ext uri="{BB962C8B-B14F-4D97-AF65-F5344CB8AC3E}">
        <p14:creationId xmlns:p14="http://schemas.microsoft.com/office/powerpoint/2010/main" val="2846422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2DA75D-897B-2A48-8845-9061FCDB206B}"/>
              </a:ext>
            </a:extLst>
          </p:cNvPr>
          <p:cNvSpPr>
            <a:spLocks noGrp="1"/>
          </p:cNvSpPr>
          <p:nvPr>
            <p:ph type="title"/>
          </p:nvPr>
        </p:nvSpPr>
        <p:spPr/>
        <p:txBody>
          <a:bodyPr/>
          <a:lstStyle/>
          <a:p>
            <a:r>
              <a:rPr lang="fr-FR" dirty="0"/>
              <a:t>L’ESS, un spectre large, transversal et multisectoriel</a:t>
            </a:r>
            <a:br>
              <a:rPr lang="fr-SN" dirty="0"/>
            </a:br>
            <a:endParaRPr lang="fr-FR" dirty="0"/>
          </a:p>
        </p:txBody>
      </p:sp>
      <p:sp>
        <p:nvSpPr>
          <p:cNvPr id="3" name="Espace réservé du contenu 2">
            <a:extLst>
              <a:ext uri="{FF2B5EF4-FFF2-40B4-BE49-F238E27FC236}">
                <a16:creationId xmlns:a16="http://schemas.microsoft.com/office/drawing/2014/main" id="{85A257D8-AFC9-D949-B3F3-0C17AC8D0688}"/>
              </a:ext>
            </a:extLst>
          </p:cNvPr>
          <p:cNvSpPr>
            <a:spLocks noGrp="1"/>
          </p:cNvSpPr>
          <p:nvPr>
            <p:ph idx="1"/>
          </p:nvPr>
        </p:nvSpPr>
        <p:spPr>
          <a:xfrm>
            <a:off x="581193" y="2323476"/>
            <a:ext cx="11186086" cy="4534524"/>
          </a:xfrm>
        </p:spPr>
        <p:txBody>
          <a:bodyPr>
            <a:normAutofit fontScale="92500" lnSpcReduction="10000"/>
          </a:bodyPr>
          <a:lstStyle/>
          <a:p>
            <a:pPr>
              <a:buFont typeface="Wingdings" pitchFamily="2" charset="2"/>
              <a:buChar char="q"/>
            </a:pPr>
            <a:r>
              <a:rPr lang="fr-FR" sz="2800" b="1" dirty="0"/>
              <a:t>L’ESS: un champ holistique</a:t>
            </a:r>
          </a:p>
          <a:p>
            <a:endParaRPr lang="fr-FR" sz="2400" dirty="0"/>
          </a:p>
          <a:p>
            <a:r>
              <a:rPr lang="fr-FR" sz="2400" dirty="0"/>
              <a:t>Un  mode d’entreprendre qui recouvre toutes les activités économiques, portée par des personnes morales de droit privé qui placent l’humain au cœur de l’activité de jouissance économique,</a:t>
            </a:r>
          </a:p>
          <a:p>
            <a:endParaRPr lang="fr-FR" sz="2400" dirty="0"/>
          </a:p>
          <a:p>
            <a:r>
              <a:rPr lang="fr-FR" sz="2400" dirty="0"/>
              <a:t>Une forme transversale de production et de distribution de bien de service qui peut s’appliquer à tous les secteurs de l’économie, </a:t>
            </a:r>
          </a:p>
          <a:p>
            <a:endParaRPr lang="fr-FR" sz="2400" dirty="0"/>
          </a:p>
          <a:p>
            <a:r>
              <a:rPr lang="fr-FR" sz="2400" dirty="0"/>
              <a:t>Elle regroupe habituellement les entreprises collectives et les entreprises sociales qui sont des formes d’entreprises très connues des sociétés africaines en général.</a:t>
            </a:r>
          </a:p>
          <a:p>
            <a:endParaRPr lang="fr-FR" sz="2400" dirty="0"/>
          </a:p>
          <a:p>
            <a:endParaRPr lang="fr-FR" sz="2400" dirty="0"/>
          </a:p>
          <a:p>
            <a:endParaRPr lang="fr-FR" sz="2400" dirty="0"/>
          </a:p>
        </p:txBody>
      </p:sp>
    </p:spTree>
    <p:extLst>
      <p:ext uri="{BB962C8B-B14F-4D97-AF65-F5344CB8AC3E}">
        <p14:creationId xmlns:p14="http://schemas.microsoft.com/office/powerpoint/2010/main" val="3305819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C9E70A45-294D-F243-8834-22914C7E8E10}"/>
              </a:ext>
            </a:extLst>
          </p:cNvPr>
          <p:cNvSpPr>
            <a:spLocks noGrp="1"/>
          </p:cNvSpPr>
          <p:nvPr>
            <p:ph type="title"/>
          </p:nvPr>
        </p:nvSpPr>
        <p:spPr>
          <a:xfrm>
            <a:off x="457511" y="4255593"/>
            <a:ext cx="11029615" cy="838847"/>
          </a:xfrm>
        </p:spPr>
        <p:txBody>
          <a:bodyPr/>
          <a:lstStyle/>
          <a:p>
            <a:r>
              <a:rPr lang="fr-FR" dirty="0"/>
              <a:t>LES ENTREPRISES COLLECTIVES </a:t>
            </a:r>
          </a:p>
        </p:txBody>
      </p:sp>
      <p:pic>
        <p:nvPicPr>
          <p:cNvPr id="3" name="Image 5">
            <a:extLst>
              <a:ext uri="{FF2B5EF4-FFF2-40B4-BE49-F238E27FC236}">
                <a16:creationId xmlns:a16="http://schemas.microsoft.com/office/drawing/2014/main" id="{7DD2EEA0-6229-8941-90F7-BB5A1F93EA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7640" y="738731"/>
            <a:ext cx="4749358" cy="351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1448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6550B7-21D4-5E43-BD88-7853DAA07B7C}"/>
              </a:ext>
            </a:extLst>
          </p:cNvPr>
          <p:cNvSpPr>
            <a:spLocks noGrp="1"/>
          </p:cNvSpPr>
          <p:nvPr>
            <p:ph type="title"/>
          </p:nvPr>
        </p:nvSpPr>
        <p:spPr/>
        <p:txBody>
          <a:bodyPr>
            <a:normAutofit/>
          </a:bodyPr>
          <a:lstStyle/>
          <a:p>
            <a:r>
              <a:rPr lang="fr-FR" dirty="0"/>
              <a:t>Économie coopérative et associative</a:t>
            </a:r>
            <a:br>
              <a:rPr lang="fr-SN" dirty="0"/>
            </a:br>
            <a:endParaRPr lang="fr-FR" dirty="0"/>
          </a:p>
        </p:txBody>
      </p:sp>
      <p:sp>
        <p:nvSpPr>
          <p:cNvPr id="3" name="Espace réservé du contenu 2">
            <a:extLst>
              <a:ext uri="{FF2B5EF4-FFF2-40B4-BE49-F238E27FC236}">
                <a16:creationId xmlns:a16="http://schemas.microsoft.com/office/drawing/2014/main" id="{ED9BF8FB-B672-F14C-8D9C-21DDF8C0A717}"/>
              </a:ext>
            </a:extLst>
          </p:cNvPr>
          <p:cNvSpPr>
            <a:spLocks noGrp="1"/>
          </p:cNvSpPr>
          <p:nvPr>
            <p:ph idx="1"/>
          </p:nvPr>
        </p:nvSpPr>
        <p:spPr>
          <a:xfrm>
            <a:off x="581192" y="2180496"/>
            <a:ext cx="11029615" cy="4220304"/>
          </a:xfrm>
        </p:spPr>
        <p:txBody>
          <a:bodyPr>
            <a:normAutofit lnSpcReduction="10000"/>
          </a:bodyPr>
          <a:lstStyle/>
          <a:p>
            <a:pPr>
              <a:buFont typeface="Wingdings" pitchFamily="2" charset="2"/>
              <a:buChar char="q"/>
            </a:pPr>
            <a:r>
              <a:rPr lang="fr-FR" sz="2400" dirty="0"/>
              <a:t>Louis Favreau (2008) définit l’entreprise collective par quatre composantes : </a:t>
            </a:r>
          </a:p>
          <a:p>
            <a:pPr>
              <a:buFont typeface="Wingdings" pitchFamily="2" charset="2"/>
              <a:buChar char="q"/>
            </a:pPr>
            <a:endParaRPr lang="fr-FR" sz="2400" dirty="0"/>
          </a:p>
          <a:p>
            <a:pPr lvl="1"/>
            <a:r>
              <a:rPr lang="fr-FR" sz="2200" dirty="0"/>
              <a:t>Equilibre entre des finalités sociales et des finalités économiques, </a:t>
            </a:r>
          </a:p>
          <a:p>
            <a:pPr lvl="1"/>
            <a:endParaRPr lang="fr-FR" sz="2200" dirty="0"/>
          </a:p>
          <a:p>
            <a:pPr lvl="1"/>
            <a:r>
              <a:rPr lang="fr-FR" sz="2200" dirty="0"/>
              <a:t>Acteurs qui s’associent pour entreprendre autrement, </a:t>
            </a:r>
          </a:p>
          <a:p>
            <a:pPr lvl="1"/>
            <a:endParaRPr lang="fr-FR" sz="2200" dirty="0"/>
          </a:p>
          <a:p>
            <a:pPr lvl="1"/>
            <a:r>
              <a:rPr lang="fr-FR" sz="2200" dirty="0"/>
              <a:t>Structures et règles orientées vers la participation démocratique,</a:t>
            </a:r>
          </a:p>
          <a:p>
            <a:pPr lvl="1"/>
            <a:endParaRPr lang="fr-FR" sz="2200" dirty="0"/>
          </a:p>
          <a:p>
            <a:pPr lvl="1"/>
            <a:r>
              <a:rPr lang="fr-FR" sz="2200" dirty="0"/>
              <a:t>Activités collectives à caractère entrepreneurial</a:t>
            </a:r>
            <a:r>
              <a:rPr lang="fr-SN" sz="2200" dirty="0"/>
              <a:t>.</a:t>
            </a:r>
          </a:p>
          <a:p>
            <a:endParaRPr lang="fr-SN" sz="2400" dirty="0"/>
          </a:p>
        </p:txBody>
      </p:sp>
      <p:pic>
        <p:nvPicPr>
          <p:cNvPr id="4" name="Image 3">
            <a:extLst>
              <a:ext uri="{FF2B5EF4-FFF2-40B4-BE49-F238E27FC236}">
                <a16:creationId xmlns:a16="http://schemas.microsoft.com/office/drawing/2014/main" id="{C8328AEE-44E9-CC43-AD98-92D09A6D2B6C}"/>
              </a:ext>
            </a:extLst>
          </p:cNvPr>
          <p:cNvPicPr>
            <a:picLocks noChangeAspect="1"/>
          </p:cNvPicPr>
          <p:nvPr/>
        </p:nvPicPr>
        <p:blipFill>
          <a:blip r:embed="rId2"/>
          <a:stretch>
            <a:fillRect/>
          </a:stretch>
        </p:blipFill>
        <p:spPr>
          <a:xfrm>
            <a:off x="9500144" y="2755726"/>
            <a:ext cx="2307529" cy="4102274"/>
          </a:xfrm>
          <a:prstGeom prst="rect">
            <a:avLst/>
          </a:prstGeom>
        </p:spPr>
      </p:pic>
    </p:spTree>
    <p:extLst>
      <p:ext uri="{BB962C8B-B14F-4D97-AF65-F5344CB8AC3E}">
        <p14:creationId xmlns:p14="http://schemas.microsoft.com/office/powerpoint/2010/main" val="2050428361"/>
      </p:ext>
    </p:extLst>
  </p:cSld>
  <p:clrMapOvr>
    <a:masterClrMapping/>
  </p:clrMapOvr>
</p:sld>
</file>

<file path=ppt/theme/theme1.xml><?xml version="1.0" encoding="utf-8"?>
<a:theme xmlns:a="http://schemas.openxmlformats.org/drawingml/2006/main" name="Dividende">
  <a:themeElements>
    <a:clrScheme name="Dividende">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e">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{F2EA432C-CB14-9842-B1C4-768BF15A7779}tf10001123</Template>
  <TotalTime>2971</TotalTime>
  <Words>1711</Words>
  <Application>Microsoft Macintosh PowerPoint</Application>
  <PresentationFormat>Grand écran</PresentationFormat>
  <Paragraphs>185</Paragraphs>
  <Slides>22</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22</vt:i4>
      </vt:variant>
    </vt:vector>
  </HeadingPairs>
  <TitlesOfParts>
    <vt:vector size="30" baseType="lpstr">
      <vt:lpstr>ＭＳ Ｐゴシック</vt:lpstr>
      <vt:lpstr>ＭＳ Ｐゴシック</vt:lpstr>
      <vt:lpstr>Arial</vt:lpstr>
      <vt:lpstr>Calibri</vt:lpstr>
      <vt:lpstr>Gill Sans MT</vt:lpstr>
      <vt:lpstr>Wingdings</vt:lpstr>
      <vt:lpstr>Wingdings 2</vt:lpstr>
      <vt:lpstr>Dividende</vt:lpstr>
      <vt:lpstr>L’écosystème de l’économie sociale et solidaire au Sénégal :   L’espoir d’un renouveau social de l’activité économique </vt:lpstr>
      <vt:lpstr>Plan de la présentation </vt:lpstr>
      <vt:lpstr>Encastrement de l’économie dans le social, Karl Polanyi, 1983 </vt:lpstr>
      <vt:lpstr>Production en consommation responsable</vt:lpstr>
      <vt:lpstr>L’Economie Sociale et Solidaire, un modèle endogène et populaire</vt:lpstr>
      <vt:lpstr>L’Economie Sociale et Solidaire, un modèle endogène et populaire</vt:lpstr>
      <vt:lpstr>L’ESS, un spectre large, transversal et multisectoriel </vt:lpstr>
      <vt:lpstr>LES ENTREPRISES COLLECTIVES </vt:lpstr>
      <vt:lpstr>Économie coopérative et associative </vt:lpstr>
      <vt:lpstr>Les entreprises collectives : une part importante de l’ess</vt:lpstr>
      <vt:lpstr>Les coopératives, Mutuelles ou autres mouvements associatifs </vt:lpstr>
      <vt:lpstr>Les coopératives, Mutuelles ou autres mouvements associatifs </vt:lpstr>
      <vt:lpstr>Les coopératives, Mutuelles ou autres mouvements associatifs </vt:lpstr>
      <vt:lpstr>Les coopératives, Mutuelles ou autres mouvements associatifs </vt:lpstr>
      <vt:lpstr>Typologie des entreprises collectives </vt:lpstr>
      <vt:lpstr>LES ENTREPRISES SOCIALES </vt:lpstr>
      <vt:lpstr>     </vt:lpstr>
      <vt:lpstr>Typologie des entreprises sociales </vt:lpstr>
      <vt:lpstr>Une pluralité d’acteurs en phase avec la vision holistique et éthique </vt:lpstr>
      <vt:lpstr>Pour conclure : l’économie sociale et solidaire au rang de priorité nationale  </vt:lpstr>
      <vt:lpstr>Références bibliographiques </vt:lpstr>
      <vt:lpstr>Merci de votre attention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L’écosystème de l’économie sociale et solidaire au Sénégal :  L’espoir d’un renouveau social de l’activité économique </dc:title>
  <dc:creator>Microsoft Office User</dc:creator>
  <cp:lastModifiedBy>Microsoft Office User</cp:lastModifiedBy>
  <cp:revision>60</cp:revision>
  <dcterms:created xsi:type="dcterms:W3CDTF">2022-11-08T12:06:22Z</dcterms:created>
  <dcterms:modified xsi:type="dcterms:W3CDTF">2022-11-10T13:56:44Z</dcterms:modified>
</cp:coreProperties>
</file>