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5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8"/>
    <p:restoredTop sz="94611"/>
  </p:normalViewPr>
  <p:slideViewPr>
    <p:cSldViewPr snapToGrid="0" snapToObjects="1">
      <p:cViewPr varScale="1">
        <p:scale>
          <a:sx n="114" d="100"/>
          <a:sy n="114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7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221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87828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032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256724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3282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423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4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2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5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8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3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6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7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6/1/22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92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rtes-ifan.org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7F9D7-3F0F-9F44-A899-01DE23FD3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448" y="4434055"/>
            <a:ext cx="8299751" cy="156034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pandémie, un fait total</a:t>
            </a:r>
            <a:br>
              <a:rPr lang="fr-SN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3B7A001-6721-FA45-BD05-A557EA4E1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449" y="5318821"/>
            <a:ext cx="8601433" cy="1228091"/>
          </a:xfrm>
        </p:spPr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Pr Abdou Salam FALL, Socio-anthropologue, LARTES-IFAN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95DAC7-3EBD-6A48-80A2-2854B5AD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14891"/>
            <a:ext cx="7196667" cy="37482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DB1C068-64F0-E742-A87D-8994435C2940}"/>
              </a:ext>
            </a:extLst>
          </p:cNvPr>
          <p:cNvSpPr txBox="1"/>
          <p:nvPr/>
        </p:nvSpPr>
        <p:spPr>
          <a:xfrm>
            <a:off x="10664882" y="6362246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Juin 2022</a:t>
            </a:r>
          </a:p>
        </p:txBody>
      </p:sp>
    </p:spTree>
    <p:extLst>
      <p:ext uri="{BB962C8B-B14F-4D97-AF65-F5344CB8AC3E}">
        <p14:creationId xmlns:p14="http://schemas.microsoft.com/office/powerpoint/2010/main" val="103059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3869F-03C6-9243-A2EE-04C3837A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Merci de votre attention</a:t>
            </a:r>
            <a:br>
              <a:rPr lang="fr-FR" dirty="0">
                <a:solidFill>
                  <a:schemeClr val="bg1"/>
                </a:solidFill>
              </a:rPr>
            </a:br>
            <a:br>
              <a:rPr lang="fr-FR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  <a:hlinkClick r:id="rId2"/>
              </a:rPr>
              <a:t>www.lartes-ifan.org</a:t>
            </a:r>
            <a:br>
              <a:rPr lang="fr-FR" sz="2800" dirty="0">
                <a:solidFill>
                  <a:schemeClr val="bg1"/>
                </a:solidFill>
              </a:rPr>
            </a:b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fallabdousalam@gmail.com</a:t>
            </a:r>
          </a:p>
        </p:txBody>
      </p:sp>
    </p:spTree>
    <p:extLst>
      <p:ext uri="{BB962C8B-B14F-4D97-AF65-F5344CB8AC3E}">
        <p14:creationId xmlns:p14="http://schemas.microsoft.com/office/powerpoint/2010/main" val="333036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7075B-BA43-E34E-A049-16AF6EE6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1" y="457200"/>
            <a:ext cx="9066212" cy="14478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Constats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71F429-F8E8-C84F-AA81-1B788A14E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134" y="1291167"/>
            <a:ext cx="8415866" cy="3293533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solidFill>
                  <a:schemeClr val="bg1"/>
                </a:solidFill>
              </a:rPr>
              <a:t>La pandémie de la COVID-19 a </a:t>
            </a:r>
            <a:r>
              <a:rPr lang="fr-FR" b="1" dirty="0">
                <a:solidFill>
                  <a:schemeClr val="bg1"/>
                </a:solidFill>
              </a:rPr>
              <a:t>profondément bouleversé les dynamiques mondiales</a:t>
            </a:r>
            <a:r>
              <a:rPr lang="fr-FR" dirty="0">
                <a:solidFill>
                  <a:schemeClr val="bg1"/>
                </a:solidFill>
              </a:rPr>
              <a:t> notamment ses changements inattendus ont entraîné la propagation de </a:t>
            </a:r>
            <a:r>
              <a:rPr lang="fr-FR" b="1" dirty="0">
                <a:solidFill>
                  <a:schemeClr val="bg1"/>
                </a:solidFill>
              </a:rPr>
              <a:t>messages discordants</a:t>
            </a:r>
            <a:r>
              <a:rPr lang="fr-FR" dirty="0">
                <a:solidFill>
                  <a:schemeClr val="bg1"/>
                </a:solidFill>
              </a:rPr>
              <a:t> un peu partout dans le monde. </a:t>
            </a:r>
            <a:endParaRPr lang="fr-SN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Au Sénégal, comme dans de nombreux pays, au Nord et au Sud, on a constaté des </a:t>
            </a:r>
            <a:r>
              <a:rPr lang="fr-FR" b="1" dirty="0">
                <a:solidFill>
                  <a:schemeClr val="bg1"/>
                </a:solidFill>
              </a:rPr>
              <a:t>avis divergents</a:t>
            </a:r>
            <a:r>
              <a:rPr lang="fr-FR" dirty="0">
                <a:solidFill>
                  <a:schemeClr val="bg1"/>
                </a:solidFill>
              </a:rPr>
              <a:t> diffusés dans la presse et les réseaux sociaux </a:t>
            </a:r>
            <a:r>
              <a:rPr lang="fr-FR" b="1" dirty="0">
                <a:solidFill>
                  <a:schemeClr val="bg1"/>
                </a:solidFill>
              </a:rPr>
              <a:t>qui biaisent le rapport à la COVID-19. </a:t>
            </a:r>
            <a:endParaRPr lang="fr-SN" dirty="0">
              <a:solidFill>
                <a:schemeClr val="bg1"/>
              </a:solidFill>
            </a:endParaRPr>
          </a:p>
          <a:p>
            <a:endParaRPr lang="fr-SN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L’irruption de la pandémie a inquiété à la fois les citoyens et le monde médical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Cette nouveauté a mis en scelle des pratiques tout à fait distantes que l’on pensait hors du champ de la santé humaine. </a:t>
            </a:r>
            <a:endParaRPr lang="fr-SN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1840D9-1BC0-6A46-9D1F-309DACB5B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67" y="4584700"/>
            <a:ext cx="3979333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9EC99-8203-DD46-828D-DF208012A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Constats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BB8B95-4669-3C4A-AF87-594023DD1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0" y="1517650"/>
            <a:ext cx="7941733" cy="3443817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L’empathie </a:t>
            </a:r>
            <a:r>
              <a:rPr lang="fr-FR" dirty="0">
                <a:solidFill>
                  <a:schemeClr val="bg1"/>
                </a:solidFill>
              </a:rPr>
              <a:t>n’a pas été au rendez-vous montrant ainsi un décalage énorme des règles d’accueil et de communication entre les soignants et les soignés.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On pensait révolu le terme de </a:t>
            </a:r>
            <a:r>
              <a:rPr lang="fr-FR" b="1" dirty="0">
                <a:solidFill>
                  <a:schemeClr val="bg1"/>
                </a:solidFill>
              </a:rPr>
              <a:t>médecine inhospitalière</a:t>
            </a:r>
            <a:r>
              <a:rPr lang="fr-FR" dirty="0">
                <a:solidFill>
                  <a:schemeClr val="bg1"/>
                </a:solidFill>
              </a:rPr>
              <a:t> mais force est de reconnaître que la pandémie nous a à nouveau plongée dans les pratiques qui ressemblent à cette assertion.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Ces mêmes résistances ont été observées à propos de la vaccination contre la COVID-19 et cela interroge fondamentalement notre rapport à la </a:t>
            </a:r>
            <a:r>
              <a:rPr lang="fr-FR" b="1" dirty="0">
                <a:solidFill>
                  <a:schemeClr val="bg1"/>
                </a:solidFill>
              </a:rPr>
              <a:t>culture scientifique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  <a:p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L’apparition de termes comme </a:t>
            </a:r>
            <a:r>
              <a:rPr lang="fr-FR" b="1" dirty="0">
                <a:solidFill>
                  <a:schemeClr val="bg1"/>
                </a:solidFill>
              </a:rPr>
              <a:t>distanciation sociale</a:t>
            </a:r>
            <a:r>
              <a:rPr lang="fr-FR" dirty="0">
                <a:solidFill>
                  <a:schemeClr val="bg1"/>
                </a:solidFill>
              </a:rPr>
              <a:t>, la </a:t>
            </a:r>
            <a:r>
              <a:rPr lang="fr-FR" b="1" dirty="0">
                <a:solidFill>
                  <a:schemeClr val="bg1"/>
                </a:solidFill>
              </a:rPr>
              <a:t>mise en quarantaine </a:t>
            </a:r>
            <a:r>
              <a:rPr lang="fr-FR" dirty="0">
                <a:solidFill>
                  <a:schemeClr val="bg1"/>
                </a:solidFill>
              </a:rPr>
              <a:t>ont contribué à favoriser </a:t>
            </a:r>
            <a:r>
              <a:rPr lang="fr-FR" b="1" dirty="0">
                <a:solidFill>
                  <a:schemeClr val="bg1"/>
                </a:solidFill>
              </a:rPr>
              <a:t>la stigmatisation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61D81C-04EE-894D-A7E9-BD29F499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879" y="4724398"/>
            <a:ext cx="3877733" cy="19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0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41A45-D0AA-3A4F-90AB-425AFE7C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Constats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B28B0C-C493-2449-8432-090CC92A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9" y="2997198"/>
            <a:ext cx="9371013" cy="314960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En effet, la rapidité de la conception et de la mise au point des vaccins semblent semer </a:t>
            </a:r>
            <a:r>
              <a:rPr lang="fr-FR" b="1" dirty="0">
                <a:solidFill>
                  <a:schemeClr val="bg1"/>
                </a:solidFill>
              </a:rPr>
              <a:t>le doute sur l’efficacité et l'innocuité des nouveaux vaccins contre la COVID-19</a:t>
            </a:r>
            <a:r>
              <a:rPr lang="fr-FR" dirty="0">
                <a:solidFill>
                  <a:schemeClr val="bg1"/>
                </a:solidFill>
              </a:rPr>
              <a:t>.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chemeClr val="bg1"/>
                </a:solidFill>
              </a:rPr>
              <a:t> </a:t>
            </a: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La scientificité des procédés et/ou l’efficacité des vaccins contre la COVID-19 ont été remises en cause par des </a:t>
            </a:r>
            <a:r>
              <a:rPr lang="fr-FR" b="1" dirty="0">
                <a:solidFill>
                  <a:schemeClr val="bg1"/>
                </a:solidFill>
              </a:rPr>
              <a:t>théories </a:t>
            </a:r>
            <a:r>
              <a:rPr lang="fr-FR" b="1" dirty="0" err="1">
                <a:solidFill>
                  <a:schemeClr val="bg1"/>
                </a:solidFill>
              </a:rPr>
              <a:t>complotistes</a:t>
            </a:r>
            <a:r>
              <a:rPr lang="fr-FR" b="1" dirty="0">
                <a:solidFill>
                  <a:schemeClr val="bg1"/>
                </a:solidFill>
              </a:rPr>
              <a:t> largement diffusées.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Cette situation renforce </a:t>
            </a:r>
            <a:r>
              <a:rPr lang="fr-FR" b="1" dirty="0">
                <a:solidFill>
                  <a:schemeClr val="bg1"/>
                </a:solidFill>
              </a:rPr>
              <a:t>des réactions de méfiance et de défiance</a:t>
            </a:r>
            <a:r>
              <a:rPr lang="fr-FR" dirty="0">
                <a:solidFill>
                  <a:schemeClr val="bg1"/>
                </a:solidFill>
              </a:rPr>
              <a:t> y compris de la part de certains professionnels de santé.</a:t>
            </a:r>
            <a:endParaRPr lang="fr-SN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B4AFB2-1F45-0D44-9D3A-F6A2196A4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112" y="381000"/>
            <a:ext cx="3873500" cy="258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2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157AC-E759-EE4B-98D3-6CA9E504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La COVID-19 a révélé des entraves à l’expression de la </a:t>
            </a:r>
            <a:r>
              <a:rPr lang="fr-FR" b="1" dirty="0">
                <a:solidFill>
                  <a:schemeClr val="bg1"/>
                </a:solidFill>
              </a:rPr>
              <a:t>culture scientifique</a:t>
            </a:r>
            <a:r>
              <a:rPr lang="fr-FR" dirty="0">
                <a:solidFill>
                  <a:schemeClr val="bg1"/>
                </a:solidFill>
              </a:rPr>
              <a:t>. </a:t>
            </a:r>
            <a:br>
              <a:rPr lang="fr-SN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B62C35-3BE7-0948-ADEF-33C307B62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599" y="2133599"/>
            <a:ext cx="10193867" cy="472440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 apparait comme le signale Giddens (1991):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>
                <a:solidFill>
                  <a:schemeClr val="bg1"/>
                </a:solidFill>
              </a:rPr>
              <a:t>la nécessité de favoriser le développement de la </a:t>
            </a:r>
            <a:r>
              <a:rPr lang="fr-FR" b="1" dirty="0">
                <a:solidFill>
                  <a:schemeClr val="bg1"/>
                </a:solidFill>
              </a:rPr>
              <a:t>« culture du risque »</a:t>
            </a:r>
            <a:r>
              <a:rPr lang="fr-FR" dirty="0">
                <a:solidFill>
                  <a:schemeClr val="bg1"/>
                </a:solidFill>
              </a:rPr>
              <a:t> qui consisterait à mettre à la disposition des citoyens des données probantes et chiffrées leur permettant d’opérer des choix de vie, de consommation, de loisirs et de fréquentations en prévisibilité des risques.  </a:t>
            </a:r>
          </a:p>
          <a:p>
            <a:pPr lvl="1"/>
            <a:endParaRPr lang="fr-FR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De ce fait, les citoyens ont les moyens </a:t>
            </a:r>
            <a:r>
              <a:rPr lang="fr-FR" b="1" dirty="0">
                <a:solidFill>
                  <a:schemeClr val="bg1"/>
                </a:solidFill>
              </a:rPr>
              <a:t>d’anticiper les risques</a:t>
            </a:r>
            <a:r>
              <a:rPr lang="fr-FR" dirty="0">
                <a:solidFill>
                  <a:schemeClr val="bg1"/>
                </a:solidFill>
              </a:rPr>
              <a:t> en initiant </a:t>
            </a:r>
            <a:r>
              <a:rPr lang="fr-FR" b="1" dirty="0">
                <a:solidFill>
                  <a:schemeClr val="bg1"/>
                </a:solidFill>
              </a:rPr>
              <a:t>des stratégies assurantielles </a:t>
            </a:r>
            <a:r>
              <a:rPr lang="fr-FR" dirty="0">
                <a:solidFill>
                  <a:schemeClr val="bg1"/>
                </a:solidFill>
              </a:rPr>
              <a:t>et </a:t>
            </a:r>
            <a:r>
              <a:rPr lang="fr-FR" b="1" dirty="0">
                <a:solidFill>
                  <a:schemeClr val="bg1"/>
                </a:solidFill>
              </a:rPr>
              <a:t>des choix responsables</a:t>
            </a:r>
            <a:r>
              <a:rPr lang="fr-FR" dirty="0">
                <a:solidFill>
                  <a:schemeClr val="bg1"/>
                </a:solidFill>
              </a:rPr>
              <a:t>.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35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157AC-E759-EE4B-98D3-6CA9E504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La COVID-19 a révélé des entraves à l’expression de la </a:t>
            </a:r>
            <a:r>
              <a:rPr lang="fr-FR" b="1" dirty="0">
                <a:solidFill>
                  <a:schemeClr val="bg1"/>
                </a:solidFill>
              </a:rPr>
              <a:t>culture scientifique</a:t>
            </a:r>
            <a:r>
              <a:rPr lang="fr-FR" dirty="0">
                <a:solidFill>
                  <a:schemeClr val="bg1"/>
                </a:solidFill>
              </a:rPr>
              <a:t>. </a:t>
            </a:r>
            <a:br>
              <a:rPr lang="fr-SN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B62C35-3BE7-0948-ADEF-33C307B62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599" y="2133599"/>
            <a:ext cx="10193867" cy="472440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 n’empêche que </a:t>
            </a:r>
            <a:r>
              <a:rPr lang="fr-FR" b="1" dirty="0">
                <a:solidFill>
                  <a:schemeClr val="bg1"/>
                </a:solidFill>
              </a:rPr>
              <a:t>les citoyens n’adoptent pas les mêmes rapports aux risques</a:t>
            </a:r>
            <a:r>
              <a:rPr lang="fr-FR" dirty="0">
                <a:solidFill>
                  <a:schemeClr val="bg1"/>
                </a:solidFill>
              </a:rPr>
              <a:t> et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il revient </a:t>
            </a:r>
            <a:r>
              <a:rPr lang="fr-FR" b="1" dirty="0">
                <a:solidFill>
                  <a:schemeClr val="bg1"/>
                </a:solidFill>
              </a:rPr>
              <a:t>aux sciences sociales d’analyser ces comportements différentiels</a:t>
            </a:r>
            <a:r>
              <a:rPr lang="fr-FR" dirty="0">
                <a:solidFill>
                  <a:schemeClr val="bg1"/>
                </a:solidFill>
              </a:rPr>
              <a:t> face à des normes sociales assurantielles en perpétuelle construction. 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De tels choix sont aussi opérés sur une </a:t>
            </a:r>
            <a:r>
              <a:rPr lang="fr-FR" b="1" dirty="0">
                <a:solidFill>
                  <a:schemeClr val="bg1"/>
                </a:solidFill>
              </a:rPr>
              <a:t>« régulation des pratiques sociales »</a:t>
            </a:r>
            <a:r>
              <a:rPr lang="fr-FR" dirty="0">
                <a:solidFill>
                  <a:schemeClr val="bg1"/>
                </a:solidFill>
              </a:rPr>
              <a:t> qui amène </a:t>
            </a:r>
            <a:r>
              <a:rPr lang="fr-FR" b="1" dirty="0">
                <a:solidFill>
                  <a:schemeClr val="bg1"/>
                </a:solidFill>
              </a:rPr>
              <a:t>Foucault</a:t>
            </a:r>
            <a:r>
              <a:rPr lang="fr-FR" dirty="0">
                <a:solidFill>
                  <a:schemeClr val="bg1"/>
                </a:solidFill>
              </a:rPr>
              <a:t> à s’inscrire dans </a:t>
            </a:r>
            <a:r>
              <a:rPr lang="fr-FR" b="1" dirty="0">
                <a:solidFill>
                  <a:schemeClr val="bg1"/>
                </a:solidFill>
              </a:rPr>
              <a:t>l’art de « gouverner les corps à distance »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autrement dit à assurer </a:t>
            </a:r>
            <a:r>
              <a:rPr lang="fr-FR" b="1" dirty="0">
                <a:solidFill>
                  <a:schemeClr val="bg1"/>
                </a:solidFill>
              </a:rPr>
              <a:t>« une emprise de la société sur les corps ».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fr-SN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41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4420A-2AD6-494E-9C74-BC82ACE8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295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 réel tsunami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B54F54-6E8D-FD46-8AC3-60322843D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3002271"/>
            <a:ext cx="9922933" cy="3517062"/>
          </a:xfrm>
        </p:spPr>
        <p:txBody>
          <a:bodyPr>
            <a:normAutofit fontScale="85000" lnSpcReduction="10000"/>
          </a:bodyPr>
          <a:lstStyle/>
          <a:p>
            <a:r>
              <a:rPr lang="fr-FR" dirty="0">
                <a:solidFill>
                  <a:schemeClr val="bg1"/>
                </a:solidFill>
              </a:rPr>
              <a:t>Il s’agit là d’une invite aux individus à </a:t>
            </a:r>
            <a:r>
              <a:rPr lang="fr-FR" b="1" dirty="0">
                <a:solidFill>
                  <a:schemeClr val="bg1"/>
                </a:solidFill>
              </a:rPr>
              <a:t>s’approprier des comportements souhaités ou responsables</a:t>
            </a:r>
            <a:r>
              <a:rPr lang="fr-FR" dirty="0">
                <a:solidFill>
                  <a:schemeClr val="bg1"/>
                </a:solidFill>
              </a:rPr>
              <a:t> dans le </a:t>
            </a:r>
            <a:r>
              <a:rPr lang="fr-FR" b="1" dirty="0">
                <a:solidFill>
                  <a:schemeClr val="bg1"/>
                </a:solidFill>
              </a:rPr>
              <a:t>sens du contrôle des risques par les concernés</a:t>
            </a:r>
            <a:r>
              <a:rPr lang="fr-FR" dirty="0">
                <a:solidFill>
                  <a:schemeClr val="bg1"/>
                </a:solidFill>
              </a:rPr>
              <a:t> sous le prisme du </a:t>
            </a:r>
            <a:r>
              <a:rPr lang="fr-FR" b="1" dirty="0">
                <a:solidFill>
                  <a:schemeClr val="bg1"/>
                </a:solidFill>
              </a:rPr>
              <a:t>contrat sociétal.</a:t>
            </a:r>
          </a:p>
          <a:p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D’après Peretti-</a:t>
            </a:r>
            <a:r>
              <a:rPr lang="fr-FR" dirty="0" err="1">
                <a:solidFill>
                  <a:schemeClr val="bg1"/>
                </a:solidFill>
              </a:rPr>
              <a:t>Watel</a:t>
            </a:r>
            <a:r>
              <a:rPr lang="fr-FR" dirty="0">
                <a:solidFill>
                  <a:schemeClr val="bg1"/>
                </a:solidFill>
              </a:rPr>
              <a:t> (2020), le sociologue allemand </a:t>
            </a:r>
            <a:r>
              <a:rPr lang="fr-FR" b="1" dirty="0">
                <a:solidFill>
                  <a:schemeClr val="bg1"/>
                </a:solidFill>
              </a:rPr>
              <a:t>Ulrich Beck</a:t>
            </a:r>
            <a:r>
              <a:rPr lang="fr-FR" dirty="0">
                <a:solidFill>
                  <a:schemeClr val="bg1"/>
                </a:solidFill>
              </a:rPr>
              <a:t> élabore </a:t>
            </a:r>
            <a:r>
              <a:rPr lang="fr-FR" b="1" dirty="0">
                <a:solidFill>
                  <a:schemeClr val="bg1"/>
                </a:solidFill>
              </a:rPr>
              <a:t>la notion de risque</a:t>
            </a:r>
            <a:r>
              <a:rPr lang="fr-FR" dirty="0">
                <a:solidFill>
                  <a:schemeClr val="bg1"/>
                </a:solidFill>
              </a:rPr>
              <a:t> dans le contexte de ce qu’il appelle </a:t>
            </a:r>
            <a:r>
              <a:rPr lang="fr-FR" b="1" dirty="0">
                <a:solidFill>
                  <a:schemeClr val="bg1"/>
                </a:solidFill>
              </a:rPr>
              <a:t>la nouvelle modernité</a:t>
            </a:r>
            <a:r>
              <a:rPr lang="fr-FR" dirty="0">
                <a:solidFill>
                  <a:schemeClr val="bg1"/>
                </a:solidFill>
              </a:rPr>
              <a:t> correspondant à </a:t>
            </a:r>
            <a:r>
              <a:rPr lang="fr-FR" b="1" dirty="0">
                <a:solidFill>
                  <a:schemeClr val="bg1"/>
                </a:solidFill>
              </a:rPr>
              <a:t>cette société globalisée où les interdépendances agissent fortement au point de transnationaliser les risques</a:t>
            </a:r>
            <a:r>
              <a:rPr lang="fr-FR" dirty="0">
                <a:solidFill>
                  <a:schemeClr val="bg1"/>
                </a:solidFill>
              </a:rPr>
              <a:t>. </a:t>
            </a:r>
          </a:p>
          <a:p>
            <a:endParaRPr lang="fr-SN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Il en arrive à considérer que </a:t>
            </a:r>
            <a:r>
              <a:rPr lang="fr-FR" b="1" dirty="0">
                <a:solidFill>
                  <a:schemeClr val="bg1"/>
                </a:solidFill>
              </a:rPr>
              <a:t>« les risques de la nouvelle modernité sont des menaces qui échappent à nos sens : on ne les voit pas, on ne les entend pas, on ne les sent pas ».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Cette situation s’applique parfaitement au contexte de </a:t>
            </a:r>
            <a:r>
              <a:rPr lang="fr-FR" b="1" dirty="0">
                <a:solidFill>
                  <a:schemeClr val="bg1"/>
                </a:solidFill>
              </a:rPr>
              <a:t>la pandémie répondant à un déséquilibre de l’ordre du cosmos</a:t>
            </a:r>
            <a:r>
              <a:rPr lang="fr-FR" dirty="0">
                <a:solidFill>
                  <a:schemeClr val="bg1"/>
                </a:solidFill>
              </a:rPr>
              <a:t>, c’est-à-dire un réel tsunami de l’écologie : </a:t>
            </a:r>
            <a:r>
              <a:rPr lang="fr-FR" b="1" dirty="0">
                <a:solidFill>
                  <a:schemeClr val="bg1"/>
                </a:solidFill>
              </a:rPr>
              <a:t>la santé unique en est l’alternative. </a:t>
            </a:r>
            <a:endParaRPr lang="fr-SN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BD45BB-642E-C345-912E-B9F37505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8" y="282355"/>
            <a:ext cx="4728617" cy="27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56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EFBD38-2AFA-454D-9646-293F613E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Quelques pistes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918CA-5D0E-8F4F-A587-1713A443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479" y="1905000"/>
            <a:ext cx="6522721" cy="43434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Il convient pour les sciences sociales dès lors de se donner les moyens </a:t>
            </a:r>
            <a:r>
              <a:rPr lang="fr-FR" b="1" dirty="0">
                <a:solidFill>
                  <a:schemeClr val="bg1"/>
                </a:solidFill>
              </a:rPr>
              <a:t>de promouvoir ce triptyque :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fr-SN" dirty="0">
              <a:solidFill>
                <a:schemeClr val="bg1"/>
              </a:solidFill>
            </a:endParaRPr>
          </a:p>
          <a:p>
            <a:pPr lvl="0"/>
            <a:r>
              <a:rPr lang="fr-FR" b="1" dirty="0">
                <a:solidFill>
                  <a:schemeClr val="bg1"/>
                </a:solidFill>
              </a:rPr>
              <a:t>La diffusion des données probantes, </a:t>
            </a:r>
          </a:p>
          <a:p>
            <a:pPr lvl="0"/>
            <a:endParaRPr lang="fr-SN" dirty="0">
              <a:solidFill>
                <a:schemeClr val="bg1"/>
              </a:solidFill>
            </a:endParaRPr>
          </a:p>
          <a:p>
            <a:pPr lvl="0"/>
            <a:r>
              <a:rPr lang="fr-FR" b="1" dirty="0">
                <a:solidFill>
                  <a:schemeClr val="bg1"/>
                </a:solidFill>
              </a:rPr>
              <a:t>La régulation des pratiques sociales,</a:t>
            </a:r>
          </a:p>
          <a:p>
            <a:pPr lvl="0"/>
            <a:endParaRPr lang="fr-SN" dirty="0">
              <a:solidFill>
                <a:schemeClr val="bg1"/>
              </a:solidFill>
            </a:endParaRPr>
          </a:p>
          <a:p>
            <a:pPr lvl="0"/>
            <a:r>
              <a:rPr lang="fr-FR" b="1" dirty="0">
                <a:solidFill>
                  <a:schemeClr val="bg1"/>
                </a:solidFill>
              </a:rPr>
              <a:t>La prévention de risques</a:t>
            </a:r>
            <a:r>
              <a:rPr lang="fr-FR" dirty="0">
                <a:solidFill>
                  <a:schemeClr val="bg1"/>
                </a:solidFill>
              </a:rPr>
              <a:t> qui proviennent de différentes sources d’une société globalisée et en prise à un déséquilibre de son écosystème. </a:t>
            </a:r>
            <a:endParaRPr lang="fr-SN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2C8C52-0E71-EF4C-9957-4259C357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0" y="1194711"/>
            <a:ext cx="3676650" cy="47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486E6-2474-E446-ABA4-B9BC02DE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1" y="438912"/>
            <a:ext cx="6894575" cy="896112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Pour conclure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FEB4CD-D802-F443-8A83-6F2B72615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08" y="1734312"/>
            <a:ext cx="8339328" cy="3777622"/>
          </a:xfrm>
        </p:spPr>
        <p:txBody>
          <a:bodyPr>
            <a:normAutofit/>
          </a:bodyPr>
          <a:lstStyle/>
          <a:p>
            <a:endParaRPr lang="fr-FR" sz="2000" i="1" dirty="0">
              <a:solidFill>
                <a:schemeClr val="bg1"/>
              </a:solidFill>
            </a:endParaRPr>
          </a:p>
          <a:p>
            <a:endParaRPr lang="fr-FR" sz="2000" i="1" dirty="0">
              <a:solidFill>
                <a:schemeClr val="bg1"/>
              </a:solidFill>
            </a:endParaRPr>
          </a:p>
          <a:p>
            <a:r>
              <a:rPr lang="fr-FR" sz="2000" i="1" dirty="0">
                <a:solidFill>
                  <a:schemeClr val="bg1"/>
                </a:solidFill>
              </a:rPr>
              <a:t>La Covid-19 nous  invite, ou alors nous oblige à l’observer comme  un fait total en usant de plusieurs loupes,  pour capter ses  nombreux versants, ses effets et impacts prouvant s’il en est besoin ses dimensions holistiques!  </a:t>
            </a:r>
          </a:p>
          <a:p>
            <a:endParaRPr lang="fr-FR" sz="2000" i="1" dirty="0">
              <a:solidFill>
                <a:schemeClr val="bg1"/>
              </a:solidFill>
            </a:endParaRPr>
          </a:p>
          <a:p>
            <a:r>
              <a:rPr lang="fr-FR" sz="2000" i="1" dirty="0">
                <a:solidFill>
                  <a:schemeClr val="bg1"/>
                </a:solidFill>
              </a:rPr>
              <a:t>Vous avez dit radars, allons y avec les radars des sciences, de toutes les sciences!</a:t>
            </a:r>
            <a:endParaRPr lang="fr-FR" sz="20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274F8A-5959-7148-99BF-E4A2C114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806" y="1963711"/>
            <a:ext cx="3077193" cy="394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216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{E0F9D85D-52FB-1C43-9EB0-EF388FCA4380}tf10001069</Template>
  <TotalTime>152</TotalTime>
  <Words>761</Words>
  <Application>Microsoft Macintosh PowerPoint</Application>
  <PresentationFormat>Grand écran</PresentationFormat>
  <Paragraphs>65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Brin</vt:lpstr>
      <vt:lpstr>La pandémie, un fait total </vt:lpstr>
      <vt:lpstr>Constats </vt:lpstr>
      <vt:lpstr>Constats </vt:lpstr>
      <vt:lpstr>Constats </vt:lpstr>
      <vt:lpstr>La COVID-19 a révélé des entraves à l’expression de la culture scientifique.  </vt:lpstr>
      <vt:lpstr>La COVID-19 a révélé des entraves à l’expression de la culture scientifique.  </vt:lpstr>
      <vt:lpstr>Un réel tsunami </vt:lpstr>
      <vt:lpstr>Quelques pistes </vt:lpstr>
      <vt:lpstr>Pour conclure </vt:lpstr>
      <vt:lpstr>Merci de votre attention  www.lartes-ifan.org  fallabdousalam@gmail.com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pandémie, un fait total </dc:title>
  <dc:creator>Microsoft Office User</dc:creator>
  <cp:lastModifiedBy>Abdou Salam FALL</cp:lastModifiedBy>
  <cp:revision>15</cp:revision>
  <dcterms:created xsi:type="dcterms:W3CDTF">2022-06-01T18:23:54Z</dcterms:created>
  <dcterms:modified xsi:type="dcterms:W3CDTF">2022-06-01T22:26:07Z</dcterms:modified>
</cp:coreProperties>
</file>