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sldIdLst>
    <p:sldId id="258" r:id="rId2"/>
    <p:sldId id="284" r:id="rId3"/>
    <p:sldId id="259" r:id="rId4"/>
    <p:sldId id="260" r:id="rId5"/>
    <p:sldId id="283" r:id="rId6"/>
    <p:sldId id="282" r:id="rId7"/>
    <p:sldId id="261" r:id="rId8"/>
    <p:sldId id="264" r:id="rId9"/>
    <p:sldId id="265" r:id="rId10"/>
    <p:sldId id="266" r:id="rId11"/>
    <p:sldId id="267" r:id="rId12"/>
    <p:sldId id="268" r:id="rId13"/>
    <p:sldId id="269" r:id="rId14"/>
    <p:sldId id="270" r:id="rId15"/>
    <p:sldId id="271" r:id="rId16"/>
    <p:sldId id="273" r:id="rId17"/>
    <p:sldId id="272"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235"/>
    <p:restoredTop sz="95037"/>
  </p:normalViewPr>
  <p:slideViewPr>
    <p:cSldViewPr snapToGrid="0" snapToObjects="1">
      <p:cViewPr varScale="1">
        <p:scale>
          <a:sx n="86" d="100"/>
          <a:sy n="86" d="100"/>
        </p:scale>
        <p:origin x="-27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tiff"/><Relationship Id="rId10" Type="http://schemas.openxmlformats.org/officeDocument/2006/relationships/image" Target="../media/image10.png"/><Relationship Id="rId4" Type="http://schemas.openxmlformats.org/officeDocument/2006/relationships/image" Target="../media/image4.tiff"/><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1" name="Image 2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03060" y="0"/>
            <a:ext cx="4548938" cy="6858000"/>
          </a:xfrm>
          <a:prstGeom prst="rect">
            <a:avLst/>
          </a:prstGeom>
        </p:spPr>
      </p:pic>
      <p:pic>
        <p:nvPicPr>
          <p:cNvPr id="9" name="Imag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667" y="19991"/>
            <a:ext cx="6097395" cy="1574800"/>
          </a:xfrm>
          <a:prstGeom prst="rect">
            <a:avLst/>
          </a:prstGeom>
        </p:spPr>
      </p:pic>
      <p:sp>
        <p:nvSpPr>
          <p:cNvPr id="2" name="Titre 1"/>
          <p:cNvSpPr>
            <a:spLocks noGrp="1"/>
          </p:cNvSpPr>
          <p:nvPr>
            <p:ph type="ctrTitle"/>
          </p:nvPr>
        </p:nvSpPr>
        <p:spPr>
          <a:xfrm>
            <a:off x="1524000" y="1594791"/>
            <a:ext cx="9144000" cy="1915172"/>
          </a:xfrm>
          <a:prstGeom prst="rect">
            <a:avLst/>
          </a:prstGeom>
        </p:spPr>
        <p:txBody>
          <a:bodyPr anchor="b"/>
          <a:lstStyle>
            <a:lvl1pPr algn="ctr">
              <a:defRPr sz="6000" b="1">
                <a:solidFill>
                  <a:schemeClr val="accent1">
                    <a:lumMod val="50000"/>
                  </a:schemeClr>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524000" y="3602038"/>
            <a:ext cx="9144000" cy="120304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dirty="0"/>
          </a:p>
        </p:txBody>
      </p:sp>
      <p:pic>
        <p:nvPicPr>
          <p:cNvPr id="18" name="Image 17"/>
          <p:cNvPicPr/>
          <p:nvPr/>
        </p:nvPicPr>
        <p:blipFill>
          <a:blip r:embed="rId4"/>
          <a:stretch>
            <a:fillRect/>
          </a:stretch>
        </p:blipFill>
        <p:spPr>
          <a:xfrm>
            <a:off x="2820317" y="5192010"/>
            <a:ext cx="1779707" cy="776299"/>
          </a:xfrm>
          <a:prstGeom prst="rect">
            <a:avLst/>
          </a:prstGeom>
        </p:spPr>
      </p:pic>
      <p:pic>
        <p:nvPicPr>
          <p:cNvPr id="20" name="Image 19"/>
          <p:cNvPicPr>
            <a:picLocks noChangeAspect="1"/>
          </p:cNvPicPr>
          <p:nvPr/>
        </p:nvPicPr>
        <p:blipFill>
          <a:blip r:embed="rId5"/>
          <a:stretch>
            <a:fillRect/>
          </a:stretch>
        </p:blipFill>
        <p:spPr>
          <a:xfrm>
            <a:off x="5957763" y="6173594"/>
            <a:ext cx="529133" cy="535079"/>
          </a:xfrm>
          <a:prstGeom prst="rect">
            <a:avLst/>
          </a:prstGeom>
        </p:spPr>
      </p:pic>
      <p:pic>
        <p:nvPicPr>
          <p:cNvPr id="24" name="Image 4" descr="WARC logo"/>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875417" y="6095619"/>
            <a:ext cx="538799" cy="54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Image 12" descr="https://cluebirdstudio.files.wordpress.com/2011/11/citigrouplogo.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03538" y="6060694"/>
            <a:ext cx="990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Espace réservé du contenu 12" descr="http://facilites-etudes.com/wp-content/uploads/2013/10/cesag.gif"/>
          <p:cNvPicPr>
            <a:picLocks/>
          </p:cNvPicPr>
          <p:nvPr/>
        </p:nvPicPr>
        <p:blipFill>
          <a:blip r:embed="rId8">
            <a:extLst>
              <a:ext uri="{28A0092B-C50C-407E-A947-70E740481C1C}">
                <a14:useLocalDpi xmlns="" xmlns:a14="http://schemas.microsoft.com/office/drawing/2010/main" val="0"/>
              </a:ext>
            </a:extLst>
          </a:blip>
          <a:srcRect/>
          <a:stretch>
            <a:fillRect/>
          </a:stretch>
        </p:blipFill>
        <p:spPr bwMode="auto">
          <a:xfrm>
            <a:off x="8268142" y="5182829"/>
            <a:ext cx="720725" cy="696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Image 16"/>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7469254" y="6136557"/>
            <a:ext cx="1655763"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Image 11"/>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1527603" y="6073394"/>
            <a:ext cx="563562"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Image 32"/>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9757107" y="6242085"/>
            <a:ext cx="1183254" cy="407370"/>
          </a:xfrm>
          <a:prstGeom prst="rect">
            <a:avLst/>
          </a:prstGeom>
        </p:spPr>
      </p:pic>
      <p:pic>
        <p:nvPicPr>
          <p:cNvPr id="4" name="Image 3"/>
          <p:cNvPicPr>
            <a:picLocks noChangeAspect="1"/>
          </p:cNvPicPr>
          <p:nvPr userDrawn="1"/>
        </p:nvPicPr>
        <p:blipFill>
          <a:blip r:embed="rId12">
            <a:extLst>
              <a:ext uri="{28A0092B-C50C-407E-A947-70E740481C1C}">
                <a14:useLocalDpi xmlns="" xmlns:a14="http://schemas.microsoft.com/office/drawing/2010/main" val="0"/>
              </a:ext>
            </a:extLst>
          </a:blip>
          <a:stretch>
            <a:fillRect/>
          </a:stretch>
        </p:blipFill>
        <p:spPr>
          <a:xfrm>
            <a:off x="5595792" y="5159362"/>
            <a:ext cx="1055087" cy="927504"/>
          </a:xfrm>
          <a:prstGeom prst="rect">
            <a:avLst/>
          </a:prstGeom>
        </p:spPr>
      </p:pic>
    </p:spTree>
    <p:extLst>
      <p:ext uri="{BB962C8B-B14F-4D97-AF65-F5344CB8AC3E}">
        <p14:creationId xmlns="" xmlns:p14="http://schemas.microsoft.com/office/powerpoint/2010/main" val="208617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19989" y="0"/>
            <a:ext cx="4548938" cy="6858000"/>
          </a:xfrm>
          <a:prstGeom prst="rect">
            <a:avLst/>
          </a:prstGeom>
        </p:spPr>
      </p:pic>
      <p:pic>
        <p:nvPicPr>
          <p:cNvPr id="8" name="Imag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126133" y="365124"/>
            <a:ext cx="2040462" cy="557123"/>
          </a:xfrm>
          <a:prstGeom prst="rect">
            <a:avLst/>
          </a:prstGeom>
        </p:spPr>
      </p:pic>
      <p:sp>
        <p:nvSpPr>
          <p:cNvPr id="2" name="Titre 1"/>
          <p:cNvSpPr>
            <a:spLocks noGrp="1"/>
          </p:cNvSpPr>
          <p:nvPr>
            <p:ph type="title"/>
          </p:nvPr>
        </p:nvSpPr>
        <p:spPr>
          <a:xfrm>
            <a:off x="838200" y="365125"/>
            <a:ext cx="10515600" cy="1325563"/>
          </a:xfrm>
          <a:prstGeom prst="rect">
            <a:avLst/>
          </a:prstGeom>
        </p:spPr>
        <p:txBody>
          <a:bodyPr/>
          <a:lstStyle>
            <a:lvl1pPr>
              <a:defRPr b="1">
                <a:solidFill>
                  <a:schemeClr val="accent1">
                    <a:lumMod val="50000"/>
                  </a:schemeClr>
                </a:solidFill>
              </a:defRPr>
            </a:lvl1pPr>
          </a:lstStyle>
          <a:p>
            <a:r>
              <a:rPr lang="fr-FR" smtClean="0"/>
              <a:t>Cliquez et modifiez le titre</a:t>
            </a:r>
            <a:endParaRPr lang="fr-FR" dirty="0"/>
          </a:p>
        </p:txBody>
      </p:sp>
      <p:sp>
        <p:nvSpPr>
          <p:cNvPr id="3" name="Espace réservé du contenu 2"/>
          <p:cNvSpPr>
            <a:spLocks noGrp="1"/>
          </p:cNvSpPr>
          <p:nvPr>
            <p:ph idx="1"/>
          </p:nvPr>
        </p:nvSpPr>
        <p:spPr>
          <a:xfrm>
            <a:off x="838200" y="1825625"/>
            <a:ext cx="10515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a:solidFill>
                  <a:schemeClr val="accent1">
                    <a:lumMod val="50000"/>
                  </a:schemeClr>
                </a:solidFill>
              </a:defRPr>
            </a:lvl1pPr>
          </a:lstStyle>
          <a:p>
            <a:fld id="{EB773917-B359-4C46-9DD7-FA3013A40EBF}" type="datetimeFigureOut">
              <a:rPr lang="fr-FR" smtClean="0"/>
              <a:pPr/>
              <a:t>30/11/2017</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sz="1600" b="0">
                <a:solidFill>
                  <a:schemeClr val="accent1">
                    <a:lumMod val="50000"/>
                  </a:schemeClr>
                </a:solidFill>
              </a:defRPr>
            </a:lvl1p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50000"/>
                  </a:schemeClr>
                </a:solidFill>
              </a:defRPr>
            </a:lvl1pPr>
          </a:lstStyle>
          <a:p>
            <a:fld id="{77195B81-C228-8A48-AEA7-EF4CB4F740E3}" type="slidenum">
              <a:rPr lang="fr-FR" smtClean="0"/>
              <a:pPr/>
              <a:t>‹N°›</a:t>
            </a:fld>
            <a:endParaRPr lang="fr-FR"/>
          </a:p>
        </p:txBody>
      </p:sp>
      <p:pic>
        <p:nvPicPr>
          <p:cNvPr id="9" name="Imag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19989" y="0"/>
            <a:ext cx="4548938" cy="6858000"/>
          </a:xfrm>
          <a:prstGeom prst="rect">
            <a:avLst/>
          </a:prstGeom>
        </p:spPr>
      </p:pic>
      <p:pic>
        <p:nvPicPr>
          <p:cNvPr id="10" name="Imag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126133" y="365124"/>
            <a:ext cx="2040462" cy="557123"/>
          </a:xfrm>
          <a:prstGeom prst="rect">
            <a:avLst/>
          </a:prstGeom>
        </p:spPr>
      </p:pic>
    </p:spTree>
    <p:extLst>
      <p:ext uri="{BB962C8B-B14F-4D97-AF65-F5344CB8AC3E}">
        <p14:creationId xmlns="" xmlns:p14="http://schemas.microsoft.com/office/powerpoint/2010/main" val="370627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619989" y="0"/>
            <a:ext cx="4548938" cy="6858000"/>
          </a:xfrm>
          <a:prstGeom prst="rect">
            <a:avLst/>
          </a:prstGeom>
        </p:spPr>
      </p:pic>
      <p:pic>
        <p:nvPicPr>
          <p:cNvPr id="8" name="Imag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126133" y="365124"/>
            <a:ext cx="2040462" cy="557123"/>
          </a:xfrm>
          <a:prstGeom prst="rect">
            <a:avLst/>
          </a:prstGeom>
        </p:spPr>
      </p:pic>
      <p:sp>
        <p:nvSpPr>
          <p:cNvPr id="9"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fr-FR"/>
              <a:t>Cliquez et modifiez le titre</a:t>
            </a:r>
            <a:endParaRPr lang="fr-FR" dirty="0"/>
          </a:p>
        </p:txBody>
      </p:sp>
      <p:sp>
        <p:nvSpPr>
          <p:cNvPr id="10"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e la date 3"/>
          <p:cNvSpPr>
            <a:spLocks noGrp="1"/>
          </p:cNvSpPr>
          <p:nvPr>
            <p:ph type="dt" sz="half" idx="2"/>
          </p:nvPr>
        </p:nvSpPr>
        <p:spPr>
          <a:xfrm>
            <a:off x="838200" y="6356350"/>
            <a:ext cx="2743200" cy="365125"/>
          </a:xfrm>
          <a:prstGeom prst="rect">
            <a:avLst/>
          </a:prstGeom>
        </p:spPr>
        <p:txBody>
          <a:bodyPr/>
          <a:lstStyle>
            <a:lvl1pPr>
              <a:defRPr>
                <a:solidFill>
                  <a:schemeClr val="accent1">
                    <a:lumMod val="50000"/>
                  </a:schemeClr>
                </a:solidFill>
              </a:defRPr>
            </a:lvl1pPr>
          </a:lstStyle>
          <a:p>
            <a:fld id="{EB773917-B359-4C46-9DD7-FA3013A40EBF}" type="datetimeFigureOut">
              <a:rPr lang="fr-FR" smtClean="0"/>
              <a:pPr/>
              <a:t>30/11/2017</a:t>
            </a:fld>
            <a:endParaRPr lang="fr-FR"/>
          </a:p>
        </p:txBody>
      </p:sp>
      <p:sp>
        <p:nvSpPr>
          <p:cNvPr id="12" name="Espace réservé du pied de page 4"/>
          <p:cNvSpPr>
            <a:spLocks noGrp="1"/>
          </p:cNvSpPr>
          <p:nvPr>
            <p:ph type="ftr" sz="quarter" idx="3"/>
          </p:nvPr>
        </p:nvSpPr>
        <p:spPr>
          <a:xfrm>
            <a:off x="4038600" y="6356350"/>
            <a:ext cx="4114800" cy="365125"/>
          </a:xfrm>
          <a:prstGeom prst="rect">
            <a:avLst/>
          </a:prstGeom>
        </p:spPr>
        <p:txBody>
          <a:bodyPr/>
          <a:lstStyle>
            <a:lvl1pPr>
              <a:defRPr sz="1600" b="0">
                <a:solidFill>
                  <a:schemeClr val="accent1">
                    <a:lumMod val="50000"/>
                  </a:schemeClr>
                </a:solidFill>
              </a:defRPr>
            </a:lvl1pPr>
          </a:lstStyle>
          <a:p>
            <a:endParaRPr lang="fr-FR"/>
          </a:p>
        </p:txBody>
      </p:sp>
      <p:sp>
        <p:nvSpPr>
          <p:cNvPr id="13" name="Espace réservé du numéro de diapositive 5"/>
          <p:cNvSpPr>
            <a:spLocks noGrp="1"/>
          </p:cNvSpPr>
          <p:nvPr>
            <p:ph type="sldNum" sz="quarter" idx="4"/>
          </p:nvPr>
        </p:nvSpPr>
        <p:spPr>
          <a:xfrm>
            <a:off x="8610600" y="6356350"/>
            <a:ext cx="2743200" cy="365125"/>
          </a:xfrm>
          <a:prstGeom prst="rect">
            <a:avLst/>
          </a:prstGeom>
        </p:spPr>
        <p:txBody>
          <a:bodyPr/>
          <a:lstStyle>
            <a:lvl1pPr algn="r">
              <a:defRPr>
                <a:solidFill>
                  <a:schemeClr val="accent1">
                    <a:lumMod val="50000"/>
                  </a:schemeClr>
                </a:solidFill>
              </a:defRPr>
            </a:lvl1pPr>
          </a:lstStyle>
          <a:p>
            <a:fld id="{77195B81-C228-8A48-AEA7-EF4CB4F740E3}" type="slidenum">
              <a:rPr lang="fr-FR" smtClean="0"/>
              <a:pPr/>
              <a:t>‹N°›</a:t>
            </a:fld>
            <a:endParaRPr lang="fr-FR"/>
          </a:p>
        </p:txBody>
      </p:sp>
      <p:pic>
        <p:nvPicPr>
          <p:cNvPr id="14" name="Image 1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619989" y="0"/>
            <a:ext cx="4548938" cy="6858000"/>
          </a:xfrm>
          <a:prstGeom prst="rect">
            <a:avLst/>
          </a:prstGeom>
        </p:spPr>
      </p:pic>
      <p:pic>
        <p:nvPicPr>
          <p:cNvPr id="15" name="Image 1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126133" y="365124"/>
            <a:ext cx="2040462" cy="557123"/>
          </a:xfrm>
          <a:prstGeom prst="rect">
            <a:avLst/>
          </a:prstGeom>
        </p:spPr>
      </p:pic>
      <p:sp>
        <p:nvSpPr>
          <p:cNvPr id="16"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fr-FR"/>
              <a:t>Cliquez et modifiez le titre</a:t>
            </a:r>
            <a:endParaRPr lang="fr-FR" dirty="0"/>
          </a:p>
        </p:txBody>
      </p:sp>
      <p:sp>
        <p:nvSpPr>
          <p:cNvPr id="17"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 xmlns:p14="http://schemas.microsoft.com/office/powerpoint/2010/main" val="688182639"/>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a:solidFill>
                  <a:schemeClr val="accent1"/>
                </a:solidFill>
              </a:rPr>
              <a:t>Redevabilité</a:t>
            </a:r>
            <a:r>
              <a:rPr lang="fr-FR" dirty="0">
                <a:solidFill>
                  <a:schemeClr val="accent1"/>
                </a:solidFill>
              </a:rPr>
              <a:t> et citoyenneté</a:t>
            </a:r>
            <a:br>
              <a:rPr lang="fr-FR" dirty="0">
                <a:solidFill>
                  <a:schemeClr val="accent1"/>
                </a:solidFill>
              </a:rPr>
            </a:br>
            <a:endParaRPr lang="fr-FR" dirty="0"/>
          </a:p>
        </p:txBody>
      </p:sp>
      <p:sp>
        <p:nvSpPr>
          <p:cNvPr id="3" name="Sous-titre 2"/>
          <p:cNvSpPr>
            <a:spLocks noGrp="1"/>
          </p:cNvSpPr>
          <p:nvPr>
            <p:ph type="subTitle" idx="1"/>
          </p:nvPr>
        </p:nvSpPr>
        <p:spPr/>
        <p:txBody>
          <a:bodyPr/>
          <a:lstStyle/>
          <a:p>
            <a:r>
              <a:rPr lang="fr-FR" sz="2800" dirty="0"/>
              <a:t>Cours du Pr. Abdou Salam </a:t>
            </a:r>
            <a:r>
              <a:rPr lang="fr-FR" sz="2800" dirty="0" err="1"/>
              <a:t>Fall</a:t>
            </a:r>
            <a:endParaRPr lang="fr-FR" sz="2800" dirty="0"/>
          </a:p>
          <a:p>
            <a:r>
              <a:rPr lang="fr-FR" dirty="0"/>
              <a:t>Young </a:t>
            </a:r>
            <a:r>
              <a:rPr lang="fr-FR" dirty="0" err="1"/>
              <a:t>Africans</a:t>
            </a:r>
            <a:r>
              <a:rPr lang="fr-FR" dirty="0"/>
              <a:t> Leaders Initiative (YALI)</a:t>
            </a:r>
          </a:p>
          <a:p>
            <a:endParaRPr lang="fr-FR" dirty="0"/>
          </a:p>
        </p:txBody>
      </p:sp>
    </p:spTree>
    <p:extLst>
      <p:ext uri="{BB962C8B-B14F-4D97-AF65-F5344CB8AC3E}">
        <p14:creationId xmlns="" xmlns:p14="http://schemas.microsoft.com/office/powerpoint/2010/main" val="2047824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1"/>
                </a:solidFill>
              </a:rPr>
              <a:t>Qu’est-ce que la citoyenneté ? 1/3</a:t>
            </a:r>
            <a:endParaRPr lang="fr-FR" dirty="0"/>
          </a:p>
        </p:txBody>
      </p:sp>
      <p:sp>
        <p:nvSpPr>
          <p:cNvPr id="3" name="Espace réservé du contenu 2"/>
          <p:cNvSpPr>
            <a:spLocks noGrp="1"/>
          </p:cNvSpPr>
          <p:nvPr>
            <p:ph idx="1"/>
          </p:nvPr>
        </p:nvSpPr>
        <p:spPr>
          <a:xfrm>
            <a:off x="587829" y="1825624"/>
            <a:ext cx="11273245" cy="4862559"/>
          </a:xfrm>
        </p:spPr>
        <p:txBody>
          <a:bodyPr/>
          <a:lstStyle/>
          <a:p>
            <a:pPr algn="just"/>
            <a:r>
              <a:rPr lang="fr-FR" sz="2000" dirty="0" smtClean="0"/>
              <a:t>La citoyenneté signifie conquérir le pouvoir d’agir par le bas, exercer un contrôle citoyen sur tout pouvoir, ne pas subir des décisions pour nous sans en être consulté et associé. </a:t>
            </a:r>
          </a:p>
          <a:p>
            <a:pPr algn="just"/>
            <a:endParaRPr lang="fr-FR" sz="2000" dirty="0" smtClean="0"/>
          </a:p>
          <a:p>
            <a:pPr algn="just"/>
            <a:r>
              <a:rPr lang="fr-FR" sz="2000" dirty="0" smtClean="0"/>
              <a:t>Cela ne veut pas dire que les délégataires de pouvoir n’ont pas la décision.</a:t>
            </a:r>
          </a:p>
          <a:p>
            <a:pPr algn="just"/>
            <a:endParaRPr lang="fr-FR" sz="2000" dirty="0" smtClean="0"/>
          </a:p>
          <a:p>
            <a:pPr algn="just"/>
            <a:r>
              <a:rPr lang="fr-FR" sz="2000" dirty="0" smtClean="0"/>
              <a:t>Ils ont bel et bien le pouvoir mais ils sont redevables. Ils doivent rendre des comptes.</a:t>
            </a:r>
          </a:p>
          <a:p>
            <a:pPr algn="just"/>
            <a:endParaRPr lang="fr-FR" sz="2000" dirty="0" smtClean="0"/>
          </a:p>
          <a:p>
            <a:pPr algn="just"/>
            <a:r>
              <a:rPr lang="fr-FR" sz="2000" dirty="0" smtClean="0"/>
              <a:t>Dans une démocratie représentative,  les délégataires ont le droit de savoir, d’être consultés et impliqués pour s’évaluer et progresser. </a:t>
            </a:r>
          </a:p>
          <a:p>
            <a:pPr algn="just"/>
            <a:endParaRPr lang="fr-FR" sz="2000" dirty="0" smtClean="0"/>
          </a:p>
          <a:p>
            <a:pPr algn="just"/>
            <a:r>
              <a:rPr lang="fr-FR" sz="2000" dirty="0" smtClean="0"/>
              <a:t>la citoyenneté trouve ces racines dans l’éthique qui vise à  bâtir des valeurs, de former des cadres et institutions de formulation, de suivi et d’évaluation de visions sociétales. </a:t>
            </a:r>
          </a:p>
          <a:p>
            <a:endParaRPr lang="fr-FR" dirty="0"/>
          </a:p>
        </p:txBody>
      </p:sp>
    </p:spTree>
    <p:extLst>
      <p:ext uri="{BB962C8B-B14F-4D97-AF65-F5344CB8AC3E}">
        <p14:creationId xmlns="" xmlns:p14="http://schemas.microsoft.com/office/powerpoint/2010/main" val="368240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1"/>
                </a:solidFill>
              </a:rPr>
              <a:t>Qu’est-ce que la citoyenneté ? 2/3</a:t>
            </a:r>
            <a:endParaRPr lang="fr-FR" dirty="0"/>
          </a:p>
        </p:txBody>
      </p:sp>
      <p:sp>
        <p:nvSpPr>
          <p:cNvPr id="3" name="Espace réservé du contenu 2"/>
          <p:cNvSpPr>
            <a:spLocks noGrp="1"/>
          </p:cNvSpPr>
          <p:nvPr>
            <p:ph idx="1"/>
          </p:nvPr>
        </p:nvSpPr>
        <p:spPr>
          <a:xfrm>
            <a:off x="666206" y="1825624"/>
            <a:ext cx="10920548" cy="4091850"/>
          </a:xfrm>
        </p:spPr>
        <p:txBody>
          <a:bodyPr/>
          <a:lstStyle/>
          <a:p>
            <a:pPr algn="just"/>
            <a:r>
              <a:rPr lang="fr-FR" sz="2000" dirty="0" smtClean="0"/>
              <a:t>Les valeurs ne sont pas que celles héritées fussent-elles fortement référentielles. Elles sont pareillement celles qui se construisent au gré de l’évolution du vivre en commun,  des consensus qui se forgent et de l’expression plurielle qui fait notre humanité agissante et projetée sur le futur. </a:t>
            </a:r>
          </a:p>
          <a:p>
            <a:pPr algn="just"/>
            <a:endParaRPr lang="fr-FR" sz="2000" dirty="0" smtClean="0"/>
          </a:p>
          <a:p>
            <a:pPr algn="just"/>
            <a:r>
              <a:rPr lang="fr-FR" sz="2000" dirty="0" smtClean="0"/>
              <a:t>Les valeurs deviennent ainsi des objectifs à atteindre, des idéaux à réaliser.</a:t>
            </a:r>
          </a:p>
          <a:p>
            <a:pPr algn="just"/>
            <a:endParaRPr lang="fr-FR" sz="2000" dirty="0" smtClean="0"/>
          </a:p>
          <a:p>
            <a:pPr algn="just"/>
            <a:r>
              <a:rPr lang="fr-FR" sz="2000" dirty="0" smtClean="0"/>
              <a:t>À l’échelle individuelle, nos actions sont autant de moyens d’actualiser nos valeurs. À l’échelle collective, l’imposition de règles est aussi un moyen de réaliser l’idéal partagé; les actions qui vont dans le sens de l’idéal deviennent des devoirs, des obligations.</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1"/>
                </a:solidFill>
              </a:rPr>
              <a:t>Qu’est-ce que la citoyenneté ? 3/3</a:t>
            </a:r>
            <a:br>
              <a:rPr lang="fr-FR" dirty="0" smtClean="0">
                <a:solidFill>
                  <a:schemeClr val="accent1"/>
                </a:solidFill>
              </a:rPr>
            </a:br>
            <a:endParaRPr lang="fr-FR" dirty="0"/>
          </a:p>
        </p:txBody>
      </p:sp>
      <p:sp>
        <p:nvSpPr>
          <p:cNvPr id="3" name="Espace réservé du contenu 2"/>
          <p:cNvSpPr>
            <a:spLocks noGrp="1"/>
          </p:cNvSpPr>
          <p:nvPr>
            <p:ph idx="1"/>
          </p:nvPr>
        </p:nvSpPr>
        <p:spPr>
          <a:xfrm>
            <a:off x="838200" y="1306286"/>
            <a:ext cx="10515600" cy="5551714"/>
          </a:xfrm>
        </p:spPr>
        <p:txBody>
          <a:bodyPr/>
          <a:lstStyle/>
          <a:p>
            <a:pPr algn="just"/>
            <a:r>
              <a:rPr lang="fr-FR" sz="2000" dirty="0" smtClean="0">
                <a:solidFill>
                  <a:schemeClr val="accent1"/>
                </a:solidFill>
              </a:rPr>
              <a:t>Renforcer la citoyenneté</a:t>
            </a:r>
          </a:p>
          <a:p>
            <a:pPr algn="just"/>
            <a:endParaRPr lang="fr-FR" sz="2000" dirty="0" smtClean="0"/>
          </a:p>
          <a:p>
            <a:pPr algn="just"/>
            <a:r>
              <a:rPr lang="fr-FR" sz="1800" dirty="0" smtClean="0"/>
              <a:t>Les initiatives de promotion de la transparence ne se limitent pas à l’adoption de budget participatif.</a:t>
            </a:r>
          </a:p>
          <a:p>
            <a:pPr algn="just"/>
            <a:endParaRPr lang="fr-FR" sz="1800" dirty="0" smtClean="0"/>
          </a:p>
          <a:p>
            <a:pPr algn="just"/>
            <a:r>
              <a:rPr lang="fr-FR" sz="1800" dirty="0" smtClean="0"/>
              <a:t>Il existe d’autres stratégies de renforcement de la transparence telles que le Mécanisme Africain d’Évaluation par les Pairs et l’Initiative qui rapproche les décideurs des citoyens.</a:t>
            </a:r>
          </a:p>
          <a:p>
            <a:pPr algn="just"/>
            <a:endParaRPr lang="fr-FR" sz="1800" dirty="0" smtClean="0"/>
          </a:p>
          <a:p>
            <a:pPr algn="just"/>
            <a:r>
              <a:rPr lang="fr-FR" sz="2000" dirty="0" smtClean="0">
                <a:solidFill>
                  <a:schemeClr val="accent1"/>
                </a:solidFill>
              </a:rPr>
              <a:t>Quelques exemples à l’initiative de la société civile:</a:t>
            </a:r>
          </a:p>
          <a:p>
            <a:pPr algn="just"/>
            <a:endParaRPr lang="fr-FR" sz="2000" dirty="0" smtClean="0">
              <a:solidFill>
                <a:schemeClr val="accent1"/>
              </a:solidFill>
            </a:endParaRPr>
          </a:p>
          <a:p>
            <a:pPr lvl="1" algn="just"/>
            <a:r>
              <a:rPr lang="fr-FR" sz="1800" dirty="0" smtClean="0"/>
              <a:t>Le Mécanisme Africain d’Évaluation par les Pairs</a:t>
            </a:r>
          </a:p>
          <a:p>
            <a:pPr lvl="1" algn="just"/>
            <a:endParaRPr lang="fr-FR" sz="1800" dirty="0" smtClean="0"/>
          </a:p>
          <a:p>
            <a:pPr lvl="1" algn="just"/>
            <a:r>
              <a:rPr lang="fr-FR" sz="1800" dirty="0" smtClean="0"/>
              <a:t>la Coalition Nationale EPT du Burkina Faso (CN-EPT/BF)</a:t>
            </a:r>
          </a:p>
          <a:p>
            <a:pPr lvl="1" algn="just"/>
            <a:endParaRPr lang="fr-FR" sz="1800" dirty="0" smtClean="0"/>
          </a:p>
          <a:p>
            <a:pPr lvl="1" algn="just"/>
            <a:r>
              <a:rPr lang="fr-FR" sz="1800" dirty="0" smtClean="0"/>
              <a:t>Y en a marre au Sénégal</a:t>
            </a:r>
          </a:p>
          <a:p>
            <a:pPr lvl="1" algn="just"/>
            <a:endParaRPr lang="fr-FR" sz="1800" dirty="0" smtClean="0"/>
          </a:p>
          <a:p>
            <a:pPr lvl="1" algn="just"/>
            <a:r>
              <a:rPr lang="fr-FR" sz="1800" dirty="0" smtClean="0"/>
              <a:t>Le balai citoyen au Burkina Faso</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dirty="0" smtClean="0">
                <a:solidFill>
                  <a:schemeClr val="accent1"/>
                </a:solidFill>
              </a:rPr>
              <a:t>Participation citoyenne et gouvernance</a:t>
            </a:r>
            <a:endParaRPr lang="fr-FR" sz="4000" dirty="0"/>
          </a:p>
        </p:txBody>
      </p:sp>
      <p:sp>
        <p:nvSpPr>
          <p:cNvPr id="3" name="Espace réservé du contenu 2"/>
          <p:cNvSpPr>
            <a:spLocks noGrp="1"/>
          </p:cNvSpPr>
          <p:nvPr>
            <p:ph idx="1"/>
          </p:nvPr>
        </p:nvSpPr>
        <p:spPr>
          <a:xfrm>
            <a:off x="838200" y="1201784"/>
            <a:ext cx="10515600" cy="5656216"/>
          </a:xfrm>
        </p:spPr>
        <p:txBody>
          <a:bodyPr/>
          <a:lstStyle/>
          <a:p>
            <a:pPr algn="just"/>
            <a:r>
              <a:rPr lang="fr-FR" sz="1800" dirty="0" smtClean="0"/>
              <a:t>La participation citoyenne est en effet le socle de la bonne gouvernance.</a:t>
            </a:r>
          </a:p>
          <a:p>
            <a:pPr algn="just"/>
            <a:endParaRPr lang="fr-FR" sz="1800" dirty="0" smtClean="0"/>
          </a:p>
          <a:p>
            <a:pPr algn="just"/>
            <a:r>
              <a:rPr lang="fr-FR" sz="1800" dirty="0" smtClean="0"/>
              <a:t>L’équilibre dans la gouvernance est important : il est essentiel que tous les acteurs prennent part au processus démocratique, aussi bien les citoyens que les membres de la société civile.</a:t>
            </a:r>
          </a:p>
          <a:p>
            <a:pPr algn="just"/>
            <a:endParaRPr lang="fr-FR" sz="1800" dirty="0" smtClean="0"/>
          </a:p>
          <a:p>
            <a:r>
              <a:rPr lang="fr-FR" sz="1800" dirty="0" smtClean="0"/>
              <a:t>« la démocratie n’est pas un sport de spectateurs. ». Elle exige le devoir de rendre compte. </a:t>
            </a:r>
            <a:r>
              <a:rPr lang="fr-FR" sz="1800" i="1" dirty="0" smtClean="0"/>
              <a:t>Antoine </a:t>
            </a:r>
            <a:r>
              <a:rPr lang="fr-FR" sz="1800" i="1" dirty="0" err="1" smtClean="0"/>
              <a:t>Bevort</a:t>
            </a:r>
            <a:r>
              <a:rPr lang="fr-FR" sz="1800" i="1" dirty="0" smtClean="0"/>
              <a:t>, un sociologue ancien syndicaliste et militant</a:t>
            </a:r>
            <a:r>
              <a:rPr lang="fr-FR" sz="1800" dirty="0" smtClean="0"/>
              <a:t>.</a:t>
            </a:r>
          </a:p>
          <a:p>
            <a:endParaRPr lang="fr-FR" dirty="0"/>
          </a:p>
        </p:txBody>
      </p:sp>
      <p:pic>
        <p:nvPicPr>
          <p:cNvPr id="4" name="Image 3"/>
          <p:cNvPicPr/>
          <p:nvPr/>
        </p:nvPicPr>
        <p:blipFill>
          <a:blip r:embed="rId2" cstate="print"/>
          <a:srcRect l="10081" t="17538" r="49412" b="32923"/>
          <a:stretch>
            <a:fillRect/>
          </a:stretch>
        </p:blipFill>
        <p:spPr bwMode="auto">
          <a:xfrm>
            <a:off x="0" y="3573016"/>
            <a:ext cx="5292080" cy="3284984"/>
          </a:xfrm>
          <a:prstGeom prst="rect">
            <a:avLst/>
          </a:prstGeom>
          <a:noFill/>
          <a:ln w="9525">
            <a:noFill/>
            <a:miter lim="800000"/>
            <a:headEnd/>
            <a:tailEnd/>
          </a:ln>
        </p:spPr>
      </p:pic>
      <p:sp>
        <p:nvSpPr>
          <p:cNvPr id="5" name="Rectangle 4"/>
          <p:cNvSpPr/>
          <p:nvPr/>
        </p:nvSpPr>
        <p:spPr>
          <a:xfrm>
            <a:off x="5364088" y="5877272"/>
            <a:ext cx="3096344" cy="86409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smtClean="0"/>
              <a:t>Photo 1: Cheikh Bamba </a:t>
            </a:r>
            <a:r>
              <a:rPr lang="fr-FR" sz="1400" dirty="0" err="1" smtClean="0"/>
              <a:t>Dièye</a:t>
            </a:r>
            <a:r>
              <a:rPr lang="fr-FR" sz="1400" dirty="0" smtClean="0"/>
              <a:t>, député qui s’enchaina aux grilles de l’Assemblée Nationale du Sénégal, un acte citoyen.</a:t>
            </a:r>
            <a:endParaRPr lang="fr-FR"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1703" y="365125"/>
            <a:ext cx="10515600" cy="1325563"/>
          </a:xfrm>
        </p:spPr>
        <p:txBody>
          <a:bodyPr/>
          <a:lstStyle/>
          <a:p>
            <a:pPr algn="ctr"/>
            <a:r>
              <a:rPr lang="fr-FR" sz="3200" dirty="0" smtClean="0">
                <a:solidFill>
                  <a:schemeClr val="accent1"/>
                </a:solidFill>
              </a:rPr>
              <a:t>La </a:t>
            </a:r>
            <a:r>
              <a:rPr lang="fr-FR" sz="3200" dirty="0" err="1" smtClean="0">
                <a:solidFill>
                  <a:schemeClr val="accent1"/>
                </a:solidFill>
              </a:rPr>
              <a:t>redevabilité</a:t>
            </a:r>
            <a:r>
              <a:rPr lang="fr-FR" sz="3200" dirty="0" smtClean="0">
                <a:solidFill>
                  <a:schemeClr val="accent1"/>
                </a:solidFill>
              </a:rPr>
              <a:t> et la transparence comme principes de gouvernabilité</a:t>
            </a:r>
            <a:endParaRPr lang="fr-FR" sz="3200" dirty="0"/>
          </a:p>
        </p:txBody>
      </p:sp>
      <p:sp>
        <p:nvSpPr>
          <p:cNvPr id="3" name="Espace réservé du contenu 2"/>
          <p:cNvSpPr>
            <a:spLocks noGrp="1"/>
          </p:cNvSpPr>
          <p:nvPr>
            <p:ph idx="1"/>
          </p:nvPr>
        </p:nvSpPr>
        <p:spPr>
          <a:xfrm>
            <a:off x="838200" y="1476102"/>
            <a:ext cx="10515600" cy="5199017"/>
          </a:xfrm>
        </p:spPr>
        <p:txBody>
          <a:bodyPr/>
          <a:lstStyle/>
          <a:p>
            <a:pPr algn="just"/>
            <a:r>
              <a:rPr lang="fr-FR" sz="1800" dirty="0" smtClean="0"/>
              <a:t>Le principe de rendre compte passe par la gouvernance participative et peut être dissocié en quatre axes principaux : </a:t>
            </a:r>
          </a:p>
          <a:p>
            <a:pPr algn="just"/>
            <a:endParaRPr lang="fr-FR" sz="1800" dirty="0" smtClean="0"/>
          </a:p>
          <a:p>
            <a:pPr lvl="1"/>
            <a:r>
              <a:rPr lang="fr-FR" sz="1400" dirty="0" smtClean="0"/>
              <a:t>La capacité des citoyens à se mobiliser et à renforcer leur légitimité.</a:t>
            </a:r>
          </a:p>
          <a:p>
            <a:pPr lvl="1"/>
            <a:endParaRPr lang="fr-FR" sz="1400" dirty="0" smtClean="0"/>
          </a:p>
          <a:p>
            <a:pPr lvl="1"/>
            <a:r>
              <a:rPr lang="fr-FR" sz="1400" dirty="0" smtClean="0"/>
              <a:t>Promouvoir le pluralisme dans les instances de décision et construire un espace de participation et de dialogue</a:t>
            </a:r>
          </a:p>
          <a:p>
            <a:pPr lvl="1"/>
            <a:endParaRPr lang="fr-FR" sz="1400" dirty="0" smtClean="0"/>
          </a:p>
          <a:p>
            <a:pPr lvl="1"/>
            <a:r>
              <a:rPr lang="fr-FR" sz="1400" dirty="0" smtClean="0"/>
              <a:t>Adopter des pratiques transparentes et adaptées au contexte </a:t>
            </a:r>
            <a:r>
              <a:rPr lang="fr-FR" sz="1400" dirty="0" err="1" smtClean="0"/>
              <a:t>socio-culturel</a:t>
            </a:r>
            <a:r>
              <a:rPr lang="fr-FR" sz="1400" dirty="0" smtClean="0"/>
              <a:t>.</a:t>
            </a:r>
          </a:p>
          <a:p>
            <a:pPr lvl="1"/>
            <a:endParaRPr lang="fr-FR" sz="1400" dirty="0" smtClean="0"/>
          </a:p>
          <a:p>
            <a:pPr lvl="1"/>
            <a:r>
              <a:rPr lang="fr-FR" sz="1400" dirty="0" smtClean="0"/>
              <a:t> Mettre à disposition une information de qualité et accessible aux citoyens pour leur permettre de s’impliquer dans la vie civique.</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137" y="365125"/>
            <a:ext cx="10515600" cy="1325563"/>
          </a:xfrm>
        </p:spPr>
        <p:txBody>
          <a:bodyPr/>
          <a:lstStyle/>
          <a:p>
            <a:pPr algn="ctr"/>
            <a:r>
              <a:rPr lang="fr-FR" sz="4000" dirty="0" smtClean="0">
                <a:solidFill>
                  <a:schemeClr val="accent1"/>
                </a:solidFill>
              </a:rPr>
              <a:t>Les initiatives locales dans la </a:t>
            </a:r>
            <a:r>
              <a:rPr lang="fr-FR" sz="4000" dirty="0" err="1" smtClean="0">
                <a:solidFill>
                  <a:schemeClr val="accent1"/>
                </a:solidFill>
              </a:rPr>
              <a:t>redevabilité</a:t>
            </a:r>
            <a:r>
              <a:rPr lang="fr-FR" sz="4000" dirty="0" smtClean="0">
                <a:solidFill>
                  <a:schemeClr val="accent1"/>
                </a:solidFill>
              </a:rPr>
              <a:t> en Afrique1/2</a:t>
            </a:r>
            <a:endParaRPr lang="fr-FR" sz="4000" dirty="0"/>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195943" y="1515292"/>
            <a:ext cx="11704320" cy="51598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fr-FR" sz="1400" b="1" dirty="0" smtClean="0"/>
              <a:t>Encadré 1: Budget Participatif: </a:t>
            </a:r>
            <a:r>
              <a:rPr lang="fr-FR" sz="1400" b="1" dirty="0" err="1" smtClean="0"/>
              <a:t>Fissel</a:t>
            </a:r>
            <a:r>
              <a:rPr lang="fr-FR" sz="1400" b="1" dirty="0" smtClean="0"/>
              <a:t>, </a:t>
            </a:r>
            <a:r>
              <a:rPr lang="fr-FR" sz="1400" b="1" dirty="0" err="1" smtClean="0"/>
              <a:t>Senegal</a:t>
            </a:r>
            <a:endParaRPr lang="fr-FR" sz="1400" dirty="0" smtClean="0"/>
          </a:p>
          <a:p>
            <a:pPr algn="just"/>
            <a:r>
              <a:rPr lang="fr-FR" sz="1400" dirty="0" smtClean="0"/>
              <a:t>Un élément clé de la redevabilité est la participation des populations dans les processus de prise de décision. C’est dans cette dynamique que les budgets participatifs ont été expérimenté dans plusieurs pays en Afrique francophone.  Le budget participatif permet en effet de renforcer la citoyenneté et de promouvoir la justice sociale à travers une allocation transparente des ressources. </a:t>
            </a:r>
          </a:p>
          <a:p>
            <a:pPr algn="just"/>
            <a:r>
              <a:rPr lang="fr-FR" sz="1400" dirty="0" smtClean="0"/>
              <a:t>Dans la communauté rurale de </a:t>
            </a:r>
            <a:r>
              <a:rPr lang="fr-FR" sz="1400" dirty="0" err="1" smtClean="0"/>
              <a:t>Fissel</a:t>
            </a:r>
            <a:r>
              <a:rPr lang="fr-FR" sz="1400" dirty="0" smtClean="0"/>
              <a:t> au Sénégal, la budgétisation participative a été adoptée comme un outil de promotion de l’inclusion et de la gouvernance transparente. Le budget participatif à </a:t>
            </a:r>
            <a:r>
              <a:rPr lang="fr-FR" sz="1400" dirty="0" err="1" smtClean="0"/>
              <a:t>Fissel</a:t>
            </a:r>
            <a:r>
              <a:rPr lang="fr-FR" sz="1400" dirty="0" smtClean="0"/>
              <a:t> est né d’une prise de conscience des populations de leur faible participation à la gouvernance locale. C’est ainsi qu’un programme de recherche pilote sur le renforcement de la participation des citoyens au développement local a été mis en place. Les résultats de la budgétisation participative à </a:t>
            </a:r>
            <a:r>
              <a:rPr lang="fr-FR" sz="1400" dirty="0" err="1" smtClean="0"/>
              <a:t>Fissel</a:t>
            </a:r>
            <a:r>
              <a:rPr lang="fr-FR" sz="1400" dirty="0" smtClean="0"/>
              <a:t> ont révélé que  la participation au processus de décentralisation s’est largement améliorée. De nombreux citoyens ont déclaré que depuis l’initiative de budget participatif, ils sont plus disposés à payer leurs impôts car ils ont plus d’information et de contrôle sur leurs contributions. </a:t>
            </a:r>
          </a:p>
          <a:p>
            <a:pPr algn="just"/>
            <a:r>
              <a:rPr lang="fr-FR" sz="1400" dirty="0" smtClean="0"/>
              <a:t> </a:t>
            </a:r>
          </a:p>
          <a:p>
            <a:pPr algn="just"/>
            <a:r>
              <a:rPr lang="fr-FR" sz="1400" dirty="0" smtClean="0"/>
              <a:t>De plus, les groupes sociaux traditionnellement moins impliqués dans la prise de décision locale tels que les femmes et les jeunes ont déclaré que la budgétisation participative leur a permis de mieux comprendre les processus de planification budgétaire. Ils ont également  manifesté leur engagement à s’impliquer davantage dans les processus de décision concernant l'allocation des ressources locales. L’expérience du budget participatif à </a:t>
            </a:r>
            <a:r>
              <a:rPr lang="fr-FR" sz="1400" dirty="0" err="1" smtClean="0"/>
              <a:t>Fissel</a:t>
            </a:r>
            <a:r>
              <a:rPr lang="fr-FR" sz="1400" dirty="0" smtClean="0"/>
              <a:t> démontre l’importance de l’inclusion des populations dans les prises de décision publiques. Le cas de </a:t>
            </a:r>
            <a:r>
              <a:rPr lang="fr-FR" sz="1400" dirty="0" err="1" smtClean="0"/>
              <a:t>Fissel</a:t>
            </a:r>
            <a:r>
              <a:rPr lang="fr-FR" sz="1400" dirty="0" smtClean="0"/>
              <a:t> est très intéressant dans la mesure où l’initiative est non seulement le résultat d’une réflexion et d’une prise de conscience collectives, mais aussi l’appui de la société civile ainsi que des collectivités locales. L’expérience de </a:t>
            </a:r>
            <a:r>
              <a:rPr lang="fr-FR" sz="1400" dirty="0" err="1" smtClean="0"/>
              <a:t>Fissel</a:t>
            </a:r>
            <a:r>
              <a:rPr lang="fr-FR" sz="1400" dirty="0" smtClean="0"/>
              <a:t> a aussi permis l’organisation d’ateliers et de forums durant lesquels d’autres municipalités sénégalaises et africaines ont pu renforcer leurs connaissances sur la transparence budgétaire et envisager de mettre en place des mécanismes similaires. La diffusion de ce type d’expérience est importante pour la promotion des bonnes pratiques de gouvernance en Afrique pouvant impliquer les jeunes et les enfants car ce sont toutes les composantes de la société qui y participent.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5308"/>
            <a:ext cx="10515600" cy="1325563"/>
          </a:xfrm>
        </p:spPr>
        <p:txBody>
          <a:bodyPr/>
          <a:lstStyle/>
          <a:p>
            <a:pPr algn="ctr"/>
            <a:r>
              <a:rPr lang="fr-FR" dirty="0" smtClean="0">
                <a:solidFill>
                  <a:schemeClr val="accent1"/>
                </a:solidFill>
              </a:rPr>
              <a:t>Les initiatives locales dans la </a:t>
            </a:r>
            <a:r>
              <a:rPr lang="fr-FR" dirty="0" err="1" smtClean="0">
                <a:solidFill>
                  <a:schemeClr val="accent1"/>
                </a:solidFill>
              </a:rPr>
              <a:t>redevabilité</a:t>
            </a:r>
            <a:r>
              <a:rPr lang="fr-FR" dirty="0" smtClean="0">
                <a:solidFill>
                  <a:schemeClr val="accent1"/>
                </a:solidFill>
              </a:rPr>
              <a:t> en Afrique2/2</a:t>
            </a:r>
            <a:endParaRPr lang="fr-FR" dirty="0"/>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339634" y="1520871"/>
            <a:ext cx="11416937" cy="506281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fr-FR" sz="1400" b="1" dirty="0" smtClean="0"/>
              <a:t>Encadré 2: Défense de l’éducation : Ghana </a:t>
            </a:r>
            <a:endParaRPr lang="fr-FR" sz="1400" dirty="0" smtClean="0"/>
          </a:p>
          <a:p>
            <a:pPr algn="just"/>
            <a:r>
              <a:rPr lang="fr-FR" sz="1400" dirty="0" smtClean="0"/>
              <a:t>Le plaidoyer de la coalition ghanéenne Ghana National Education </a:t>
            </a:r>
            <a:r>
              <a:rPr lang="fr-FR" sz="1400" dirty="0" err="1" smtClean="0"/>
              <a:t>Campaign</a:t>
            </a:r>
            <a:r>
              <a:rPr lang="fr-FR" sz="1400" dirty="0" smtClean="0"/>
              <a:t> Coalition est un bonne illustration du pouvoir de la société civile dans le renforcement de la redevabilité. La coalition est un réseau de défense de l’éducation qui comporte prés de 300 organisations et d’acteurs de la société civile. La coalition s’active dans la sensibilisation de l’opinion, la mobilisation et  l’influence des décisions politiques et pratiques de l’Etat et les acteurs du secteur éducatif. Un exemple de l’efficacité de leurs actions est leur implication dans le plan stratégique du ministère de l’éducation l’Initiative </a:t>
            </a:r>
            <a:r>
              <a:rPr lang="fr-FR" sz="1400" dirty="0" err="1" smtClean="0"/>
              <a:t>Fast</a:t>
            </a:r>
            <a:r>
              <a:rPr lang="fr-FR" sz="1400" dirty="0" smtClean="0"/>
              <a:t> </a:t>
            </a:r>
            <a:r>
              <a:rPr lang="fr-FR" sz="1400" dirty="0" err="1" smtClean="0"/>
              <a:t>Track</a:t>
            </a:r>
            <a:r>
              <a:rPr lang="fr-FR" sz="1400" dirty="0" smtClean="0"/>
              <a:t> (FTI). </a:t>
            </a:r>
          </a:p>
          <a:p>
            <a:pPr algn="just"/>
            <a:r>
              <a:rPr lang="fr-FR" sz="1400" dirty="0" smtClean="0"/>
              <a:t> </a:t>
            </a:r>
          </a:p>
          <a:p>
            <a:pPr algn="just"/>
            <a:r>
              <a:rPr lang="fr-FR" sz="1400" dirty="0" smtClean="0"/>
              <a:t>A l’époque de l’implémentation de la stratégie du ministère,  les acteurs de la société civile n’étaient pas impliqués dans la planification ou l’élaboration des politiques éducatives. La pression de la coalition a permis une plus grande participation des pouvoirs publics dans les processus de décision du secteur éducatif. En effet, grâce à une forte mobilisation et un plaidoyer solide, la coalition a reçu l’autorisation de participer à l’examen sectoriel annuel qui est devenu une plateforme importante de dialogue sur l’éducation. Un processus d’évaluation externe du secteur de l’éducation par la société civile a également été mis en place, ce qui a permis de rassembler divers acteurs de la société et de l’éducation autour de discussions essentielles sur les réformes de l’éducation. </a:t>
            </a:r>
          </a:p>
          <a:p>
            <a:pPr algn="just"/>
            <a:r>
              <a:rPr lang="fr-FR" sz="1400" dirty="0" smtClean="0"/>
              <a:t> </a:t>
            </a:r>
          </a:p>
          <a:p>
            <a:pPr algn="just"/>
            <a:r>
              <a:rPr lang="fr-FR" sz="1400" dirty="0" smtClean="0"/>
              <a:t>De plus, la coalition rédige chaque année un document de stratégie comportant les défis de l’éducation, les revendications des acteurs ainsi que les recommandations pouvant aider le gouvernement à améliorer les politiques éducatives. Grace aux actions citées ci-dessus, la coalition a pu constater des améliorations dans le secteur de l’éducation. Elle a également pu défendre des causes importantes tels que la parité et la protection des filles dans le milieu scolaire, les politiques pro-pauvres tels que l’éducation gratuite pour les handicapés, les uniformes gratuits, les manuels scolaires subventionnés etc. </a:t>
            </a:r>
          </a:p>
          <a:p>
            <a:pPr algn="just"/>
            <a:r>
              <a:rPr lang="fr-FR" sz="1400" dirty="0" smtClean="0"/>
              <a:t>Le cas de la coalition nationale ghanéenne  pour l’éducation démontre l’importance de la diversité dans les instances de prise de décision, ainsi que l’efficacité du plaidoyer de la société civile. En effet, la mobilisation des organisations non gouvernementales a non seulement la capacité d’influencer les politiques publiques, mais elle reste également un levier important dans le contrôle de l’action publique en Afrique. </a:t>
            </a:r>
          </a:p>
          <a:p>
            <a:pPr algn="ct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0891" y="365125"/>
            <a:ext cx="10241280" cy="1325563"/>
          </a:xfrm>
        </p:spPr>
        <p:txBody>
          <a:bodyPr/>
          <a:lstStyle/>
          <a:p>
            <a:pPr algn="ctr"/>
            <a:r>
              <a:rPr lang="fr-FR" sz="4000" dirty="0" smtClean="0">
                <a:solidFill>
                  <a:schemeClr val="accent1"/>
                </a:solidFill>
              </a:rPr>
              <a:t>Les barrières à la </a:t>
            </a:r>
            <a:r>
              <a:rPr lang="fr-FR" sz="4000" dirty="0" err="1" smtClean="0">
                <a:solidFill>
                  <a:schemeClr val="accent1"/>
                </a:solidFill>
              </a:rPr>
              <a:t>redevabilité</a:t>
            </a:r>
            <a:r>
              <a:rPr lang="fr-FR" sz="4000" dirty="0" smtClean="0">
                <a:solidFill>
                  <a:schemeClr val="accent1"/>
                </a:solidFill>
              </a:rPr>
              <a:t> en Afrique de l’Ouest et du Centre 1/3</a:t>
            </a:r>
            <a:endParaRPr lang="fr-FR" sz="4000" dirty="0"/>
          </a:p>
        </p:txBody>
      </p:sp>
      <p:sp>
        <p:nvSpPr>
          <p:cNvPr id="3" name="Espace réservé du contenu 2"/>
          <p:cNvSpPr>
            <a:spLocks noGrp="1"/>
          </p:cNvSpPr>
          <p:nvPr>
            <p:ph idx="1"/>
          </p:nvPr>
        </p:nvSpPr>
        <p:spPr>
          <a:xfrm>
            <a:off x="378823" y="1825624"/>
            <a:ext cx="11351623" cy="5032375"/>
          </a:xfrm>
        </p:spPr>
        <p:txBody>
          <a:bodyPr/>
          <a:lstStyle/>
          <a:p>
            <a:pPr algn="just"/>
            <a:r>
              <a:rPr lang="fr-FR" sz="2000" dirty="0" smtClean="0"/>
              <a:t>Les barrières à la </a:t>
            </a:r>
            <a:r>
              <a:rPr lang="fr-FR" sz="2000" dirty="0" err="1" smtClean="0"/>
              <a:t>redevabilité</a:t>
            </a:r>
            <a:r>
              <a:rPr lang="fr-FR" sz="2000" dirty="0" smtClean="0"/>
              <a:t> sont analysées à travers les questions liées à la gouvernance et la corruption des ressources publiques, à l’accès à l’information, aux médias et technologies de l’information et de la communication (TIC). </a:t>
            </a:r>
          </a:p>
          <a:p>
            <a:pPr algn="just"/>
            <a:endParaRPr lang="fr-FR" sz="2000" dirty="0" smtClean="0"/>
          </a:p>
          <a:p>
            <a:pPr algn="just"/>
            <a:r>
              <a:rPr lang="fr-FR" sz="2000" dirty="0" smtClean="0"/>
              <a:t>Corruption dans la gestion des ressources publiques : Les dysfonctionnements au sein de l’administration africaine qui encourage la corruption sont le produit de faits historiques mais aussi d’une culture de l’impunité ainsi que l’absence de sanctions.</a:t>
            </a:r>
          </a:p>
          <a:p>
            <a:pPr algn="just"/>
            <a:endParaRPr lang="fr-FR" sz="2000" dirty="0" smtClean="0"/>
          </a:p>
          <a:p>
            <a:pPr algn="just"/>
            <a:r>
              <a:rPr lang="fr-FR" sz="2000" dirty="0" smtClean="0"/>
              <a:t> Dans l’administration, les contrôles ne sont pas réguliers et les agents ne sont pas contraints par une obligation de rendre compte à leurs supérieurs.</a:t>
            </a:r>
          </a:p>
          <a:p>
            <a:pPr algn="just"/>
            <a:endParaRPr lang="fr-FR" sz="2000" dirty="0" smtClean="0"/>
          </a:p>
          <a:p>
            <a:pPr algn="just"/>
            <a:r>
              <a:rPr lang="fr-FR" sz="2000" dirty="0" smtClean="0"/>
              <a:t>Le monnayage des services publics</a:t>
            </a:r>
          </a:p>
          <a:p>
            <a:pPr algn="just"/>
            <a:r>
              <a:rPr lang="fr-FR" sz="2000" dirty="0" smtClean="0"/>
              <a:t>Le réseau relationnel </a:t>
            </a:r>
          </a:p>
          <a:p>
            <a:pPr algn="just"/>
            <a:r>
              <a:rPr lang="fr-FR" sz="2000" dirty="0" smtClean="0"/>
              <a:t>L’intermédiation et le courtage</a:t>
            </a:r>
            <a:r>
              <a:rPr lang="fr-FR" sz="2000" i="1" dirty="0" smtClean="0"/>
              <a:t> </a:t>
            </a:r>
            <a:endParaRPr lang="fr-FR" sz="2000" dirty="0" smtClean="0"/>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572897" cy="1325563"/>
          </a:xfrm>
        </p:spPr>
        <p:txBody>
          <a:bodyPr/>
          <a:lstStyle/>
          <a:p>
            <a:pPr algn="ctr"/>
            <a:r>
              <a:rPr lang="fr-FR" dirty="0" smtClean="0">
                <a:solidFill>
                  <a:schemeClr val="accent1"/>
                </a:solidFill>
              </a:rPr>
              <a:t>Les barrières à la </a:t>
            </a:r>
            <a:r>
              <a:rPr lang="fr-FR" dirty="0" err="1" smtClean="0">
                <a:solidFill>
                  <a:schemeClr val="accent1"/>
                </a:solidFill>
              </a:rPr>
              <a:t>redevabilité</a:t>
            </a:r>
            <a:r>
              <a:rPr lang="fr-FR" dirty="0" smtClean="0">
                <a:solidFill>
                  <a:schemeClr val="accent1"/>
                </a:solidFill>
              </a:rPr>
              <a:t> en Afrique de l’Ouest et du Centre 2/3</a:t>
            </a:r>
            <a:endParaRPr lang="fr-FR" dirty="0"/>
          </a:p>
        </p:txBody>
      </p:sp>
      <p:sp>
        <p:nvSpPr>
          <p:cNvPr id="3" name="Espace réservé du contenu 2"/>
          <p:cNvSpPr>
            <a:spLocks noGrp="1"/>
          </p:cNvSpPr>
          <p:nvPr>
            <p:ph idx="1"/>
          </p:nvPr>
        </p:nvSpPr>
        <p:spPr/>
        <p:txBody>
          <a:bodyPr/>
          <a:lstStyle/>
          <a:p>
            <a:r>
              <a:rPr lang="fr-FR" sz="1800" dirty="0" smtClean="0">
                <a:solidFill>
                  <a:schemeClr val="accent1"/>
                </a:solidFill>
              </a:rPr>
              <a:t>L’accès à l’information</a:t>
            </a:r>
          </a:p>
          <a:p>
            <a:endParaRPr lang="fr-FR" sz="1800" dirty="0" smtClean="0">
              <a:solidFill>
                <a:schemeClr val="accent1"/>
              </a:solidFill>
            </a:endParaRPr>
          </a:p>
          <a:p>
            <a:pPr lvl="1" algn="just"/>
            <a:r>
              <a:rPr lang="fr-FR" sz="1400" dirty="0" smtClean="0"/>
              <a:t>Les citoyens doivent tout d’abord connaître leurs droits. </a:t>
            </a:r>
          </a:p>
          <a:p>
            <a:pPr lvl="1" algn="just"/>
            <a:endParaRPr lang="fr-FR" sz="1400" dirty="0" smtClean="0"/>
          </a:p>
          <a:p>
            <a:pPr lvl="1" algn="just"/>
            <a:r>
              <a:rPr lang="fr-FR" sz="1400" dirty="0" smtClean="0"/>
              <a:t>Ceux qui connaissent leurs droits et devoirs sont plus susceptibles de s’impliquer dans la vie civique et de demander des comptes à leurs élus locaux.</a:t>
            </a:r>
          </a:p>
          <a:p>
            <a:pPr lvl="1" algn="just"/>
            <a:endParaRPr lang="fr-FR" sz="1400" dirty="0" smtClean="0"/>
          </a:p>
          <a:p>
            <a:pPr lvl="1" algn="just"/>
            <a:r>
              <a:rPr lang="fr-FR" sz="1400" dirty="0" smtClean="0"/>
              <a:t>La démocratie et la bonne gouvernance requièrent une citoyenneté active, et pour cela l’accès à l’information est crucial.</a:t>
            </a:r>
          </a:p>
          <a:p>
            <a:pPr lvl="1" algn="just"/>
            <a:endParaRPr lang="fr-FR" sz="1400" dirty="0" smtClean="0"/>
          </a:p>
          <a:p>
            <a:pPr lvl="1" algn="just"/>
            <a:r>
              <a:rPr lang="fr-FR" sz="1400" dirty="0" smtClean="0"/>
              <a:t>En Afrique de l’Ouest et du Centre, les citoyens ont souvent peu d’accès à l’information, ce qui inhibe leur compréhension des affaires publiques et les empêche de rendre les gouvernants redevables.</a:t>
            </a:r>
          </a:p>
          <a:p>
            <a:pPr lvl="1" algn="just"/>
            <a:endParaRPr lang="fr-FR" sz="1400" dirty="0" smtClean="0"/>
          </a:p>
          <a:p>
            <a:pPr lvl="1" algn="just"/>
            <a:r>
              <a:rPr lang="fr-FR" sz="1400" dirty="0" smtClean="0"/>
              <a:t>Les radios communautaires constituent aussi une solution efficace au défi de l’accès à l’information qui, d’autant plus, prévalent dans les zones rurales où les faibles taux d’alphabétisation réduisent l’accessibilité des informations souvent en français.</a:t>
            </a: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612086" cy="1325563"/>
          </a:xfrm>
        </p:spPr>
        <p:txBody>
          <a:bodyPr/>
          <a:lstStyle/>
          <a:p>
            <a:pPr algn="ctr"/>
            <a:r>
              <a:rPr lang="fr-FR" sz="3600" dirty="0" smtClean="0">
                <a:solidFill>
                  <a:schemeClr val="accent1"/>
                </a:solidFill>
              </a:rPr>
              <a:t>Les barrières à la </a:t>
            </a:r>
            <a:r>
              <a:rPr lang="fr-FR" sz="3600" dirty="0" err="1" smtClean="0">
                <a:solidFill>
                  <a:schemeClr val="accent1"/>
                </a:solidFill>
              </a:rPr>
              <a:t>redevabilité</a:t>
            </a:r>
            <a:r>
              <a:rPr lang="fr-FR" sz="3600" dirty="0" smtClean="0">
                <a:solidFill>
                  <a:schemeClr val="accent1"/>
                </a:solidFill>
              </a:rPr>
              <a:t> en Afrique de l’Ouest et du Centre 3/3</a:t>
            </a:r>
            <a:endParaRPr lang="fr-FR" sz="3600" dirty="0"/>
          </a:p>
        </p:txBody>
      </p:sp>
      <p:sp>
        <p:nvSpPr>
          <p:cNvPr id="3" name="Espace réservé du contenu 2"/>
          <p:cNvSpPr>
            <a:spLocks noGrp="1"/>
          </p:cNvSpPr>
          <p:nvPr>
            <p:ph idx="1"/>
          </p:nvPr>
        </p:nvSpPr>
        <p:spPr/>
        <p:txBody>
          <a:bodyPr/>
          <a:lstStyle/>
          <a:p>
            <a:r>
              <a:rPr lang="fr-FR" sz="1800" dirty="0" smtClean="0">
                <a:solidFill>
                  <a:schemeClr val="accent1"/>
                </a:solidFill>
              </a:rPr>
              <a:t>Les médias et les </a:t>
            </a:r>
            <a:r>
              <a:rPr lang="fr-FR" sz="1800" dirty="0" err="1" smtClean="0">
                <a:solidFill>
                  <a:schemeClr val="accent1"/>
                </a:solidFill>
              </a:rPr>
              <a:t>TICs</a:t>
            </a:r>
            <a:endParaRPr lang="fr-FR" sz="1800" dirty="0" smtClean="0">
              <a:solidFill>
                <a:schemeClr val="accent1"/>
              </a:solidFill>
            </a:endParaRPr>
          </a:p>
          <a:p>
            <a:endParaRPr lang="fr-FR" sz="1800" dirty="0" smtClean="0">
              <a:solidFill>
                <a:schemeClr val="accent1"/>
              </a:solidFill>
            </a:endParaRPr>
          </a:p>
          <a:p>
            <a:pPr lvl="1"/>
            <a:r>
              <a:rPr lang="fr-FR" sz="1400" dirty="0" smtClean="0">
                <a:solidFill>
                  <a:schemeClr val="accent1"/>
                </a:solidFill>
              </a:rPr>
              <a:t> </a:t>
            </a:r>
            <a:r>
              <a:rPr lang="fr-FR" sz="1400" dirty="0" smtClean="0"/>
              <a:t>Les médias et les </a:t>
            </a:r>
            <a:r>
              <a:rPr lang="fr-FR" sz="1400" dirty="0" err="1" smtClean="0"/>
              <a:t>TICs</a:t>
            </a:r>
            <a:r>
              <a:rPr lang="fr-FR" sz="1400" dirty="0" smtClean="0"/>
              <a:t> ont un rôle très important dans l’accès à l’information. </a:t>
            </a:r>
          </a:p>
          <a:p>
            <a:pPr lvl="1"/>
            <a:endParaRPr lang="fr-FR" sz="1400" dirty="0" smtClean="0"/>
          </a:p>
          <a:p>
            <a:pPr lvl="1"/>
            <a:r>
              <a:rPr lang="fr-FR" sz="1400" dirty="0" smtClean="0"/>
              <a:t>Ils ont l’avantage d’être accessibles à tous les segments de la société mais facilitent aussi l’action collective en diminuant les barrières logistiques. </a:t>
            </a:r>
          </a:p>
          <a:p>
            <a:pPr lvl="1"/>
            <a:endParaRPr lang="fr-FR" sz="1400" dirty="0" smtClean="0"/>
          </a:p>
          <a:p>
            <a:pPr lvl="1"/>
            <a:r>
              <a:rPr lang="fr-FR" sz="1400" dirty="0" smtClean="0"/>
              <a:t>Les médias et les </a:t>
            </a:r>
            <a:r>
              <a:rPr lang="fr-FR" sz="1400" dirty="0" err="1" smtClean="0"/>
              <a:t>TICs</a:t>
            </a:r>
            <a:r>
              <a:rPr lang="fr-FR" sz="1400" dirty="0" smtClean="0"/>
              <a:t> participent à la formation citoyenne des populations de même qu’ils leur permettent de mieux comprendre les mécanismes du processus délibératif les concernant.</a:t>
            </a:r>
          </a:p>
          <a:p>
            <a:endParaRPr lang="fr-FR" sz="1800" dirty="0" smtClean="0">
              <a:solidFill>
                <a:schemeClr val="accent1"/>
              </a:solidFill>
            </a:endParaRP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352402" cy="1325563"/>
          </a:xfrm>
        </p:spPr>
        <p:txBody>
          <a:bodyPr/>
          <a:lstStyle/>
          <a:p>
            <a:pPr algn="ctr"/>
            <a:r>
              <a:rPr lang="fr-FR" dirty="0" smtClean="0"/>
              <a:t>Module 3 : </a:t>
            </a:r>
            <a:r>
              <a:rPr lang="fr-FR" dirty="0" err="1" smtClean="0"/>
              <a:t>redevabilité</a:t>
            </a:r>
            <a:r>
              <a:rPr lang="fr-FR" dirty="0" smtClean="0"/>
              <a:t> et citoyenneté</a:t>
            </a:r>
            <a:br>
              <a:rPr lang="fr-FR" dirty="0" smtClean="0"/>
            </a:br>
            <a:endParaRPr lang="fr-FR" dirty="0"/>
          </a:p>
        </p:txBody>
      </p:sp>
      <p:sp>
        <p:nvSpPr>
          <p:cNvPr id="3" name="Espace réservé du contenu 2"/>
          <p:cNvSpPr>
            <a:spLocks noGrp="1"/>
          </p:cNvSpPr>
          <p:nvPr>
            <p:ph idx="1"/>
          </p:nvPr>
        </p:nvSpPr>
        <p:spPr/>
        <p:txBody>
          <a:bodyPr/>
          <a:lstStyle/>
          <a:p>
            <a:pPr>
              <a:buNone/>
            </a:pPr>
            <a:endParaRPr lang="fr-FR" sz="2000" dirty="0" smtClean="0"/>
          </a:p>
          <a:p>
            <a:r>
              <a:rPr lang="fr-FR" sz="2000" b="1" dirty="0" smtClean="0"/>
              <a:t>Objectif du cours </a:t>
            </a:r>
            <a:endParaRPr lang="fr-FR" sz="2000" dirty="0" smtClean="0"/>
          </a:p>
          <a:p>
            <a:r>
              <a:rPr lang="fr-FR" sz="2000" dirty="0" smtClean="0"/>
              <a:t>Doter les participants d’outils analytiques leur permettant de bâtir des stratégies pour mieux faire face à leurs responsabilités sociales.</a:t>
            </a:r>
          </a:p>
          <a:p>
            <a:r>
              <a:rPr lang="fr-FR" sz="2000" dirty="0" smtClean="0"/>
              <a:t> </a:t>
            </a:r>
          </a:p>
          <a:p>
            <a:r>
              <a:rPr lang="fr-FR" sz="2000" b="1" dirty="0" smtClean="0"/>
              <a:t>Objectifs spécifiques </a:t>
            </a:r>
            <a:endParaRPr lang="fr-FR" sz="2000" dirty="0" smtClean="0"/>
          </a:p>
          <a:p>
            <a:pPr lvl="0"/>
            <a:r>
              <a:rPr lang="fr-FR" sz="2000" dirty="0" smtClean="0"/>
              <a:t>Permettre aux participants de comprendre les notions de base d’un leadership citoyen, </a:t>
            </a:r>
          </a:p>
          <a:p>
            <a:pPr lvl="0"/>
            <a:r>
              <a:rPr lang="fr-FR" sz="2000" dirty="0" smtClean="0"/>
              <a:t>Montrer les rôles et responsabilités entre citoyen et gouvernant pour la </a:t>
            </a:r>
            <a:r>
              <a:rPr lang="fr-FR" sz="2000" dirty="0" err="1" smtClean="0"/>
              <a:t>redevabilité</a:t>
            </a:r>
            <a:r>
              <a:rPr lang="fr-FR" sz="2000" dirty="0" smtClean="0"/>
              <a:t>,</a:t>
            </a:r>
          </a:p>
          <a:p>
            <a:pPr lvl="0"/>
            <a:r>
              <a:rPr lang="fr-FR" sz="2000" dirty="0" smtClean="0"/>
              <a:t>Renforcer la citoyenneté des participants pour l’émergence de la </a:t>
            </a:r>
            <a:r>
              <a:rPr lang="fr-FR" sz="2000" dirty="0" err="1" smtClean="0"/>
              <a:t>redevabilité</a:t>
            </a:r>
            <a:r>
              <a:rPr lang="fr-FR" sz="2000" dirty="0" smtClean="0"/>
              <a:t>.</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1"/>
                </a:solidFill>
              </a:rPr>
              <a:t>Les opportunités de changement1/2</a:t>
            </a:r>
            <a:endParaRPr lang="fr-FR" dirty="0"/>
          </a:p>
        </p:txBody>
      </p:sp>
      <p:sp>
        <p:nvSpPr>
          <p:cNvPr id="3" name="Espace réservé du contenu 2"/>
          <p:cNvSpPr>
            <a:spLocks noGrp="1"/>
          </p:cNvSpPr>
          <p:nvPr>
            <p:ph idx="1"/>
          </p:nvPr>
        </p:nvSpPr>
        <p:spPr/>
        <p:txBody>
          <a:bodyPr/>
          <a:lstStyle/>
          <a:p>
            <a:pPr algn="just"/>
            <a:r>
              <a:rPr lang="fr-FR" sz="2000" dirty="0" smtClean="0"/>
              <a:t>Des expériences de pratiques favorables à la </a:t>
            </a:r>
            <a:r>
              <a:rPr lang="fr-FR" sz="2000" dirty="0" err="1" smtClean="0"/>
              <a:t>redevabilité</a:t>
            </a:r>
            <a:r>
              <a:rPr lang="fr-FR" sz="2000" dirty="0" smtClean="0"/>
              <a:t> sont indiquées pour refléter la diversité des situations où les acteurs mettent en place des mécanismes de contrôle citoyen en Afrique de l’Ouest et du Centre.</a:t>
            </a:r>
          </a:p>
          <a:p>
            <a:pPr algn="just"/>
            <a:endParaRPr lang="fr-FR" sz="2000" dirty="0" smtClean="0"/>
          </a:p>
          <a:p>
            <a:pPr algn="just"/>
            <a:r>
              <a:rPr lang="fr-FR" sz="2000" dirty="0" smtClean="0"/>
              <a:t>La participation citoyenne comme moyen de renforcement de la </a:t>
            </a:r>
            <a:r>
              <a:rPr lang="fr-FR" sz="2000" dirty="0" err="1" smtClean="0"/>
              <a:t>redevabilité</a:t>
            </a:r>
            <a:r>
              <a:rPr lang="fr-FR" sz="2000" dirty="0" smtClean="0"/>
              <a:t>: elle est le pilier de la bonne gouvernance. Lorsque les citoyens ont l’accès à l’information leur permettant de comprendre les affaires publiques, ils ont la responsabilité de contrôler la gestion de celles-ci et de demander des comptes aux élus nationaux et locaux.</a:t>
            </a:r>
          </a:p>
          <a:p>
            <a:pPr algn="just"/>
            <a:endParaRPr lang="fr-FR" sz="2000" dirty="0" smtClean="0"/>
          </a:p>
          <a:p>
            <a:pPr algn="just"/>
            <a:r>
              <a:rPr lang="fr-FR" sz="2000" dirty="0" smtClean="0"/>
              <a:t>En Afrique de l’Ouest et du Centre, plusieurs initiatives ont été menées par des associations de jeunes et de femmes ainsi qu’une diversité d’organisations de la société civile.</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1"/>
                </a:solidFill>
              </a:rPr>
              <a:t>Les opportunités de changement 2/2</a:t>
            </a:r>
            <a:endParaRPr lang="fr-FR" dirty="0"/>
          </a:p>
        </p:txBody>
      </p:sp>
      <p:sp>
        <p:nvSpPr>
          <p:cNvPr id="3" name="Espace réservé du contenu 2"/>
          <p:cNvSpPr>
            <a:spLocks noGrp="1"/>
          </p:cNvSpPr>
          <p:nvPr>
            <p:ph idx="1"/>
          </p:nvPr>
        </p:nvSpPr>
        <p:spPr/>
        <p:txBody>
          <a:bodyPr/>
          <a:lstStyle/>
          <a:p>
            <a:pPr lvl="0" algn="just"/>
            <a:r>
              <a:rPr lang="fr-FR" sz="2400" dirty="0" smtClean="0">
                <a:solidFill>
                  <a:schemeClr val="accent1"/>
                </a:solidFill>
              </a:rPr>
              <a:t>La transparence : un instrument clé de la </a:t>
            </a:r>
            <a:r>
              <a:rPr lang="fr-FR" sz="2400" dirty="0" err="1" smtClean="0">
                <a:solidFill>
                  <a:schemeClr val="accent1"/>
                </a:solidFill>
              </a:rPr>
              <a:t>redevabilité</a:t>
            </a:r>
            <a:endParaRPr lang="fr-FR" sz="2400" dirty="0" smtClean="0">
              <a:solidFill>
                <a:schemeClr val="accent1"/>
              </a:solidFill>
            </a:endParaRPr>
          </a:p>
          <a:p>
            <a:pPr lvl="0" algn="just"/>
            <a:endParaRPr lang="fr-FR" sz="2400" dirty="0" smtClean="0">
              <a:solidFill>
                <a:schemeClr val="accent1"/>
              </a:solidFill>
            </a:endParaRPr>
          </a:p>
          <a:p>
            <a:pPr algn="just"/>
            <a:r>
              <a:rPr lang="fr-FR" sz="2000" dirty="0" smtClean="0"/>
              <a:t>En Afrique de l’Ouest et du Centre, les organisations de la société civile luttent activement dans la promotion de la transparence dans la gestion des affaires aussi bien publiques que privées. </a:t>
            </a:r>
          </a:p>
          <a:p>
            <a:pPr algn="just"/>
            <a:endParaRPr lang="fr-FR" sz="2000" dirty="0" smtClean="0"/>
          </a:p>
          <a:p>
            <a:pPr algn="just"/>
            <a:r>
              <a:rPr lang="fr-FR" sz="2000" dirty="0" smtClean="0"/>
              <a:t>Les budgets participatifs renforcent le dialogue entre les communautés et les élus locaux pour une meilleure prise en compte des besoins des populations dans la planification des politiques publiques.</a:t>
            </a:r>
            <a:endParaRPr lang="fr-F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625149" cy="1325563"/>
          </a:xfrm>
        </p:spPr>
        <p:txBody>
          <a:bodyPr/>
          <a:lstStyle/>
          <a:p>
            <a:pPr algn="ctr"/>
            <a:r>
              <a:rPr lang="fr-FR" dirty="0" smtClean="0">
                <a:solidFill>
                  <a:schemeClr val="accent1"/>
                </a:solidFill>
              </a:rPr>
              <a:t>Conclusion: promouvoir la </a:t>
            </a:r>
            <a:r>
              <a:rPr lang="fr-FR" dirty="0" err="1" smtClean="0">
                <a:solidFill>
                  <a:schemeClr val="accent1"/>
                </a:solidFill>
              </a:rPr>
              <a:t>redevabilité</a:t>
            </a:r>
            <a:endParaRPr lang="fr-FR" dirty="0"/>
          </a:p>
        </p:txBody>
      </p:sp>
      <p:sp>
        <p:nvSpPr>
          <p:cNvPr id="3" name="Espace réservé du contenu 2"/>
          <p:cNvSpPr>
            <a:spLocks noGrp="1"/>
          </p:cNvSpPr>
          <p:nvPr>
            <p:ph idx="1"/>
          </p:nvPr>
        </p:nvSpPr>
        <p:spPr>
          <a:xfrm>
            <a:off x="838200" y="1825625"/>
            <a:ext cx="10866120" cy="4744992"/>
          </a:xfrm>
        </p:spPr>
        <p:txBody>
          <a:bodyPr/>
          <a:lstStyle/>
          <a:p>
            <a:pPr>
              <a:buFontTx/>
              <a:buChar char="-"/>
            </a:pPr>
            <a:r>
              <a:rPr lang="fr-FR" sz="2000" b="1" dirty="0" smtClean="0"/>
              <a:t>Renforcer l’accès à l’information: </a:t>
            </a:r>
            <a:r>
              <a:rPr lang="fr-FR" sz="2000" dirty="0" smtClean="0"/>
              <a:t>les citoyens qui connaissent leurs droits et devoirs sont plus susceptibles de s’impliquer dans la vie civique et de demander des comptes à leurs élus locaux. Il y a de nombreux cas en Afrique où la dissémination de l’information sur les candidats et leurs programmes a significativement influencé les résultats électoraux.</a:t>
            </a:r>
          </a:p>
          <a:p>
            <a:pPr marL="0" indent="0">
              <a:buNone/>
            </a:pPr>
            <a:endParaRPr lang="fr-FR" sz="2000" dirty="0" smtClean="0"/>
          </a:p>
          <a:p>
            <a:pPr>
              <a:buFontTx/>
              <a:buChar char="-"/>
            </a:pPr>
            <a:r>
              <a:rPr lang="fr-FR" sz="2000" b="1" dirty="0" smtClean="0"/>
              <a:t>Les médias et les </a:t>
            </a:r>
            <a:r>
              <a:rPr lang="fr-FR" sz="2000" b="1" dirty="0" err="1" smtClean="0"/>
              <a:t>TICs</a:t>
            </a:r>
            <a:r>
              <a:rPr lang="fr-FR" sz="2000" dirty="0" smtClean="0"/>
              <a:t> : Les médias et le numérique ont un rôle très important dans l’accès à l’information. Ils ont l’avantage d’être accessibles à tous les segments de la société, favorisent les innovations à la base et  facilitent aussi l’action collective en diminuant les barrières.</a:t>
            </a:r>
          </a:p>
          <a:p>
            <a:pPr marL="0" indent="0">
              <a:buNone/>
            </a:pPr>
            <a:endParaRPr lang="fr-FR" sz="2000" dirty="0" smtClean="0"/>
          </a:p>
          <a:p>
            <a:pPr>
              <a:buFontTx/>
              <a:buChar char="-"/>
            </a:pPr>
            <a:r>
              <a:rPr lang="fr-FR" sz="2000" b="1" dirty="0" smtClean="0"/>
              <a:t>Favoriser la participation citoyenne</a:t>
            </a:r>
            <a:r>
              <a:rPr lang="fr-FR" sz="2000" dirty="0" smtClean="0"/>
              <a:t>: la participation oblige donc les dirigeants à encourager l’implication des acteurs, aussi bien les citoyens que les membres de la société civile, de suivre et d’évaluer la gestion des ressources publiques. En Afrique de l’Ouest et du Centre, plusieurs initiatives ont été menées par des associations de jeunes et de femmes ainsi qu’une diversité d’organisations de la société civile: Balai citoyen (Burkina), Y en a marre (Sénégal), </a:t>
            </a:r>
            <a:r>
              <a:rPr lang="fr-FR" sz="2000" dirty="0" err="1" smtClean="0"/>
              <a:t>Filimbi</a:t>
            </a:r>
            <a:r>
              <a:rPr lang="fr-FR" sz="2000" dirty="0" smtClean="0"/>
              <a:t>     (RDC).</a:t>
            </a:r>
          </a:p>
          <a:p>
            <a:pPr marL="0" indent="0">
              <a:buNone/>
            </a:pPr>
            <a:endParaRPr lang="fr-FR" sz="1400" dirty="0" smtClean="0"/>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520646" cy="1325563"/>
          </a:xfrm>
        </p:spPr>
        <p:txBody>
          <a:bodyPr/>
          <a:lstStyle/>
          <a:p>
            <a:pPr algn="ctr"/>
            <a:r>
              <a:rPr lang="fr-FR" dirty="0" smtClean="0">
                <a:solidFill>
                  <a:schemeClr val="accent1"/>
                </a:solidFill>
              </a:rPr>
              <a:t>Conclusion: promouvoir la </a:t>
            </a:r>
            <a:r>
              <a:rPr lang="fr-FR" dirty="0" err="1" smtClean="0">
                <a:solidFill>
                  <a:schemeClr val="accent1"/>
                </a:solidFill>
              </a:rPr>
              <a:t>redevabilité</a:t>
            </a:r>
            <a:endParaRPr lang="fr-FR" dirty="0"/>
          </a:p>
        </p:txBody>
      </p:sp>
      <p:sp>
        <p:nvSpPr>
          <p:cNvPr id="3" name="Espace réservé du contenu 2"/>
          <p:cNvSpPr>
            <a:spLocks noGrp="1"/>
          </p:cNvSpPr>
          <p:nvPr>
            <p:ph idx="1"/>
          </p:nvPr>
        </p:nvSpPr>
        <p:spPr/>
        <p:txBody>
          <a:bodyPr/>
          <a:lstStyle/>
          <a:p>
            <a:pPr>
              <a:buFontTx/>
              <a:buChar char="-"/>
            </a:pPr>
            <a:endParaRPr lang="fr-FR" sz="1400" b="1" dirty="0" smtClean="0"/>
          </a:p>
          <a:p>
            <a:pPr>
              <a:buFontTx/>
              <a:buChar char="-"/>
            </a:pPr>
            <a:r>
              <a:rPr lang="fr-FR" sz="1800" b="1" dirty="0" smtClean="0"/>
              <a:t>Promouvoir la transparence: </a:t>
            </a:r>
            <a:r>
              <a:rPr lang="fr-FR" sz="1800" dirty="0" smtClean="0"/>
              <a:t>en Afrique de l’Ouest et du Centre, les organisations de la société civile luttent activement dans la promotion de la transparence dans la gestion des affaires publiques. Deux expériences sont à mentionner:</a:t>
            </a:r>
          </a:p>
          <a:p>
            <a:pPr lvl="1">
              <a:buFont typeface="Courier New"/>
              <a:buChar char="o"/>
            </a:pPr>
            <a:r>
              <a:rPr lang="fr-FR" sz="1800" b="1" dirty="0" smtClean="0"/>
              <a:t>les budgets participatifs </a:t>
            </a:r>
            <a:r>
              <a:rPr lang="fr-FR" sz="1800" dirty="0" smtClean="0"/>
              <a:t>ont été expérimentés dans plusieurs pays en Afrique francophone afin de renforcer la 	citoyenneté et de promouvoir la justice sociale à travers une allocation transparente des ressources.</a:t>
            </a:r>
          </a:p>
          <a:p>
            <a:pPr lvl="1">
              <a:buFont typeface="Courier New"/>
              <a:buChar char="o"/>
            </a:pPr>
            <a:r>
              <a:rPr lang="fr-FR" sz="1800" b="1" dirty="0" smtClean="0"/>
              <a:t>le Mécanisme Africain d’Evaluation par les Pairs </a:t>
            </a:r>
            <a:r>
              <a:rPr lang="fr-FR" sz="1800" dirty="0" smtClean="0"/>
              <a:t>ou MAEP est également une structure regroupant 34 pays de 	l’Afrique qui est destinée à évaluer les pratiques des États en matière de gouvernance. Le MAEP permet le dialogue entre l’État et sa société civile ainsi qu’entre les États eux-mêmes.</a:t>
            </a:r>
          </a:p>
          <a:p>
            <a:pPr>
              <a:buFontTx/>
              <a:buChar char="-"/>
            </a:pPr>
            <a:endParaRPr lang="fr-FR" sz="1800" dirty="0" smtClean="0"/>
          </a:p>
          <a:p>
            <a:pPr>
              <a:buFontTx/>
              <a:buChar char="-"/>
            </a:pPr>
            <a:r>
              <a:rPr lang="fr-FR" sz="1800" b="1" dirty="0" smtClean="0"/>
              <a:t>Gaps</a:t>
            </a:r>
            <a:r>
              <a:rPr lang="fr-FR" sz="1800" dirty="0" smtClean="0"/>
              <a:t>: La systématisation de  la régulation indépendante par les institutions parapubliques, les expériences de budget sensibles aux besoins des femmes et des enfants,  et la responsabilité collective entrainant l’autorégulation. </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84406"/>
          </a:xfrm>
        </p:spPr>
        <p:txBody>
          <a:bodyPr/>
          <a:lstStyle/>
          <a:p>
            <a:pPr algn="ctr"/>
            <a:r>
              <a:rPr lang="fr-FR" dirty="0" smtClean="0">
                <a:solidFill>
                  <a:schemeClr val="accent1"/>
                </a:solidFill>
              </a:rPr>
              <a:t>Bibliographie indicative</a:t>
            </a:r>
            <a:endParaRPr lang="fr-FR" dirty="0"/>
          </a:p>
        </p:txBody>
      </p:sp>
      <p:sp>
        <p:nvSpPr>
          <p:cNvPr id="3" name="Espace réservé du contenu 2"/>
          <p:cNvSpPr>
            <a:spLocks noGrp="1"/>
          </p:cNvSpPr>
          <p:nvPr>
            <p:ph idx="1"/>
          </p:nvPr>
        </p:nvSpPr>
        <p:spPr>
          <a:xfrm>
            <a:off x="0" y="1149532"/>
            <a:ext cx="12192000" cy="5708468"/>
          </a:xfrm>
        </p:spPr>
        <p:txBody>
          <a:bodyPr/>
          <a:lstStyle/>
          <a:p>
            <a:pPr lvl="0" algn="just"/>
            <a:r>
              <a:rPr lang="en-US" sz="1100" dirty="0" smtClean="0"/>
              <a:t>Ayer Victoria, Mario </a:t>
            </a:r>
            <a:r>
              <a:rPr lang="en-US" sz="1100" dirty="0" err="1" smtClean="0"/>
              <a:t>Claasen</a:t>
            </a:r>
            <a:r>
              <a:rPr lang="en-US" sz="1100" dirty="0" smtClean="0"/>
              <a:t> and Carmen </a:t>
            </a:r>
            <a:r>
              <a:rPr lang="en-US" sz="1100" dirty="0" err="1" smtClean="0"/>
              <a:t>Alpin</a:t>
            </a:r>
            <a:r>
              <a:rPr lang="en-US" sz="1100" dirty="0" smtClean="0"/>
              <a:t> </a:t>
            </a:r>
            <a:r>
              <a:rPr lang="en-US" sz="1100" dirty="0" err="1" smtClean="0"/>
              <a:t>Lardies</a:t>
            </a:r>
            <a:r>
              <a:rPr lang="en-US" sz="1100" dirty="0" smtClean="0"/>
              <a:t>, Social accountability in Africa: practitioners’ experiences and lessons, Affiliated Network for Social Accountability (ANSA-Africa), 2010 </a:t>
            </a:r>
            <a:endParaRPr lang="fr-FR" sz="1100" dirty="0" smtClean="0"/>
          </a:p>
          <a:p>
            <a:pPr lvl="0" algn="just"/>
            <a:r>
              <a:rPr lang="fr-FR" sz="1100" dirty="0" err="1" smtClean="0"/>
              <a:t>Blundo</a:t>
            </a:r>
            <a:r>
              <a:rPr lang="fr-FR" sz="1100" dirty="0" smtClean="0"/>
              <a:t>, Giorgio, Le roi n’est pas un parent: Les multiples </a:t>
            </a:r>
            <a:r>
              <a:rPr lang="fr-FR" sz="1100" dirty="0" err="1" smtClean="0"/>
              <a:t>redevabilite</a:t>
            </a:r>
            <a:r>
              <a:rPr lang="fr-FR" sz="1100" dirty="0" smtClean="0"/>
              <a:t>́s au sein de l’Etat postcolonial en Afrique in Faire des sciences sociales: Critiquer, Editions de l’EHESS: 59-86, 2012</a:t>
            </a:r>
          </a:p>
          <a:p>
            <a:pPr lvl="0" algn="just"/>
            <a:r>
              <a:rPr lang="fr-FR" sz="1100" dirty="0" smtClean="0"/>
              <a:t> Céline Alvares, 2016, Les lois naturelles de l’enfant, Editions Les arènes, Paris, 454 p.</a:t>
            </a:r>
          </a:p>
          <a:p>
            <a:pPr lvl="0" algn="just"/>
            <a:r>
              <a:rPr lang="fr-FR" sz="1100" dirty="0" smtClean="0"/>
              <a:t>Coulibaly, </a:t>
            </a:r>
            <a:r>
              <a:rPr lang="fr-FR" sz="1100" dirty="0" err="1" smtClean="0"/>
              <a:t>Siaka</a:t>
            </a:r>
            <a:r>
              <a:rPr lang="fr-FR" sz="1100" dirty="0" smtClean="0"/>
              <a:t>, Le Contrôle Citoyen de l’Action Publique, Forum Social de l’Afrique de l’Ouest, Janvier 2008.</a:t>
            </a:r>
          </a:p>
          <a:p>
            <a:pPr lvl="0" algn="just"/>
            <a:r>
              <a:rPr lang="en-US" sz="1100" dirty="0" err="1" smtClean="0"/>
              <a:t>Devajaran</a:t>
            </a:r>
            <a:r>
              <a:rPr lang="en-US" sz="1100" dirty="0" smtClean="0"/>
              <a:t>, </a:t>
            </a:r>
            <a:r>
              <a:rPr lang="en-US" sz="1100" dirty="0" err="1" smtClean="0"/>
              <a:t>Shantayanan</a:t>
            </a:r>
            <a:r>
              <a:rPr lang="en-US" sz="1100" dirty="0" smtClean="0"/>
              <a:t>, </a:t>
            </a:r>
            <a:r>
              <a:rPr lang="en-US" sz="1100" dirty="0" err="1" smtClean="0"/>
              <a:t>Stuti</a:t>
            </a:r>
            <a:r>
              <a:rPr lang="en-US" sz="1100" dirty="0" smtClean="0"/>
              <a:t> </a:t>
            </a:r>
            <a:r>
              <a:rPr lang="en-US" sz="1100" dirty="0" err="1" smtClean="0"/>
              <a:t>Khemani</a:t>
            </a:r>
            <a:r>
              <a:rPr lang="en-US" sz="1100" dirty="0" smtClean="0"/>
              <a:t>, and Michael Walton, </a:t>
            </a:r>
            <a:r>
              <a:rPr lang="en-US" sz="1100" i="1" dirty="0" smtClean="0"/>
              <a:t>Civil Society, Public Action and Accountability in Africa, </a:t>
            </a:r>
            <a:r>
              <a:rPr lang="en-US" sz="1100" dirty="0" err="1" smtClean="0"/>
              <a:t>Havard</a:t>
            </a:r>
            <a:r>
              <a:rPr lang="en-US" sz="1100" dirty="0" smtClean="0"/>
              <a:t> Kennedy School Faculty Research Working Paper Series, 2011 </a:t>
            </a:r>
            <a:endParaRPr lang="fr-FR" sz="1100" dirty="0" smtClean="0"/>
          </a:p>
          <a:p>
            <a:pPr lvl="0" algn="just"/>
            <a:r>
              <a:rPr lang="fr-FR" sz="1100" dirty="0" err="1" smtClean="0"/>
              <a:t>Diwan</a:t>
            </a:r>
            <a:r>
              <a:rPr lang="fr-FR" sz="1100" dirty="0" smtClean="0"/>
              <a:t> (Œuvre complète) d’El hadji Abdoul Aziz </a:t>
            </a:r>
            <a:r>
              <a:rPr lang="fr-FR" sz="1100" dirty="0" err="1" smtClean="0"/>
              <a:t>Sy</a:t>
            </a:r>
            <a:r>
              <a:rPr lang="fr-FR" sz="1100" dirty="0" smtClean="0"/>
              <a:t>, tome III « Exhortations et prêches » traduit par le Pr </a:t>
            </a:r>
            <a:r>
              <a:rPr lang="fr-FR" sz="1100" dirty="0" err="1" smtClean="0"/>
              <a:t>Rawane</a:t>
            </a:r>
            <a:r>
              <a:rPr lang="fr-FR" sz="1100" dirty="0" smtClean="0"/>
              <a:t> </a:t>
            </a:r>
            <a:r>
              <a:rPr lang="fr-FR" sz="1100" dirty="0" err="1" smtClean="0"/>
              <a:t>Ngom</a:t>
            </a:r>
            <a:r>
              <a:rPr lang="fr-FR" sz="1100" dirty="0" smtClean="0"/>
              <a:t>, 2016</a:t>
            </a:r>
          </a:p>
          <a:p>
            <a:pPr lvl="0" algn="just"/>
            <a:r>
              <a:rPr lang="fr-FR" sz="1100" dirty="0" smtClean="0"/>
              <a:t> Edgar Morin, </a:t>
            </a:r>
            <a:r>
              <a:rPr lang="fr-FR" sz="1100" dirty="0" err="1" smtClean="0"/>
              <a:t>Tariq</a:t>
            </a:r>
            <a:r>
              <a:rPr lang="fr-FR" sz="1100" dirty="0" smtClean="0"/>
              <a:t> Ramadan, 2014, Au péril des idées. Les grandes questions de notre temps. Dialogue, Presses du Chatelet, Montréal, 281 p.</a:t>
            </a:r>
          </a:p>
          <a:p>
            <a:pPr lvl="0" algn="just"/>
            <a:r>
              <a:rPr lang="fr-FR" sz="1100" dirty="0" err="1" smtClean="0"/>
              <a:t>Fall</a:t>
            </a:r>
            <a:r>
              <a:rPr lang="fr-FR" sz="1100" dirty="0" smtClean="0"/>
              <a:t> A S., 2016 Ethique et citoyenneté pour un développement durable, Conférence introductive au symposium du </a:t>
            </a:r>
            <a:r>
              <a:rPr lang="fr-FR" sz="1100" dirty="0" err="1" smtClean="0"/>
              <a:t>Mawluud</a:t>
            </a:r>
            <a:r>
              <a:rPr lang="fr-FR" sz="1100" dirty="0" smtClean="0"/>
              <a:t> 2016</a:t>
            </a:r>
          </a:p>
          <a:p>
            <a:pPr lvl="0" algn="just"/>
            <a:r>
              <a:rPr lang="en-US" sz="1100" dirty="0" smtClean="0"/>
              <a:t>Fall A. S. et al. 2017. </a:t>
            </a:r>
            <a:r>
              <a:rPr lang="en-US" sz="1100" dirty="0" err="1" smtClean="0"/>
              <a:t>Redevabilité</a:t>
            </a:r>
            <a:r>
              <a:rPr lang="en-US" sz="1100" dirty="0" smtClean="0"/>
              <a:t>, Strengthening Social Science Research in Support of WCAR Regional Priorities in Development and Humanitarian Contexts (UNICEF WCARO), </a:t>
            </a:r>
            <a:r>
              <a:rPr lang="en-GB" sz="1100" dirty="0" smtClean="0"/>
              <a:t>UNICEF – IRD, Briefs - Mars 2017</a:t>
            </a:r>
            <a:endParaRPr lang="fr-FR" sz="1100" dirty="0" smtClean="0"/>
          </a:p>
          <a:p>
            <a:pPr lvl="0" algn="just"/>
            <a:r>
              <a:rPr lang="fr-FR" sz="1100" dirty="0" smtClean="0"/>
              <a:t>Georg Simmel, 1999, Sociologie. Etudes sur les formes de la socialisation, Presses Universitaires de France, 753 p.</a:t>
            </a:r>
          </a:p>
          <a:p>
            <a:pPr lvl="0" algn="just"/>
            <a:r>
              <a:rPr lang="fr-FR" sz="1100" dirty="0" err="1" smtClean="0"/>
              <a:t>Gnabeli</a:t>
            </a:r>
            <a:r>
              <a:rPr lang="fr-FR" sz="1100" dirty="0" smtClean="0"/>
              <a:t>, Roch Yao, Citoyennetés et Transformations Sociales en Afrique, Carrefour Africain de Recherche et d’Echanges pour le Développement (CAREDE), Revue Perspectives &amp; Sociétés, Vol 5, no.1 et 2, 2013</a:t>
            </a:r>
          </a:p>
          <a:p>
            <a:pPr lvl="0" algn="just"/>
            <a:r>
              <a:rPr lang="fr-FR" sz="1100" dirty="0" err="1" smtClean="0"/>
              <a:t>Greenhalf</a:t>
            </a:r>
            <a:r>
              <a:rPr lang="fr-FR" sz="1100" dirty="0" smtClean="0"/>
              <a:t>, Jessica et </a:t>
            </a:r>
            <a:r>
              <a:rPr lang="fr-FR" sz="1100" dirty="0" err="1" smtClean="0"/>
              <a:t>McGee</a:t>
            </a:r>
            <a:r>
              <a:rPr lang="fr-FR" sz="1100" dirty="0" smtClean="0"/>
              <a:t> Rosemary, Jeunes citoyens : les jeunes et la gouvernance participative en Afrique, Institute for </a:t>
            </a:r>
            <a:r>
              <a:rPr lang="fr-FR" sz="1100" dirty="0" err="1" smtClean="0"/>
              <a:t>Development</a:t>
            </a:r>
            <a:r>
              <a:rPr lang="fr-FR" sz="1100" dirty="0" smtClean="0"/>
              <a:t> </a:t>
            </a:r>
            <a:r>
              <a:rPr lang="fr-FR" sz="1100" dirty="0" err="1" smtClean="0"/>
              <a:t>Studies</a:t>
            </a:r>
            <a:r>
              <a:rPr lang="fr-FR" sz="1100" dirty="0" smtClean="0"/>
              <a:t>, </a:t>
            </a:r>
            <a:r>
              <a:rPr lang="fr-FR" sz="1100" dirty="0" err="1" smtClean="0"/>
              <a:t>Participatory</a:t>
            </a:r>
            <a:r>
              <a:rPr lang="fr-FR" sz="1100" dirty="0" smtClean="0"/>
              <a:t> Learning and Action, 2012</a:t>
            </a:r>
          </a:p>
          <a:p>
            <a:pPr lvl="0" algn="just"/>
            <a:r>
              <a:rPr lang="fr-FR" sz="1100" dirty="0" err="1" smtClean="0"/>
              <a:t>Lagrove</a:t>
            </a:r>
            <a:r>
              <a:rPr lang="fr-FR" sz="1100" dirty="0" smtClean="0"/>
              <a:t> J., François B., </a:t>
            </a:r>
            <a:r>
              <a:rPr lang="fr-FR" sz="1100" dirty="0" err="1" smtClean="0"/>
              <a:t>Sawicki</a:t>
            </a:r>
            <a:r>
              <a:rPr lang="fr-FR" sz="1100" dirty="0" smtClean="0"/>
              <a:t> F., 2006. Sociologie politique, Paris, Presses de Sciences po, 5</a:t>
            </a:r>
            <a:r>
              <a:rPr lang="fr-FR" sz="1100" baseline="30000" dirty="0" smtClean="0"/>
              <a:t>e </a:t>
            </a:r>
            <a:r>
              <a:rPr lang="fr-FR" sz="1100" dirty="0" smtClean="0"/>
              <a:t>éd., p. 507.</a:t>
            </a:r>
          </a:p>
          <a:p>
            <a:pPr lvl="0" algn="just"/>
            <a:r>
              <a:rPr lang="fr-FR" sz="1100" dirty="0" smtClean="0"/>
              <a:t> Lalande A., 1926. Vocabulaire technique et critique de la philosophie, Paris, </a:t>
            </a:r>
            <a:r>
              <a:rPr lang="fr-FR" sz="1100" dirty="0" err="1" smtClean="0"/>
              <a:t>Puf</a:t>
            </a:r>
            <a:r>
              <a:rPr lang="fr-FR" sz="1100" dirty="0" smtClean="0"/>
              <a:t>, Coll. "quadrige", 2002</a:t>
            </a:r>
          </a:p>
          <a:p>
            <a:pPr lvl="0" algn="just"/>
            <a:r>
              <a:rPr lang="fr-FR" sz="1100" dirty="0" err="1" smtClean="0"/>
              <a:t>Mbengue</a:t>
            </a:r>
            <a:r>
              <a:rPr lang="fr-FR" sz="1100" dirty="0" smtClean="0"/>
              <a:t>, Moustapha, Contribution des usages citoyens de l’Internet à la gouvernance locale et au développement communautaire au Sénégal : Le cas des Systèmes d’Information Populaires, Mémoire de fin d’Etudes, Université de Paris 8 Vincennes, 2004</a:t>
            </a:r>
          </a:p>
          <a:p>
            <a:pPr lvl="0" algn="just"/>
            <a:r>
              <a:rPr lang="fr-FR" sz="1100" dirty="0" err="1" smtClean="0"/>
              <a:t>Mbilizi</a:t>
            </a:r>
            <a:r>
              <a:rPr lang="fr-FR" sz="1100" dirty="0" smtClean="0"/>
              <a:t>, Billy et </a:t>
            </a:r>
            <a:r>
              <a:rPr lang="fr-FR" sz="1100" dirty="0" err="1" smtClean="0"/>
              <a:t>Alphone</a:t>
            </a:r>
            <a:r>
              <a:rPr lang="fr-FR" sz="1100" dirty="0" smtClean="0"/>
              <a:t> M. </a:t>
            </a:r>
            <a:r>
              <a:rPr lang="fr-FR" sz="1100" dirty="0" err="1" smtClean="0"/>
              <a:t>Ngonga</a:t>
            </a:r>
            <a:r>
              <a:rPr lang="fr-FR" sz="1100" dirty="0" smtClean="0"/>
              <a:t>, </a:t>
            </a:r>
            <a:r>
              <a:rPr lang="fr-FR" sz="1100" i="1" dirty="0" smtClean="0"/>
              <a:t>Déficit de </a:t>
            </a:r>
            <a:r>
              <a:rPr lang="fr-FR" sz="1100" i="1" dirty="0" err="1" smtClean="0"/>
              <a:t>redevabilité</a:t>
            </a:r>
            <a:r>
              <a:rPr lang="fr-FR" sz="1100" i="1" dirty="0" smtClean="0"/>
              <a:t> dans la gestion de la rente forestière communautaire : Le cas de </a:t>
            </a:r>
            <a:r>
              <a:rPr lang="fr-FR" sz="1100" i="1" dirty="0" err="1" smtClean="0"/>
              <a:t>Yasekwe</a:t>
            </a:r>
            <a:r>
              <a:rPr lang="fr-FR" sz="1100" i="1" dirty="0" smtClean="0"/>
              <a:t> en province oriental (République Démocratique du Congo)</a:t>
            </a:r>
            <a:r>
              <a:rPr lang="fr-FR" sz="1100" dirty="0" smtClean="0"/>
              <a:t>, </a:t>
            </a:r>
            <a:r>
              <a:rPr lang="fr-FR" sz="1100" u="sng" dirty="0" smtClean="0"/>
              <a:t>Initiative pour la gouvernance démocratique des forets (RFGI), Document de Travail No. 18, 2015</a:t>
            </a:r>
            <a:endParaRPr lang="fr-FR" sz="1100" dirty="0" smtClean="0"/>
          </a:p>
          <a:p>
            <a:pPr lvl="0" algn="just"/>
            <a:r>
              <a:rPr lang="fr-FR" sz="1100" dirty="0" smtClean="0"/>
              <a:t>Paul </a:t>
            </a:r>
            <a:r>
              <a:rPr lang="fr-FR" sz="1100" dirty="0" err="1" smtClean="0"/>
              <a:t>Ricoeur</a:t>
            </a:r>
            <a:r>
              <a:rPr lang="fr-FR" sz="1100" dirty="0" smtClean="0"/>
              <a:t>, 1990, Soi-même comme un autre, Editions du Seuil, 424 p.</a:t>
            </a:r>
          </a:p>
          <a:p>
            <a:pPr lvl="0" algn="just"/>
            <a:r>
              <a:rPr lang="fr-FR" sz="1100" dirty="0" err="1" smtClean="0"/>
              <a:t>Tariq</a:t>
            </a:r>
            <a:r>
              <a:rPr lang="fr-FR" sz="1100" dirty="0" smtClean="0"/>
              <a:t> Ramadan, 2008, Islam, la réforma radicale. Ethique et libération, Presses du Chatelet, Montréal, 417 p.</a:t>
            </a:r>
          </a:p>
          <a:p>
            <a:pPr lvl="0" algn="just"/>
            <a:r>
              <a:rPr lang="fr-FR" sz="1100" dirty="0" err="1" smtClean="0"/>
              <a:t>Toé</a:t>
            </a:r>
            <a:r>
              <a:rPr lang="fr-FR" sz="1100" dirty="0" smtClean="0"/>
              <a:t>, Richard, </a:t>
            </a:r>
            <a:r>
              <a:rPr lang="fr-FR" sz="1100" i="1" dirty="0" smtClean="0"/>
              <a:t>La </a:t>
            </a:r>
            <a:r>
              <a:rPr lang="fr-FR" sz="1100" i="1" dirty="0" err="1" smtClean="0"/>
              <a:t>redevabilité</a:t>
            </a:r>
            <a:r>
              <a:rPr lang="fr-FR" sz="1100" i="1" dirty="0" smtClean="0"/>
              <a:t> du pouvoir</a:t>
            </a:r>
            <a:r>
              <a:rPr lang="fr-FR" sz="1100" dirty="0" smtClean="0"/>
              <a:t>, Colloque de Bamako organisé par l’Institut de Recherche et débat sur la gouvernance (IRG), 2007.</a:t>
            </a:r>
            <a:endParaRPr lang="fr-FR" sz="1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solidFill>
                  <a:schemeClr val="accent1"/>
                </a:solidFill>
              </a:rPr>
              <a:t>                                                       </a:t>
            </a:r>
          </a:p>
          <a:p>
            <a:endParaRPr lang="fr-FR" dirty="0" smtClean="0">
              <a:solidFill>
                <a:schemeClr val="accent1"/>
              </a:solidFill>
            </a:endParaRPr>
          </a:p>
          <a:p>
            <a:endParaRPr lang="fr-FR" dirty="0" smtClean="0">
              <a:solidFill>
                <a:schemeClr val="accent1"/>
              </a:solidFill>
            </a:endParaRPr>
          </a:p>
          <a:p>
            <a:pPr algn="ctr">
              <a:buNone/>
            </a:pPr>
            <a:r>
              <a:rPr lang="fr-FR" sz="3600" dirty="0" smtClean="0">
                <a:solidFill>
                  <a:schemeClr val="accent1"/>
                </a:solidFill>
              </a:rPr>
              <a:t>Merci</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7573"/>
            <a:ext cx="10515600" cy="555103"/>
          </a:xfrm>
        </p:spPr>
        <p:txBody>
          <a:bodyPr/>
          <a:lstStyle/>
          <a:p>
            <a:pPr algn="ctr"/>
            <a:r>
              <a:rPr lang="fr-FR" dirty="0">
                <a:solidFill>
                  <a:schemeClr val="accent1"/>
                </a:solidFill>
              </a:rPr>
              <a:t>Plan</a:t>
            </a:r>
            <a:endParaRPr lang="fr-FR" dirty="0"/>
          </a:p>
        </p:txBody>
      </p:sp>
      <p:sp>
        <p:nvSpPr>
          <p:cNvPr id="3" name="Espace réservé du contenu 2"/>
          <p:cNvSpPr>
            <a:spLocks noGrp="1"/>
          </p:cNvSpPr>
          <p:nvPr>
            <p:ph idx="1"/>
          </p:nvPr>
        </p:nvSpPr>
        <p:spPr>
          <a:xfrm>
            <a:off x="838200" y="957038"/>
            <a:ext cx="10702670" cy="5900962"/>
          </a:xfrm>
        </p:spPr>
        <p:txBody>
          <a:bodyPr/>
          <a:lstStyle/>
          <a:p>
            <a:pPr>
              <a:lnSpc>
                <a:spcPct val="50000"/>
              </a:lnSpc>
            </a:pPr>
            <a:r>
              <a:rPr lang="fr-FR" sz="2400" dirty="0">
                <a:solidFill>
                  <a:schemeClr val="accent1"/>
                </a:solidFill>
              </a:rPr>
              <a:t>Introduction  et délimitation conceptuelle</a:t>
            </a:r>
          </a:p>
          <a:p>
            <a:pPr>
              <a:lnSpc>
                <a:spcPct val="50000"/>
              </a:lnSpc>
            </a:pPr>
            <a:endParaRPr lang="fr-FR" sz="2400" dirty="0">
              <a:solidFill>
                <a:schemeClr val="accent1"/>
              </a:solidFill>
            </a:endParaRPr>
          </a:p>
          <a:p>
            <a:pPr>
              <a:lnSpc>
                <a:spcPct val="50000"/>
              </a:lnSpc>
            </a:pPr>
            <a:r>
              <a:rPr lang="fr-FR" sz="2400" dirty="0">
                <a:solidFill>
                  <a:schemeClr val="accent1"/>
                </a:solidFill>
              </a:rPr>
              <a:t>Qu’est-ce que la </a:t>
            </a:r>
            <a:r>
              <a:rPr lang="fr-FR" sz="2400" dirty="0" err="1">
                <a:solidFill>
                  <a:schemeClr val="accent1"/>
                </a:solidFill>
              </a:rPr>
              <a:t>redevabilité</a:t>
            </a:r>
            <a:r>
              <a:rPr lang="fr-FR" sz="2400" dirty="0">
                <a:solidFill>
                  <a:schemeClr val="accent1"/>
                </a:solidFill>
              </a:rPr>
              <a:t> ?</a:t>
            </a:r>
          </a:p>
          <a:p>
            <a:pPr>
              <a:lnSpc>
                <a:spcPct val="50000"/>
              </a:lnSpc>
            </a:pPr>
            <a:endParaRPr lang="fr-FR" sz="2400" dirty="0">
              <a:solidFill>
                <a:schemeClr val="accent1"/>
              </a:solidFill>
            </a:endParaRPr>
          </a:p>
          <a:p>
            <a:pPr>
              <a:lnSpc>
                <a:spcPct val="50000"/>
              </a:lnSpc>
            </a:pPr>
            <a:r>
              <a:rPr lang="fr-FR" sz="2400" dirty="0">
                <a:solidFill>
                  <a:schemeClr val="accent1"/>
                </a:solidFill>
              </a:rPr>
              <a:t>Qu’est-ce que la citoyenneté ?</a:t>
            </a:r>
          </a:p>
          <a:p>
            <a:pPr>
              <a:lnSpc>
                <a:spcPct val="50000"/>
              </a:lnSpc>
            </a:pPr>
            <a:endParaRPr lang="fr-FR" sz="2400" dirty="0">
              <a:solidFill>
                <a:schemeClr val="accent1"/>
              </a:solidFill>
            </a:endParaRPr>
          </a:p>
          <a:p>
            <a:pPr>
              <a:lnSpc>
                <a:spcPct val="50000"/>
              </a:lnSpc>
            </a:pPr>
            <a:r>
              <a:rPr lang="fr-FR" sz="2400" dirty="0">
                <a:solidFill>
                  <a:schemeClr val="accent1"/>
                </a:solidFill>
              </a:rPr>
              <a:t>Participation citoyenne et </a:t>
            </a:r>
            <a:r>
              <a:rPr lang="fr-FR" sz="2400" dirty="0" smtClean="0">
                <a:solidFill>
                  <a:schemeClr val="accent1"/>
                </a:solidFill>
              </a:rPr>
              <a:t>gouvernance</a:t>
            </a:r>
          </a:p>
          <a:p>
            <a:pPr marL="0" indent="0">
              <a:lnSpc>
                <a:spcPct val="50000"/>
              </a:lnSpc>
              <a:buNone/>
            </a:pPr>
            <a:endParaRPr lang="fr-FR" sz="2400" dirty="0" smtClean="0">
              <a:solidFill>
                <a:schemeClr val="accent1"/>
              </a:solidFill>
            </a:endParaRPr>
          </a:p>
          <a:p>
            <a:pPr>
              <a:lnSpc>
                <a:spcPct val="50000"/>
              </a:lnSpc>
            </a:pPr>
            <a:r>
              <a:rPr lang="fr-FR" sz="2400" dirty="0" smtClean="0">
                <a:solidFill>
                  <a:schemeClr val="accent1"/>
                </a:solidFill>
              </a:rPr>
              <a:t>La </a:t>
            </a:r>
            <a:r>
              <a:rPr lang="fr-FR" sz="2400" dirty="0" err="1">
                <a:solidFill>
                  <a:schemeClr val="accent1"/>
                </a:solidFill>
              </a:rPr>
              <a:t>redevabilité</a:t>
            </a:r>
            <a:r>
              <a:rPr lang="fr-FR" sz="2400" dirty="0">
                <a:solidFill>
                  <a:schemeClr val="accent1"/>
                </a:solidFill>
              </a:rPr>
              <a:t> et la transparence comme principes de gouvernabilité</a:t>
            </a:r>
          </a:p>
          <a:p>
            <a:pPr>
              <a:lnSpc>
                <a:spcPct val="50000"/>
              </a:lnSpc>
            </a:pPr>
            <a:endParaRPr lang="fr-FR" sz="2400" dirty="0">
              <a:solidFill>
                <a:schemeClr val="accent1"/>
              </a:solidFill>
            </a:endParaRPr>
          </a:p>
          <a:p>
            <a:pPr>
              <a:lnSpc>
                <a:spcPct val="50000"/>
              </a:lnSpc>
            </a:pPr>
            <a:r>
              <a:rPr lang="fr-FR" sz="2400" dirty="0">
                <a:solidFill>
                  <a:schemeClr val="accent1"/>
                </a:solidFill>
              </a:rPr>
              <a:t>Les initiatives locales dans la </a:t>
            </a:r>
            <a:r>
              <a:rPr lang="fr-FR" sz="2400" dirty="0" err="1">
                <a:solidFill>
                  <a:schemeClr val="accent1"/>
                </a:solidFill>
              </a:rPr>
              <a:t>redevabilité</a:t>
            </a:r>
            <a:r>
              <a:rPr lang="fr-FR" sz="2400" dirty="0">
                <a:solidFill>
                  <a:schemeClr val="accent1"/>
                </a:solidFill>
              </a:rPr>
              <a:t> en Afrique</a:t>
            </a:r>
          </a:p>
          <a:p>
            <a:pPr>
              <a:lnSpc>
                <a:spcPct val="50000"/>
              </a:lnSpc>
            </a:pPr>
            <a:endParaRPr lang="fr-FR" sz="2400" dirty="0">
              <a:solidFill>
                <a:schemeClr val="accent1"/>
              </a:solidFill>
            </a:endParaRPr>
          </a:p>
          <a:p>
            <a:pPr>
              <a:lnSpc>
                <a:spcPct val="50000"/>
              </a:lnSpc>
            </a:pPr>
            <a:r>
              <a:rPr lang="fr-FR" sz="2400" dirty="0">
                <a:solidFill>
                  <a:schemeClr val="accent1"/>
                </a:solidFill>
              </a:rPr>
              <a:t>Les barrières à la </a:t>
            </a:r>
            <a:r>
              <a:rPr lang="fr-FR" sz="2400" dirty="0" err="1">
                <a:solidFill>
                  <a:schemeClr val="accent1"/>
                </a:solidFill>
              </a:rPr>
              <a:t>redevabilité</a:t>
            </a:r>
            <a:r>
              <a:rPr lang="fr-FR" sz="2400" dirty="0">
                <a:solidFill>
                  <a:schemeClr val="accent1"/>
                </a:solidFill>
              </a:rPr>
              <a:t> en Afrique de l’Ouest et du Centre</a:t>
            </a:r>
          </a:p>
          <a:p>
            <a:pPr>
              <a:lnSpc>
                <a:spcPct val="50000"/>
              </a:lnSpc>
            </a:pPr>
            <a:endParaRPr lang="fr-FR" sz="2400" dirty="0">
              <a:solidFill>
                <a:schemeClr val="accent1"/>
              </a:solidFill>
            </a:endParaRPr>
          </a:p>
          <a:p>
            <a:pPr>
              <a:lnSpc>
                <a:spcPct val="50000"/>
              </a:lnSpc>
            </a:pPr>
            <a:r>
              <a:rPr lang="fr-FR" sz="2400" dirty="0">
                <a:solidFill>
                  <a:schemeClr val="accent1"/>
                </a:solidFill>
              </a:rPr>
              <a:t>Les opportunités de changement </a:t>
            </a:r>
          </a:p>
          <a:p>
            <a:pPr>
              <a:lnSpc>
                <a:spcPct val="50000"/>
              </a:lnSpc>
            </a:pPr>
            <a:endParaRPr lang="fr-FR" sz="2400" dirty="0">
              <a:solidFill>
                <a:schemeClr val="accent1"/>
              </a:solidFill>
            </a:endParaRPr>
          </a:p>
          <a:p>
            <a:pPr>
              <a:lnSpc>
                <a:spcPct val="50000"/>
              </a:lnSpc>
            </a:pPr>
            <a:r>
              <a:rPr lang="fr-FR" sz="2400" dirty="0">
                <a:solidFill>
                  <a:schemeClr val="accent1"/>
                </a:solidFill>
              </a:rPr>
              <a:t>Conclusion: promouvoir la </a:t>
            </a:r>
            <a:r>
              <a:rPr lang="fr-FR" sz="2400" dirty="0" err="1">
                <a:solidFill>
                  <a:schemeClr val="accent1"/>
                </a:solidFill>
              </a:rPr>
              <a:t>redevabilité</a:t>
            </a:r>
            <a:endParaRPr lang="fr-FR" sz="2400" dirty="0">
              <a:solidFill>
                <a:schemeClr val="accent1"/>
              </a:solidFill>
            </a:endParaRPr>
          </a:p>
          <a:p>
            <a:endParaRPr lang="fr-FR" dirty="0"/>
          </a:p>
        </p:txBody>
      </p:sp>
    </p:spTree>
    <p:extLst>
      <p:ext uri="{BB962C8B-B14F-4D97-AF65-F5344CB8AC3E}">
        <p14:creationId xmlns="" xmlns:p14="http://schemas.microsoft.com/office/powerpoint/2010/main" val="11405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chemeClr val="accent1"/>
                </a:solidFill>
              </a:rPr>
              <a:t>Introduction 1/3</a:t>
            </a:r>
            <a:endParaRPr lang="fr-FR" dirty="0"/>
          </a:p>
        </p:txBody>
      </p:sp>
      <p:sp>
        <p:nvSpPr>
          <p:cNvPr id="3" name="Espace réservé du contenu 2"/>
          <p:cNvSpPr>
            <a:spLocks noGrp="1"/>
          </p:cNvSpPr>
          <p:nvPr>
            <p:ph idx="1"/>
          </p:nvPr>
        </p:nvSpPr>
        <p:spPr>
          <a:xfrm>
            <a:off x="838200" y="1475240"/>
            <a:ext cx="10515600" cy="5382759"/>
          </a:xfrm>
        </p:spPr>
        <p:txBody>
          <a:bodyPr/>
          <a:lstStyle/>
          <a:p>
            <a:pPr algn="just"/>
            <a:r>
              <a:rPr lang="fr-FR" sz="1700" dirty="0"/>
              <a:t>L’étude de l’Afrique précoloniale révèle qu’il a existé des régimes démocratiques qui montrent que l’absolutisme n’est pas une caractéristique inhérente de la gouvernance africaine : </a:t>
            </a:r>
          </a:p>
          <a:p>
            <a:pPr lvl="1" algn="just">
              <a:buFont typeface="Courier New"/>
              <a:buChar char="o"/>
            </a:pPr>
            <a:r>
              <a:rPr lang="fr-FR" sz="1700" dirty="0"/>
              <a:t>La Charte du Mande en 1222 au Mali stipule le concept de </a:t>
            </a:r>
            <a:r>
              <a:rPr lang="fr-FR" sz="1700" dirty="0" err="1"/>
              <a:t>Kolagnokorognoya</a:t>
            </a:r>
            <a:r>
              <a:rPr lang="fr-FR" sz="1700" dirty="0"/>
              <a:t> qui désigne « l’obligation de faire connaître, de rendre compte des actes que l’on pose en matière de gouvernance de la cité, et du pays à niveau utile »</a:t>
            </a:r>
            <a:r>
              <a:rPr lang="fr-FR" sz="1500" dirty="0">
                <a:hlinkClick r:id="" action="ppaction://hlinkfile"/>
              </a:rPr>
              <a:t>1</a:t>
            </a:r>
            <a:r>
              <a:rPr lang="fr-FR" sz="1700" dirty="0"/>
              <a:t> ;</a:t>
            </a:r>
          </a:p>
          <a:p>
            <a:pPr lvl="1" algn="just">
              <a:buFont typeface="Courier New"/>
              <a:buChar char="o"/>
            </a:pPr>
            <a:r>
              <a:rPr lang="fr-FR" sz="1700" dirty="0"/>
              <a:t>Cette gouvernance articulant des contre pouvoirs institués s’est appliquée à l’échelle de l’Afrique de l’Ouest tandis qu’en Afrique Centrale la gestion de la diversité reste une tradition faisant cohabiter plusieurs ères culturelles.</a:t>
            </a:r>
          </a:p>
          <a:p>
            <a:pPr marL="0" indent="0" algn="just">
              <a:buNone/>
            </a:pPr>
            <a:endParaRPr lang="fr-FR" sz="1700" dirty="0"/>
          </a:p>
          <a:p>
            <a:pPr algn="just"/>
            <a:r>
              <a:rPr lang="fr-FR" sz="1700" dirty="0"/>
              <a:t>Néanmoins, les résultats de l'</a:t>
            </a:r>
            <a:r>
              <a:rPr lang="fr-FR" sz="1700" dirty="0" err="1"/>
              <a:t>Afrobaromètre</a:t>
            </a:r>
            <a:r>
              <a:rPr lang="fr-FR" sz="1700" dirty="0"/>
              <a:t> sur la gouvernance révèlent que le potentiel de la démocratie n’est pas atteint car les citoyens africains ont tendance à déléguer la responsabilité de superviser les représentants politiques à d’autres acteurs politiques. </a:t>
            </a:r>
          </a:p>
          <a:p>
            <a:pPr marL="0" indent="0" algn="just">
              <a:buNone/>
            </a:pPr>
            <a:endParaRPr lang="fr-FR" sz="1700" dirty="0"/>
          </a:p>
          <a:p>
            <a:pPr algn="just"/>
            <a:r>
              <a:rPr lang="fr-FR" sz="1700" dirty="0"/>
              <a:t>Il existe d’autres obstacles majeurs à la </a:t>
            </a:r>
            <a:r>
              <a:rPr lang="fr-FR" sz="1700" dirty="0" err="1"/>
              <a:t>redevabilité</a:t>
            </a:r>
            <a:r>
              <a:rPr lang="fr-FR" sz="1700" dirty="0"/>
              <a:t> comme la corruption dans la gestion des ressources publiques.  La corruption se manifeste sous différentes formes: le monnayage des services publics, l’utilisation du réseau relationnel, l’intermédiation, le courtage et la logique d’entraide, etc.  </a:t>
            </a:r>
            <a:endParaRPr lang="fr-FR" sz="1700" dirty="0" smtClean="0"/>
          </a:p>
          <a:p>
            <a:pPr algn="just"/>
            <a:endParaRPr lang="fr-FR" sz="1700" dirty="0" smtClean="0"/>
          </a:p>
          <a:p>
            <a:pPr marL="0" indent="0" algn="just">
              <a:buNone/>
            </a:pPr>
            <a:r>
              <a:rPr lang="fr-FR" sz="1600" dirty="0" smtClean="0">
                <a:cs typeface="Calibri"/>
              </a:rPr>
              <a:t>1 </a:t>
            </a:r>
            <a:r>
              <a:rPr lang="fr-FR" sz="1400" dirty="0" err="1" smtClean="0">
                <a:cs typeface="Calibri"/>
              </a:rPr>
              <a:t>Toé</a:t>
            </a:r>
            <a:r>
              <a:rPr lang="fr-FR" sz="1400" dirty="0" smtClean="0">
                <a:cs typeface="Calibri"/>
              </a:rPr>
              <a:t>, Richard, </a:t>
            </a:r>
            <a:r>
              <a:rPr lang="fr-FR" sz="1400" i="1" dirty="0" smtClean="0">
                <a:cs typeface="Calibri"/>
              </a:rPr>
              <a:t>La </a:t>
            </a:r>
            <a:r>
              <a:rPr lang="fr-FR" sz="1400" i="1" dirty="0" err="1" smtClean="0">
                <a:cs typeface="Calibri"/>
              </a:rPr>
              <a:t>redevabilité</a:t>
            </a:r>
            <a:r>
              <a:rPr lang="fr-FR" sz="1400" i="1" dirty="0" smtClean="0">
                <a:cs typeface="Calibri"/>
              </a:rPr>
              <a:t> du pouvoir</a:t>
            </a:r>
            <a:r>
              <a:rPr lang="fr-FR" sz="1400" dirty="0" smtClean="0">
                <a:cs typeface="Calibri"/>
              </a:rPr>
              <a:t>, Colloque de Bamako organisé par l’Institut de Recherche et débat sur la gouvernance (IRG), 2007</a:t>
            </a:r>
            <a:r>
              <a:rPr lang="fr-FR" sz="1600" dirty="0" smtClean="0">
                <a:cs typeface="Calibri"/>
              </a:rPr>
              <a:t>.</a:t>
            </a:r>
          </a:p>
          <a:p>
            <a:endParaRPr lang="fr-FR" sz="1700" dirty="0" smtClean="0"/>
          </a:p>
          <a:p>
            <a:endParaRPr lang="fr-FR" sz="1400" dirty="0">
              <a:cs typeface="Calibri"/>
            </a:endParaRPr>
          </a:p>
          <a:p>
            <a:endParaRPr lang="fr-FR" dirty="0"/>
          </a:p>
        </p:txBody>
      </p:sp>
    </p:spTree>
    <p:extLst>
      <p:ext uri="{BB962C8B-B14F-4D97-AF65-F5344CB8AC3E}">
        <p14:creationId xmlns="" xmlns:p14="http://schemas.microsoft.com/office/powerpoint/2010/main" val="164169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1"/>
                </a:solidFill>
              </a:rPr>
              <a:t>Introduction 2/3</a:t>
            </a:r>
            <a:endParaRPr lang="fr-FR" dirty="0"/>
          </a:p>
        </p:txBody>
      </p:sp>
      <p:sp>
        <p:nvSpPr>
          <p:cNvPr id="3" name="Espace réservé du contenu 2"/>
          <p:cNvSpPr>
            <a:spLocks noGrp="1"/>
          </p:cNvSpPr>
          <p:nvPr>
            <p:ph idx="1"/>
          </p:nvPr>
        </p:nvSpPr>
        <p:spPr>
          <a:xfrm>
            <a:off x="156753" y="1825624"/>
            <a:ext cx="11769635" cy="5032375"/>
          </a:xfrm>
        </p:spPr>
        <p:txBody>
          <a:bodyPr/>
          <a:lstStyle/>
          <a:p>
            <a:r>
              <a:rPr lang="fr-FR" sz="2000" b="1" dirty="0" smtClean="0"/>
              <a:t>Charte du Mandé, au XIII siècle</a:t>
            </a:r>
            <a:endParaRPr lang="fr-FR" sz="2000" dirty="0" smtClean="0"/>
          </a:p>
          <a:p>
            <a:pPr lvl="0"/>
            <a:r>
              <a:rPr lang="fr-FR" sz="2000" dirty="0" smtClean="0"/>
              <a:t>"</a:t>
            </a:r>
            <a:r>
              <a:rPr lang="fr-FR" sz="2000" i="1" dirty="0" smtClean="0"/>
              <a:t>Maintenant que nous sommes les maitres de notre destin, nous allons installer la patrie sur des bases solides et justes.</a:t>
            </a:r>
            <a:endParaRPr lang="fr-FR" sz="2000" dirty="0" smtClean="0"/>
          </a:p>
          <a:p>
            <a:r>
              <a:rPr lang="fr-FR" sz="2000" i="1" dirty="0" smtClean="0"/>
              <a:t> Pour ce faire, édictons des lois que les peuples se doivent de respecter et d'appliquer</a:t>
            </a:r>
            <a:r>
              <a:rPr lang="fr-FR" sz="2000" dirty="0" smtClean="0"/>
              <a:t>"</a:t>
            </a:r>
          </a:p>
          <a:p>
            <a:r>
              <a:rPr lang="fr-FR" sz="2000" dirty="0" smtClean="0"/>
              <a:t>Néanmoins, les résultats de l'</a:t>
            </a:r>
            <a:r>
              <a:rPr lang="fr-FR" sz="2000" dirty="0" err="1" smtClean="0"/>
              <a:t>Afrobaromètre</a:t>
            </a:r>
            <a:r>
              <a:rPr lang="fr-FR" sz="2000" dirty="0" smtClean="0"/>
              <a:t> sur la gouvernance révèlent que le potentiel de la démocratie n’est pas atteint car les citoyens africains ont tendance à déléguer la responsabilité de superviser les représentants politiques à d’autres acteurs politiques. </a:t>
            </a:r>
          </a:p>
          <a:p>
            <a:r>
              <a:rPr lang="fr-FR" sz="2000" dirty="0" smtClean="0"/>
              <a:t> </a:t>
            </a:r>
          </a:p>
          <a:p>
            <a:r>
              <a:rPr lang="fr-FR" sz="2000" dirty="0" smtClean="0"/>
              <a:t>Il existe d’autres obstacles majeurs à la </a:t>
            </a:r>
            <a:r>
              <a:rPr lang="fr-FR" sz="2000" dirty="0" err="1" smtClean="0"/>
              <a:t>redevabilité</a:t>
            </a:r>
            <a:r>
              <a:rPr lang="fr-FR" sz="2000" dirty="0" smtClean="0"/>
              <a:t> comme la corruption dans la gestion des ressources publiques.  La corruption se manifeste sous différentes formes: le monnayage des services publics, l’utilisation du réseau relationnel, l’intermédiation, le courtage et la logique d’entraide, etc.</a:t>
            </a:r>
          </a:p>
          <a:p>
            <a:r>
              <a:rPr lang="fr-FR" sz="2000" dirty="0" err="1" smtClean="0"/>
              <a:t>Niane</a:t>
            </a:r>
            <a:r>
              <a:rPr lang="fr-FR" sz="2000" dirty="0" smtClean="0"/>
              <a:t>, </a:t>
            </a:r>
            <a:r>
              <a:rPr lang="fr-FR" sz="2000" dirty="0" err="1" smtClean="0"/>
              <a:t>Djibril</a:t>
            </a:r>
            <a:r>
              <a:rPr lang="fr-FR" sz="2000" dirty="0" smtClean="0"/>
              <a:t>. T, 2008, Entre guerre et paix: de l’empire du Ghana à l’empire du Mali, le contexte historique de la Charte du Mandé </a:t>
            </a:r>
          </a:p>
          <a:p>
            <a:r>
              <a:rPr lang="fr-FR" dirty="0" smtClean="0"/>
              <a:t> </a:t>
            </a:r>
            <a:r>
              <a:rPr lang="fr-FR" sz="2000" baseline="30000" dirty="0" err="1" smtClean="0"/>
              <a:t>Niane</a:t>
            </a:r>
            <a:r>
              <a:rPr lang="fr-FR" sz="2000" baseline="30000" dirty="0" smtClean="0"/>
              <a:t>, </a:t>
            </a:r>
            <a:r>
              <a:rPr lang="fr-FR" sz="2000" baseline="30000" dirty="0" err="1" smtClean="0"/>
              <a:t>Djibril</a:t>
            </a:r>
            <a:r>
              <a:rPr lang="fr-FR" sz="2000" baseline="30000" dirty="0" smtClean="0"/>
              <a:t>. T, 2008, Entre guerre et paix: de l’empire du Ghana à l’empire du Mali, le contexte historique de la Charte du Mandé </a:t>
            </a:r>
            <a:endParaRPr lang="fr-FR" baseline="30000" dirty="0" smtClean="0"/>
          </a:p>
          <a:p>
            <a:endParaRPr lang="fr-FR"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1"/>
                </a:solidFill>
              </a:rPr>
              <a:t>Introduction 3/3</a:t>
            </a:r>
            <a:endParaRPr lang="fr-FR" dirty="0"/>
          </a:p>
        </p:txBody>
      </p:sp>
      <p:sp>
        <p:nvSpPr>
          <p:cNvPr id="3" name="Espace réservé du contenu 2"/>
          <p:cNvSpPr>
            <a:spLocks noGrp="1"/>
          </p:cNvSpPr>
          <p:nvPr>
            <p:ph idx="1"/>
          </p:nvPr>
        </p:nvSpPr>
        <p:spPr>
          <a:xfrm>
            <a:off x="653143" y="1825624"/>
            <a:ext cx="11220994" cy="5032376"/>
          </a:xfrm>
        </p:spPr>
        <p:txBody>
          <a:bodyPr/>
          <a:lstStyle/>
          <a:p>
            <a:r>
              <a:rPr lang="fr-FR" sz="2000" b="1" dirty="0" smtClean="0"/>
              <a:t>La leçon de </a:t>
            </a:r>
            <a:r>
              <a:rPr lang="fr-FR" sz="2000" b="1" dirty="0" err="1" smtClean="0"/>
              <a:t>Ceerno</a:t>
            </a:r>
            <a:r>
              <a:rPr lang="fr-FR" sz="2000" b="1" dirty="0" smtClean="0"/>
              <a:t> </a:t>
            </a:r>
            <a:r>
              <a:rPr lang="fr-FR" sz="2000" b="1" dirty="0" err="1" smtClean="0"/>
              <a:t>Sileymaani</a:t>
            </a:r>
            <a:r>
              <a:rPr lang="fr-FR" sz="2000" b="1" dirty="0" smtClean="0"/>
              <a:t> BAAL, XIII siècle   </a:t>
            </a:r>
            <a:endParaRPr lang="fr-FR" sz="2000" dirty="0" smtClean="0"/>
          </a:p>
          <a:p>
            <a:r>
              <a:rPr lang="fr-FR" sz="2000" dirty="0" smtClean="0"/>
              <a:t>Les 6 recommandations de </a:t>
            </a:r>
            <a:r>
              <a:rPr lang="fr-FR" sz="2000" dirty="0" err="1" smtClean="0"/>
              <a:t>Ceerno</a:t>
            </a:r>
            <a:r>
              <a:rPr lang="fr-FR" sz="2000" dirty="0" smtClean="0"/>
              <a:t> </a:t>
            </a:r>
            <a:r>
              <a:rPr lang="fr-FR" sz="2000" dirty="0" err="1" smtClean="0"/>
              <a:t>Sileymaani</a:t>
            </a:r>
            <a:r>
              <a:rPr lang="fr-FR" sz="2000" dirty="0" smtClean="0"/>
              <a:t> Baal :</a:t>
            </a:r>
          </a:p>
          <a:p>
            <a:pPr lvl="0"/>
            <a:r>
              <a:rPr lang="fr-FR" sz="2000" dirty="0" smtClean="0"/>
              <a:t>« je vous recommande, si je ne suis plus de ce monde, de rechercher, pour assumer la fonction d’</a:t>
            </a:r>
            <a:r>
              <a:rPr lang="fr-FR" sz="2000" dirty="0" err="1" smtClean="0"/>
              <a:t>Almaami</a:t>
            </a:r>
            <a:r>
              <a:rPr lang="fr-FR" sz="2000" dirty="0" smtClean="0"/>
              <a:t>, un homme </a:t>
            </a:r>
            <a:r>
              <a:rPr lang="fr-FR" sz="2000" dirty="0" err="1" smtClean="0"/>
              <a:t>desinteressé</a:t>
            </a:r>
            <a:r>
              <a:rPr lang="fr-FR" sz="2000" dirty="0" smtClean="0"/>
              <a:t>, qui ne mobilise les biens de ce monde ni pour sa personne ni pour ses proches ;</a:t>
            </a:r>
          </a:p>
          <a:p>
            <a:pPr lvl="0"/>
            <a:r>
              <a:rPr lang="fr-FR" sz="2000" dirty="0" smtClean="0"/>
              <a:t>si vous le voyez s’enrichir, démettez-le et confisquez les biens qu’il a acquis ;</a:t>
            </a:r>
          </a:p>
          <a:p>
            <a:pPr lvl="0"/>
            <a:r>
              <a:rPr lang="fr-FR" sz="2000" dirty="0" smtClean="0"/>
              <a:t>s’il refuse la démission, destituez-le par la force et bannissez-le ;</a:t>
            </a:r>
          </a:p>
          <a:p>
            <a:pPr lvl="0"/>
            <a:r>
              <a:rPr lang="fr-FR" sz="2000" dirty="0" smtClean="0"/>
              <a:t>remplacez-le par un homme compétent quelle que soit sa lignée ;</a:t>
            </a:r>
          </a:p>
          <a:p>
            <a:pPr lvl="0"/>
            <a:r>
              <a:rPr lang="fr-FR" sz="2000" dirty="0" smtClean="0"/>
              <a:t>veillez bien à ce que l’</a:t>
            </a:r>
            <a:r>
              <a:rPr lang="fr-FR" sz="2000" dirty="0" err="1" smtClean="0"/>
              <a:t>Almaamiya</a:t>
            </a:r>
            <a:r>
              <a:rPr lang="fr-FR" sz="2000" dirty="0" smtClean="0"/>
              <a:t> ne soit jamais héréditaire ;</a:t>
            </a:r>
          </a:p>
          <a:p>
            <a:pPr lvl="0"/>
            <a:r>
              <a:rPr lang="fr-FR" sz="2000" dirty="0" smtClean="0"/>
              <a:t>n’intronisez qu’un méritant. »</a:t>
            </a:r>
          </a:p>
          <a:p>
            <a:pPr lvl="0"/>
            <a:endParaRPr lang="fr-FR" sz="2000" dirty="0" smtClean="0"/>
          </a:p>
          <a:p>
            <a:r>
              <a:rPr lang="fr-FR" sz="1600" dirty="0" smtClean="0"/>
              <a:t>Voir </a:t>
            </a:r>
            <a:r>
              <a:rPr lang="fr-FR" sz="1600" dirty="0" err="1" smtClean="0"/>
              <a:t>Sall</a:t>
            </a:r>
            <a:r>
              <a:rPr lang="fr-FR" sz="1600" dirty="0" smtClean="0"/>
              <a:t>, Mamadou Y, 2016, </a:t>
            </a:r>
            <a:r>
              <a:rPr lang="fr-FR" sz="1600" dirty="0" err="1" smtClean="0"/>
              <a:t>Ceerno</a:t>
            </a:r>
            <a:r>
              <a:rPr lang="fr-FR" sz="1600" dirty="0" smtClean="0"/>
              <a:t> </a:t>
            </a:r>
            <a:r>
              <a:rPr lang="fr-FR" sz="1600" dirty="0" err="1" smtClean="0"/>
              <a:t>Sileymaani</a:t>
            </a:r>
            <a:r>
              <a:rPr lang="fr-FR" sz="1600" dirty="0" smtClean="0"/>
              <a:t> BAAL, Fondateur de l’</a:t>
            </a:r>
            <a:r>
              <a:rPr lang="fr-FR" sz="1600" dirty="0" err="1" smtClean="0"/>
              <a:t>Almmiya</a:t>
            </a:r>
            <a:r>
              <a:rPr lang="fr-FR" sz="1600" dirty="0" smtClean="0"/>
              <a:t> (1776-1890), Presses </a:t>
            </a:r>
            <a:r>
              <a:rPr lang="fr-FR" sz="1600" dirty="0" err="1" smtClean="0"/>
              <a:t>Universaires</a:t>
            </a:r>
            <a:r>
              <a:rPr lang="fr-FR" sz="1600" dirty="0" smtClean="0"/>
              <a:t> de Dakar, 2eme </a:t>
            </a:r>
            <a:r>
              <a:rPr lang="fr-FR" sz="1600" dirty="0" err="1" smtClean="0"/>
              <a:t>edition</a:t>
            </a:r>
            <a:r>
              <a:rPr lang="fr-FR" sz="1600" dirty="0" smtClean="0"/>
              <a:t>, 78 pages</a:t>
            </a:r>
          </a:p>
          <a:p>
            <a:pPr>
              <a:buNone/>
            </a:pPr>
            <a:endParaRPr lang="fr-FR" dirty="0" smtClean="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800" dirty="0">
                <a:solidFill>
                  <a:schemeClr val="accent1"/>
                </a:solidFill>
              </a:rPr>
              <a:t>Délimitation Conceptuelle 2/3</a:t>
            </a:r>
            <a:endParaRPr lang="fr-FR" sz="2800" dirty="0"/>
          </a:p>
        </p:txBody>
      </p:sp>
      <p:sp>
        <p:nvSpPr>
          <p:cNvPr id="3" name="Espace réservé du contenu 2"/>
          <p:cNvSpPr>
            <a:spLocks noGrp="1"/>
          </p:cNvSpPr>
          <p:nvPr>
            <p:ph idx="1"/>
          </p:nvPr>
        </p:nvSpPr>
        <p:spPr>
          <a:xfrm>
            <a:off x="838200" y="933696"/>
            <a:ext cx="10515600" cy="5924304"/>
          </a:xfrm>
        </p:spPr>
        <p:txBody>
          <a:bodyPr/>
          <a:lstStyle/>
          <a:p>
            <a:pPr algn="just"/>
            <a:r>
              <a:rPr lang="fr-FR" sz="1600" dirty="0"/>
              <a:t>La </a:t>
            </a:r>
            <a:r>
              <a:rPr lang="fr-FR" sz="1600" dirty="0" err="1"/>
              <a:t>redevabilité</a:t>
            </a:r>
            <a:r>
              <a:rPr lang="fr-FR" sz="1600" dirty="0"/>
              <a:t>, ou le principe de rendre compte contribue à la </a:t>
            </a:r>
            <a:r>
              <a:rPr lang="fr-FR" sz="1600" dirty="0" err="1"/>
              <a:t>gouve</a:t>
            </a:r>
            <a:r>
              <a:rPr lang="fr-FR" sz="1600" dirty="0" err="1">
                <a:cs typeface="Calibri"/>
              </a:rPr>
              <a:t>Toé</a:t>
            </a:r>
            <a:r>
              <a:rPr lang="fr-FR" sz="1600" dirty="0">
                <a:cs typeface="Calibri"/>
              </a:rPr>
              <a:t>, Richard, </a:t>
            </a:r>
            <a:r>
              <a:rPr lang="fr-FR" sz="1600" i="1" dirty="0">
                <a:cs typeface="Calibri"/>
              </a:rPr>
              <a:t>La </a:t>
            </a:r>
            <a:r>
              <a:rPr lang="fr-FR" sz="1600" i="1" dirty="0" err="1">
                <a:cs typeface="Calibri"/>
              </a:rPr>
              <a:t>redevabilité</a:t>
            </a:r>
            <a:r>
              <a:rPr lang="fr-FR" sz="1600" i="1" dirty="0">
                <a:cs typeface="Calibri"/>
              </a:rPr>
              <a:t> du pouvoir</a:t>
            </a:r>
            <a:r>
              <a:rPr lang="fr-FR" sz="1600" dirty="0">
                <a:cs typeface="Calibri"/>
              </a:rPr>
              <a:t>, Colloque de Bamako organisé par l’Institut de Recherche et débat sur la gouvernance (IRG), 2007.</a:t>
            </a:r>
          </a:p>
          <a:p>
            <a:pPr algn="just"/>
            <a:r>
              <a:rPr lang="fr-FR" sz="1600" dirty="0" err="1"/>
              <a:t>rnance</a:t>
            </a:r>
            <a:r>
              <a:rPr lang="fr-FR" sz="1600" dirty="0"/>
              <a:t> participative. </a:t>
            </a:r>
          </a:p>
          <a:p>
            <a:pPr algn="just"/>
            <a:r>
              <a:rPr lang="fr-FR" sz="1600" dirty="0"/>
              <a:t>La littérature sur la </a:t>
            </a:r>
            <a:r>
              <a:rPr lang="fr-FR" sz="1600" dirty="0" err="1"/>
              <a:t>redevabilité</a:t>
            </a:r>
            <a:r>
              <a:rPr lang="fr-FR" sz="1600" dirty="0"/>
              <a:t> établit qu’elle se caractérise par l’obligation des officiers publics à informer sur leurs activités et à expliquer leurs démarches, ainsi que la capacité des agences compétentes à imposer des sanctions sur les détenteurs de pouvoir qui violent le principe de transparence (</a:t>
            </a:r>
            <a:r>
              <a:rPr lang="fr-FR" sz="1600" dirty="0" err="1"/>
              <a:t>Shedler</a:t>
            </a:r>
            <a:r>
              <a:rPr lang="fr-FR" sz="1600" dirty="0"/>
              <a:t>, 1999). </a:t>
            </a:r>
          </a:p>
          <a:p>
            <a:pPr algn="just"/>
            <a:r>
              <a:rPr lang="fr-FR" sz="1600" dirty="0"/>
              <a:t>Les deux forces conductrices de la </a:t>
            </a:r>
            <a:r>
              <a:rPr lang="fr-FR" sz="1600" dirty="0" err="1"/>
              <a:t>redevabilité</a:t>
            </a:r>
            <a:r>
              <a:rPr lang="fr-FR" sz="1600" dirty="0"/>
              <a:t> sont d’une part, les citoyens qui constituent les bénéficiaires des services publics ; d’autre part, l’Etat qui est responsable de la provision des biens publics et qui construit l’espace de participation pour les citoyens dans la gouvernance. </a:t>
            </a:r>
          </a:p>
          <a:p>
            <a:pPr algn="just"/>
            <a:r>
              <a:rPr lang="fr-FR" sz="1600" dirty="0"/>
              <a:t>Le </a:t>
            </a:r>
            <a:r>
              <a:rPr lang="fr-FR" sz="1600" dirty="0" err="1"/>
              <a:t>Affiliated</a:t>
            </a:r>
            <a:r>
              <a:rPr lang="fr-FR" sz="1600" dirty="0"/>
              <a:t> Network for Social </a:t>
            </a:r>
            <a:r>
              <a:rPr lang="fr-FR" sz="1600" dirty="0" err="1"/>
              <a:t>Accountability</a:t>
            </a:r>
            <a:r>
              <a:rPr lang="fr-FR" sz="1600" dirty="0"/>
              <a:t> identifie quatre piliers de la </a:t>
            </a:r>
            <a:r>
              <a:rPr lang="fr-FR" sz="1600" dirty="0" err="1"/>
              <a:t>redevabilité</a:t>
            </a:r>
            <a:r>
              <a:rPr lang="fr-FR" sz="1600" dirty="0"/>
              <a:t> (ANSA-</a:t>
            </a:r>
            <a:r>
              <a:rPr lang="fr-FR" sz="1600" dirty="0" err="1"/>
              <a:t>Africa</a:t>
            </a:r>
            <a:r>
              <a:rPr lang="fr-FR" sz="1600" dirty="0"/>
              <a:t>) :</a:t>
            </a:r>
          </a:p>
          <a:p>
            <a:pPr lvl="1" algn="just"/>
            <a:endParaRPr lang="fr-FR" sz="1200" dirty="0"/>
          </a:p>
          <a:p>
            <a:pPr lvl="1" algn="just"/>
            <a:r>
              <a:rPr lang="fr-FR" sz="1400" dirty="0"/>
              <a:t>Premièrement, la capacité et l’organisation des groupes citoyens car l’habilité des acteurs de la société civile à mobiliser les ressources, utiliser les medias effectivement, renforcer leur légitimité ainsi que la qualité de leurs actions sont autant de facteurs importants pour une </a:t>
            </a:r>
            <a:r>
              <a:rPr lang="fr-FR" sz="1400" dirty="0" err="1"/>
              <a:t>redevabilité</a:t>
            </a:r>
            <a:r>
              <a:rPr lang="fr-FR" sz="1400" dirty="0"/>
              <a:t> effective</a:t>
            </a:r>
          </a:p>
          <a:p>
            <a:pPr lvl="1" algn="just"/>
            <a:r>
              <a:rPr lang="fr-FR" sz="1400" dirty="0"/>
              <a:t>Deuxièmement, un Etat qui s’engage dans la mise en place de lois, règles et pratiques qui élargissent l’espace nécessaire pour que les citoyens participent dans les institutions de gouvernance. En bref, la promotion d’officiers de gouvernements qui rendent compte et qui sont réceptifs à la participation d’une pluralité d’acteurs de la société et de l’économie</a:t>
            </a:r>
          </a:p>
          <a:p>
            <a:pPr lvl="1" algn="just"/>
            <a:r>
              <a:rPr lang="fr-FR" sz="1400" dirty="0"/>
              <a:t>Troisièmement, un contexte culturel approprié car la réussite de pratiques transparents est également déterminée par les conditions socio-culturelles. En effet, les techniques et outils de </a:t>
            </a:r>
            <a:r>
              <a:rPr lang="fr-FR" sz="1400" dirty="0" err="1"/>
              <a:t>redevabilité</a:t>
            </a:r>
            <a:r>
              <a:rPr lang="fr-FR" sz="1400" dirty="0"/>
              <a:t> doivent être adaptés aux réalités sociales et politiques car dans plusieurs pays en Afrique, les interventions les plus réussies ont pris en compte le contexte socio-culturel afin d’identifier les obstacles à la promotion d’une culture de transparence et de </a:t>
            </a:r>
            <a:r>
              <a:rPr lang="fr-FR" sz="1400" dirty="0" err="1"/>
              <a:t>redevabilité</a:t>
            </a:r>
            <a:endParaRPr lang="fr-FR" sz="1400" dirty="0"/>
          </a:p>
          <a:p>
            <a:pPr lvl="1" algn="just"/>
            <a:r>
              <a:rPr lang="fr-FR" sz="1400" dirty="0"/>
              <a:t>Enfin, l’accès à l’information est un aspect très important de la </a:t>
            </a:r>
            <a:r>
              <a:rPr lang="fr-FR" sz="1400" dirty="0" err="1"/>
              <a:t>redevabilité</a:t>
            </a:r>
            <a:r>
              <a:rPr lang="fr-FR" sz="1400" dirty="0"/>
              <a:t>. La disponibilité ainsi que la qualité de l’information publique permettent aux citoyens de s’impliquer dans la vie civique et aux acteurs étatiques de dialoguer avec les bénéficiaires des services publics.</a:t>
            </a:r>
          </a:p>
          <a:p>
            <a:endParaRPr lang="fr-FR" dirty="0"/>
          </a:p>
        </p:txBody>
      </p:sp>
    </p:spTree>
    <p:extLst>
      <p:ext uri="{BB962C8B-B14F-4D97-AF65-F5344CB8AC3E}">
        <p14:creationId xmlns="" xmlns:p14="http://schemas.microsoft.com/office/powerpoint/2010/main" val="53135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chemeClr val="accent1"/>
                </a:solidFill>
              </a:rPr>
              <a:t>Délimitation </a:t>
            </a:r>
            <a:r>
              <a:rPr lang="fr-FR" dirty="0" smtClean="0">
                <a:solidFill>
                  <a:schemeClr val="accent1"/>
                </a:solidFill>
              </a:rPr>
              <a:t>Conceptuelle</a:t>
            </a:r>
            <a:endParaRPr lang="fr-FR" dirty="0"/>
          </a:p>
        </p:txBody>
      </p:sp>
      <p:sp>
        <p:nvSpPr>
          <p:cNvPr id="3" name="Espace réservé du contenu 2"/>
          <p:cNvSpPr>
            <a:spLocks noGrp="1"/>
          </p:cNvSpPr>
          <p:nvPr>
            <p:ph idx="1"/>
          </p:nvPr>
        </p:nvSpPr>
        <p:spPr>
          <a:xfrm>
            <a:off x="838200" y="1573277"/>
            <a:ext cx="10515600" cy="5284723"/>
          </a:xfrm>
        </p:spPr>
        <p:txBody>
          <a:bodyPr/>
          <a:lstStyle/>
          <a:p>
            <a:pPr algn="just"/>
            <a:r>
              <a:rPr lang="fr-FR" sz="1800" dirty="0"/>
              <a:t>Dans le contexte des pays africains en voie de développement il faut impliquer les citoyens dans toutes les étapes du développement, de la prise de décision à la mise en pratique.</a:t>
            </a:r>
          </a:p>
          <a:p>
            <a:pPr algn="just"/>
            <a:endParaRPr lang="fr-FR" sz="1800" dirty="0"/>
          </a:p>
          <a:p>
            <a:pPr algn="just"/>
            <a:r>
              <a:rPr lang="fr-FR" sz="1800" dirty="0"/>
              <a:t>Lorsque les gouvernements créent un espace de participation et de dialogue constructif, une confiance s’installe entre les citoyens et l’Etat, par conséquent les pratiques responsables se diffusent. </a:t>
            </a:r>
          </a:p>
          <a:p>
            <a:pPr algn="just"/>
            <a:endParaRPr lang="fr-FR" sz="1800" dirty="0"/>
          </a:p>
          <a:p>
            <a:pPr algn="just"/>
            <a:r>
              <a:rPr lang="fr-FR" sz="1800" dirty="0"/>
              <a:t>En Afrique, les interventions mettent de plus en plus en exergue le dialogue entre les gouvernements et les populations.</a:t>
            </a:r>
          </a:p>
          <a:p>
            <a:pPr algn="just"/>
            <a:endParaRPr lang="fr-FR" sz="1800" dirty="0"/>
          </a:p>
          <a:p>
            <a:pPr algn="just"/>
            <a:r>
              <a:rPr lang="fr-FR" sz="1800" dirty="0"/>
              <a:t>Au Sénégal par exemple, les membres du groupe activiste Y en A Marre ont initié un projet « </a:t>
            </a:r>
            <a:r>
              <a:rPr lang="fr-FR" sz="1800" dirty="0" err="1"/>
              <a:t>Wakh</a:t>
            </a:r>
            <a:r>
              <a:rPr lang="fr-FR" sz="1800" dirty="0"/>
              <a:t> </a:t>
            </a:r>
            <a:r>
              <a:rPr lang="fr-FR" sz="1800" dirty="0" err="1"/>
              <a:t>ak</a:t>
            </a:r>
            <a:r>
              <a:rPr lang="fr-FR" sz="1800" dirty="0"/>
              <a:t> sa </a:t>
            </a:r>
            <a:r>
              <a:rPr lang="fr-FR" sz="1800" dirty="0" err="1"/>
              <a:t>gokh</a:t>
            </a:r>
            <a:r>
              <a:rPr lang="fr-FR" sz="1800" dirty="0"/>
              <a:t> », permettant aux populations de dialoguer avec les responsables municipaux et de participer dans les votes de budgets et autres activités importantes.</a:t>
            </a:r>
          </a:p>
          <a:p>
            <a:pPr algn="just"/>
            <a:endParaRPr lang="fr-FR" sz="1800" dirty="0"/>
          </a:p>
          <a:p>
            <a:pPr algn="just"/>
            <a:r>
              <a:rPr lang="fr-FR" sz="1800" dirty="0"/>
              <a:t>Ce type d’initiative promeut la démocratie participative et illustre le principe essentiel de la </a:t>
            </a:r>
            <a:r>
              <a:rPr lang="fr-FR" sz="1800" dirty="0" err="1"/>
              <a:t>redevabilité</a:t>
            </a:r>
            <a:endParaRPr lang="fr-FR" sz="1800" dirty="0"/>
          </a:p>
          <a:p>
            <a:endParaRPr lang="fr-FR" dirty="0"/>
          </a:p>
        </p:txBody>
      </p:sp>
    </p:spTree>
    <p:extLst>
      <p:ext uri="{BB962C8B-B14F-4D97-AF65-F5344CB8AC3E}">
        <p14:creationId xmlns="" xmlns:p14="http://schemas.microsoft.com/office/powerpoint/2010/main" val="170895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chemeClr val="accent1"/>
                </a:solidFill>
              </a:rPr>
              <a:t>Qu’est-ce que la </a:t>
            </a:r>
            <a:r>
              <a:rPr lang="fr-FR" dirty="0" err="1">
                <a:solidFill>
                  <a:schemeClr val="accent1"/>
                </a:solidFill>
              </a:rPr>
              <a:t>redevabilité</a:t>
            </a:r>
            <a:r>
              <a:rPr lang="fr-FR" dirty="0">
                <a:solidFill>
                  <a:schemeClr val="accent1"/>
                </a:solidFill>
              </a:rPr>
              <a:t> ?</a:t>
            </a:r>
            <a:br>
              <a:rPr lang="fr-FR" dirty="0">
                <a:solidFill>
                  <a:schemeClr val="accent1"/>
                </a:solidFill>
              </a:rPr>
            </a:br>
            <a:endParaRPr lang="fr-FR" dirty="0"/>
          </a:p>
        </p:txBody>
      </p:sp>
      <p:sp>
        <p:nvSpPr>
          <p:cNvPr id="3" name="Espace réservé du contenu 2"/>
          <p:cNvSpPr>
            <a:spLocks noGrp="1"/>
          </p:cNvSpPr>
          <p:nvPr>
            <p:ph idx="1"/>
          </p:nvPr>
        </p:nvSpPr>
        <p:spPr>
          <a:xfrm>
            <a:off x="838200" y="1419218"/>
            <a:ext cx="10515600" cy="5266047"/>
          </a:xfrm>
        </p:spPr>
        <p:txBody>
          <a:bodyPr/>
          <a:lstStyle/>
          <a:p>
            <a:pPr algn="just"/>
            <a:r>
              <a:rPr lang="fr-FR" sz="2000" dirty="0"/>
              <a:t>La </a:t>
            </a:r>
            <a:r>
              <a:rPr lang="fr-FR" sz="2000" dirty="0" err="1"/>
              <a:t>redevabilité</a:t>
            </a:r>
            <a:r>
              <a:rPr lang="fr-FR" sz="2000" dirty="0"/>
              <a:t> ou l’action de rendre compte est le processus par lequel une autorité chargée d’une mission répond aux délégataires de ses actions. </a:t>
            </a:r>
          </a:p>
          <a:p>
            <a:pPr algn="just"/>
            <a:endParaRPr lang="fr-FR" sz="2000" dirty="0"/>
          </a:p>
          <a:p>
            <a:pPr algn="just"/>
            <a:r>
              <a:rPr lang="fr-FR" sz="2000" dirty="0"/>
              <a:t>La </a:t>
            </a:r>
            <a:r>
              <a:rPr lang="fr-FR" sz="2000" dirty="0" err="1"/>
              <a:t>redevabilité</a:t>
            </a:r>
            <a:r>
              <a:rPr lang="fr-FR" sz="2000" dirty="0"/>
              <a:t> contribue à la gouvernance participative.</a:t>
            </a:r>
          </a:p>
          <a:p>
            <a:pPr algn="just"/>
            <a:endParaRPr lang="fr-FR" sz="2000" dirty="0"/>
          </a:p>
          <a:p>
            <a:pPr algn="just"/>
            <a:r>
              <a:rPr lang="fr-FR" sz="2000" dirty="0"/>
              <a:t>Les deux forces conductrices de la </a:t>
            </a:r>
            <a:r>
              <a:rPr lang="fr-FR" sz="2000" dirty="0" err="1"/>
              <a:t>redevabilité</a:t>
            </a:r>
            <a:r>
              <a:rPr lang="fr-FR" sz="2000" dirty="0"/>
              <a:t> sont, d’une part, les citoyens qui constituent les bénéficiaires des services publics ; d’autre part, l’Etat qui est responsable de la provision des biens publics et qui construit l’espace de participation pour les citoyens dans la gouvernance.</a:t>
            </a:r>
          </a:p>
          <a:p>
            <a:pPr algn="just"/>
            <a:endParaRPr lang="fr-FR" sz="2000" dirty="0"/>
          </a:p>
          <a:p>
            <a:pPr algn="just"/>
            <a:r>
              <a:rPr lang="fr-FR" sz="2000" dirty="0"/>
              <a:t>la </a:t>
            </a:r>
            <a:r>
              <a:rPr lang="fr-FR" sz="2000" dirty="0" err="1"/>
              <a:t>redevabilité</a:t>
            </a:r>
            <a:r>
              <a:rPr lang="fr-FR" sz="2000" dirty="0"/>
              <a:t> renvoie aussi au contrôle de l’action publique, défini comme « le pouvoir et la capacité qui sont donnés aux citoyens de demander aux agents des services publics et aux fournisseurs de services de rendre des comptes, ce qui implique qu’ils doivent répondre de leurs politiques, de leurs actions, de leurs comportements et de l’utilisation des fonds ». </a:t>
            </a:r>
            <a:r>
              <a:rPr lang="fr-FR" sz="2000" dirty="0" err="1"/>
              <a:t>Fall</a:t>
            </a:r>
            <a:r>
              <a:rPr lang="fr-FR" sz="2000" dirty="0"/>
              <a:t> et al. (2017)</a:t>
            </a:r>
          </a:p>
          <a:p>
            <a:endParaRPr lang="fr-FR" dirty="0"/>
          </a:p>
        </p:txBody>
      </p:sp>
    </p:spTree>
    <p:extLst>
      <p:ext uri="{BB962C8B-B14F-4D97-AF65-F5344CB8AC3E}">
        <p14:creationId xmlns="" xmlns:p14="http://schemas.microsoft.com/office/powerpoint/2010/main" val="1715221643"/>
      </p:ext>
    </p:extLst>
  </p:cSld>
  <p:clrMapOvr>
    <a:masterClrMapping/>
  </p:clrMapOvr>
</p:sld>
</file>

<file path=ppt/theme/theme1.xml><?xml version="1.0" encoding="utf-8"?>
<a:theme xmlns:a="http://schemas.openxmlformats.org/drawingml/2006/main" name="Thème_YALI_V3">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_YALI_V3" id="{C27FCA5C-1959-9A42-98AA-2EF31C51F7EB}" vid="{EB2128BF-429D-AC4A-9972-8657199CF50A}"/>
    </a:ext>
  </a:extLst>
</a:theme>
</file>

<file path=docProps/app.xml><?xml version="1.0" encoding="utf-8"?>
<Properties xmlns="http://schemas.openxmlformats.org/officeDocument/2006/extended-properties" xmlns:vt="http://schemas.openxmlformats.org/officeDocument/2006/docPropsVTypes">
  <Template>Thème_YALI_V3</Template>
  <TotalTime>272</TotalTime>
  <Words>1705</Words>
  <Application>Microsoft Office PowerPoint</Application>
  <PresentationFormat>Personnalisé</PresentationFormat>
  <Paragraphs>232</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Thème_YALI_V3</vt:lpstr>
      <vt:lpstr>Redevabilité et citoyenneté </vt:lpstr>
      <vt:lpstr>Module 3 : redevabilité et citoyenneté </vt:lpstr>
      <vt:lpstr>Plan</vt:lpstr>
      <vt:lpstr>Introduction 1/3</vt:lpstr>
      <vt:lpstr>Introduction 2/3</vt:lpstr>
      <vt:lpstr>Introduction 3/3</vt:lpstr>
      <vt:lpstr>Délimitation Conceptuelle 2/3</vt:lpstr>
      <vt:lpstr>Délimitation Conceptuelle</vt:lpstr>
      <vt:lpstr>Qu’est-ce que la redevabilité ? </vt:lpstr>
      <vt:lpstr>Qu’est-ce que la citoyenneté ? 1/3</vt:lpstr>
      <vt:lpstr>Qu’est-ce que la citoyenneté ? 2/3</vt:lpstr>
      <vt:lpstr>Qu’est-ce que la citoyenneté ? 3/3 </vt:lpstr>
      <vt:lpstr>Participation citoyenne et gouvernance</vt:lpstr>
      <vt:lpstr>La redevabilité et la transparence comme principes de gouvernabilité</vt:lpstr>
      <vt:lpstr>Les initiatives locales dans la redevabilité en Afrique1/2</vt:lpstr>
      <vt:lpstr>Les initiatives locales dans la redevabilité en Afrique2/2</vt:lpstr>
      <vt:lpstr>Les barrières à la redevabilité en Afrique de l’Ouest et du Centre 1/3</vt:lpstr>
      <vt:lpstr>Les barrières à la redevabilité en Afrique de l’Ouest et du Centre 2/3</vt:lpstr>
      <vt:lpstr>Les barrières à la redevabilité en Afrique de l’Ouest et du Centre 3/3</vt:lpstr>
      <vt:lpstr>Les opportunités de changement1/2</vt:lpstr>
      <vt:lpstr>Les opportunités de changement 2/2</vt:lpstr>
      <vt:lpstr>Conclusion: promouvoir la redevabilité</vt:lpstr>
      <vt:lpstr>Conclusion: promouvoir la redevabilité</vt:lpstr>
      <vt:lpstr>Bibliographie indicative</vt:lpstr>
      <vt:lpstr>Diapositive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préparatoire du tutorat de la Session 1 de formation en ligne sur le programme de Leadership </dc:title>
  <dc:creator>babacar.ngom@ucad.edu.sn</dc:creator>
  <cp:lastModifiedBy>HPP</cp:lastModifiedBy>
  <cp:revision>22</cp:revision>
  <dcterms:created xsi:type="dcterms:W3CDTF">2017-07-13T06:57:08Z</dcterms:created>
  <dcterms:modified xsi:type="dcterms:W3CDTF">2017-11-30T11:36:58Z</dcterms:modified>
</cp:coreProperties>
</file>