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sldIdLst>
    <p:sldId id="256" r:id="rId2"/>
    <p:sldId id="267" r:id="rId3"/>
    <p:sldId id="257" r:id="rId4"/>
    <p:sldId id="272" r:id="rId5"/>
    <p:sldId id="268" r:id="rId6"/>
    <p:sldId id="269" r:id="rId7"/>
    <p:sldId id="270" r:id="rId8"/>
    <p:sldId id="258" r:id="rId9"/>
    <p:sldId id="259" r:id="rId10"/>
    <p:sldId id="265" r:id="rId11"/>
    <p:sldId id="260" r:id="rId12"/>
    <p:sldId id="261" r:id="rId13"/>
    <p:sldId id="262" r:id="rId14"/>
    <p:sldId id="263" r:id="rId15"/>
    <p:sldId id="266" r:id="rId16"/>
    <p:sldId id="264"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9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37"/>
  </p:normalViewPr>
  <p:slideViewPr>
    <p:cSldViewPr>
      <p:cViewPr varScale="1">
        <p:scale>
          <a:sx n="109" d="100"/>
          <a:sy n="109" d="100"/>
        </p:scale>
        <p:origin x="172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09E258-1BC5-EF49-86FF-5D100B443767}" type="doc">
      <dgm:prSet loTypeId="urn:microsoft.com/office/officeart/2005/8/layout/StepDownProcess" loCatId="" qsTypeId="urn:microsoft.com/office/officeart/2005/8/quickstyle/3D3" qsCatId="3D" csTypeId="urn:microsoft.com/office/officeart/2005/8/colors/colorful4" csCatId="colorful" phldr="1"/>
      <dgm:spPr/>
      <dgm:t>
        <a:bodyPr/>
        <a:lstStyle/>
        <a:p>
          <a:endParaRPr lang="fr-FR"/>
        </a:p>
      </dgm:t>
    </dgm:pt>
    <dgm:pt modelId="{5AFF2FDA-B56F-9B40-8E85-09C83B8624BE}">
      <dgm:prSet phldrT="[Texte]"/>
      <dgm:spPr/>
      <dgm:t>
        <a:bodyPr/>
        <a:lstStyle/>
        <a:p>
          <a:r>
            <a:rPr lang="fr-FR" dirty="0"/>
            <a:t>L’entreprise collective, c’est un choix de société solidaire</a:t>
          </a:r>
        </a:p>
      </dgm:t>
    </dgm:pt>
    <dgm:pt modelId="{DC6933C6-43BD-C146-AE1B-CED422B67088}" type="parTrans" cxnId="{F44F192A-B07B-334B-8813-A34B692CBA9B}">
      <dgm:prSet/>
      <dgm:spPr/>
      <dgm:t>
        <a:bodyPr/>
        <a:lstStyle/>
        <a:p>
          <a:endParaRPr lang="fr-FR"/>
        </a:p>
      </dgm:t>
    </dgm:pt>
    <dgm:pt modelId="{5105FAE3-004C-6F47-94BC-A055E9D55ADA}" type="sibTrans" cxnId="{F44F192A-B07B-334B-8813-A34B692CBA9B}">
      <dgm:prSet/>
      <dgm:spPr/>
      <dgm:t>
        <a:bodyPr/>
        <a:lstStyle/>
        <a:p>
          <a:endParaRPr lang="fr-FR"/>
        </a:p>
      </dgm:t>
    </dgm:pt>
    <dgm:pt modelId="{5893E209-825B-4C44-B2E6-AAEAD571C96A}">
      <dgm:prSet phldrT="[Texte]"/>
      <dgm:spPr/>
      <dgm:t>
        <a:bodyPr/>
        <a:lstStyle/>
        <a:p>
          <a:r>
            <a:rPr lang="fr-FR" dirty="0"/>
            <a:t>une entreprise à finalité sociale ou sociétale et à </a:t>
          </a:r>
          <a:r>
            <a:rPr lang="fr-FR" dirty="0" err="1"/>
            <a:t>lucrativité</a:t>
          </a:r>
          <a:r>
            <a:rPr lang="fr-FR" dirty="0"/>
            <a:t> modérée</a:t>
          </a:r>
        </a:p>
      </dgm:t>
    </dgm:pt>
    <dgm:pt modelId="{9D96EC75-0018-374A-AF18-65EBC4198E97}" type="parTrans" cxnId="{4B79AB6A-6071-DB44-A4A6-70C74753DB01}">
      <dgm:prSet/>
      <dgm:spPr/>
      <dgm:t>
        <a:bodyPr/>
        <a:lstStyle/>
        <a:p>
          <a:endParaRPr lang="fr-FR"/>
        </a:p>
      </dgm:t>
    </dgm:pt>
    <dgm:pt modelId="{384AC8A1-A281-0A47-820B-B64078532852}" type="sibTrans" cxnId="{4B79AB6A-6071-DB44-A4A6-70C74753DB01}">
      <dgm:prSet/>
      <dgm:spPr/>
      <dgm:t>
        <a:bodyPr/>
        <a:lstStyle/>
        <a:p>
          <a:endParaRPr lang="fr-FR"/>
        </a:p>
      </dgm:t>
    </dgm:pt>
    <dgm:pt modelId="{6D44B93A-BF8B-3345-A53F-DA15294A174E}">
      <dgm:prSet phldrT="[Texte]"/>
      <dgm:spPr/>
      <dgm:t>
        <a:bodyPr/>
        <a:lstStyle/>
        <a:p>
          <a:r>
            <a:rPr lang="fr-FR" dirty="0"/>
            <a:t>Elles démocratisent l’entrepreneuriat </a:t>
          </a:r>
        </a:p>
      </dgm:t>
    </dgm:pt>
    <dgm:pt modelId="{5D440296-23F2-0744-BADA-6C4A283426F3}" type="parTrans" cxnId="{5F10BF7C-1E84-1144-8D6B-B42ACF0F37A2}">
      <dgm:prSet/>
      <dgm:spPr/>
      <dgm:t>
        <a:bodyPr/>
        <a:lstStyle/>
        <a:p>
          <a:endParaRPr lang="fr-FR"/>
        </a:p>
      </dgm:t>
    </dgm:pt>
    <dgm:pt modelId="{BA3A773E-2FE2-1849-84E3-4FE924EE7ACE}" type="sibTrans" cxnId="{5F10BF7C-1E84-1144-8D6B-B42ACF0F37A2}">
      <dgm:prSet/>
      <dgm:spPr/>
      <dgm:t>
        <a:bodyPr/>
        <a:lstStyle/>
        <a:p>
          <a:endParaRPr lang="fr-FR"/>
        </a:p>
      </dgm:t>
    </dgm:pt>
    <dgm:pt modelId="{11829CF4-CB9E-A44B-894E-9F0A0C487366}">
      <dgm:prSet/>
      <dgm:spPr/>
      <dgm:t>
        <a:bodyPr/>
        <a:lstStyle/>
        <a:p>
          <a:r>
            <a:rPr lang="fr-FR" dirty="0"/>
            <a:t>Elles impliquent les acteurs populaires dans la création de richesses au cœur des territoires</a:t>
          </a:r>
        </a:p>
      </dgm:t>
    </dgm:pt>
    <dgm:pt modelId="{414A4FF8-2EFF-3046-ACFC-4D320C8CD75D}" type="parTrans" cxnId="{D2E3BA61-6D7A-874B-A658-CBE1217C1285}">
      <dgm:prSet/>
      <dgm:spPr/>
      <dgm:t>
        <a:bodyPr/>
        <a:lstStyle/>
        <a:p>
          <a:endParaRPr lang="fr-FR"/>
        </a:p>
      </dgm:t>
    </dgm:pt>
    <dgm:pt modelId="{1D085986-A66B-D44F-8B33-5113DC81D039}" type="sibTrans" cxnId="{D2E3BA61-6D7A-874B-A658-CBE1217C1285}">
      <dgm:prSet/>
      <dgm:spPr/>
      <dgm:t>
        <a:bodyPr/>
        <a:lstStyle/>
        <a:p>
          <a:endParaRPr lang="fr-FR"/>
        </a:p>
      </dgm:t>
    </dgm:pt>
    <dgm:pt modelId="{E362A85D-6A48-EF4A-9FB9-44B0C4F97B0F}" type="pres">
      <dgm:prSet presAssocID="{D509E258-1BC5-EF49-86FF-5D100B443767}" presName="rootnode" presStyleCnt="0">
        <dgm:presLayoutVars>
          <dgm:chMax/>
          <dgm:chPref/>
          <dgm:dir/>
          <dgm:animLvl val="lvl"/>
        </dgm:presLayoutVars>
      </dgm:prSet>
      <dgm:spPr/>
    </dgm:pt>
    <dgm:pt modelId="{6659BE53-DA98-9146-8EBB-6EB0C321EAFC}" type="pres">
      <dgm:prSet presAssocID="{5AFF2FDA-B56F-9B40-8E85-09C83B8624BE}" presName="composite" presStyleCnt="0"/>
      <dgm:spPr/>
    </dgm:pt>
    <dgm:pt modelId="{3FDF9233-1984-2E48-8E96-920589C538E5}" type="pres">
      <dgm:prSet presAssocID="{5AFF2FDA-B56F-9B40-8E85-09C83B8624BE}" presName="bentUpArrow1" presStyleLbl="alignImgPlace1" presStyleIdx="0" presStyleCnt="3"/>
      <dgm:spPr/>
    </dgm:pt>
    <dgm:pt modelId="{80660E65-2558-2B45-85F5-E6781C04C790}" type="pres">
      <dgm:prSet presAssocID="{5AFF2FDA-B56F-9B40-8E85-09C83B8624BE}" presName="ParentText" presStyleLbl="node1" presStyleIdx="0" presStyleCnt="4">
        <dgm:presLayoutVars>
          <dgm:chMax val="1"/>
          <dgm:chPref val="1"/>
          <dgm:bulletEnabled val="1"/>
        </dgm:presLayoutVars>
      </dgm:prSet>
      <dgm:spPr/>
    </dgm:pt>
    <dgm:pt modelId="{D1830A63-49D6-5149-8C2A-518F905E3B20}" type="pres">
      <dgm:prSet presAssocID="{5AFF2FDA-B56F-9B40-8E85-09C83B8624BE}" presName="ChildText" presStyleLbl="revTx" presStyleIdx="0" presStyleCnt="3">
        <dgm:presLayoutVars>
          <dgm:chMax val="0"/>
          <dgm:chPref val="0"/>
          <dgm:bulletEnabled val="1"/>
        </dgm:presLayoutVars>
      </dgm:prSet>
      <dgm:spPr/>
    </dgm:pt>
    <dgm:pt modelId="{BE2EC755-15AA-1B4F-A522-2A65EEC19366}" type="pres">
      <dgm:prSet presAssocID="{5105FAE3-004C-6F47-94BC-A055E9D55ADA}" presName="sibTrans" presStyleCnt="0"/>
      <dgm:spPr/>
    </dgm:pt>
    <dgm:pt modelId="{DFA7BEF2-03C9-7C4A-AF65-23A9780D4C2A}" type="pres">
      <dgm:prSet presAssocID="{5893E209-825B-4C44-B2E6-AAEAD571C96A}" presName="composite" presStyleCnt="0"/>
      <dgm:spPr/>
    </dgm:pt>
    <dgm:pt modelId="{AC9FF12B-7396-844C-943E-9B307C0D3F04}" type="pres">
      <dgm:prSet presAssocID="{5893E209-825B-4C44-B2E6-AAEAD571C96A}" presName="bentUpArrow1" presStyleLbl="alignImgPlace1" presStyleIdx="1" presStyleCnt="3"/>
      <dgm:spPr/>
    </dgm:pt>
    <dgm:pt modelId="{BF609AC5-CD96-C246-9DA5-1B8612E92C27}" type="pres">
      <dgm:prSet presAssocID="{5893E209-825B-4C44-B2E6-AAEAD571C96A}" presName="ParentText" presStyleLbl="node1" presStyleIdx="1" presStyleCnt="4">
        <dgm:presLayoutVars>
          <dgm:chMax val="1"/>
          <dgm:chPref val="1"/>
          <dgm:bulletEnabled val="1"/>
        </dgm:presLayoutVars>
      </dgm:prSet>
      <dgm:spPr/>
    </dgm:pt>
    <dgm:pt modelId="{CA895D47-8260-AE4B-83FA-CFFD0806DC43}" type="pres">
      <dgm:prSet presAssocID="{5893E209-825B-4C44-B2E6-AAEAD571C96A}" presName="ChildText" presStyleLbl="revTx" presStyleIdx="1" presStyleCnt="3">
        <dgm:presLayoutVars>
          <dgm:chMax val="0"/>
          <dgm:chPref val="0"/>
          <dgm:bulletEnabled val="1"/>
        </dgm:presLayoutVars>
      </dgm:prSet>
      <dgm:spPr/>
    </dgm:pt>
    <dgm:pt modelId="{F6507C7C-F187-B945-94F4-967C17C4FC99}" type="pres">
      <dgm:prSet presAssocID="{384AC8A1-A281-0A47-820B-B64078532852}" presName="sibTrans" presStyleCnt="0"/>
      <dgm:spPr/>
    </dgm:pt>
    <dgm:pt modelId="{22A2CB12-CE84-0746-A287-E2C86C4D6E88}" type="pres">
      <dgm:prSet presAssocID="{6D44B93A-BF8B-3345-A53F-DA15294A174E}" presName="composite" presStyleCnt="0"/>
      <dgm:spPr/>
    </dgm:pt>
    <dgm:pt modelId="{660D88FC-7F61-E84D-A410-1AB27039EB16}" type="pres">
      <dgm:prSet presAssocID="{6D44B93A-BF8B-3345-A53F-DA15294A174E}" presName="bentUpArrow1" presStyleLbl="alignImgPlace1" presStyleIdx="2" presStyleCnt="3"/>
      <dgm:spPr/>
    </dgm:pt>
    <dgm:pt modelId="{D87A23C5-698F-4846-9E5C-D2A3BAFD83A2}" type="pres">
      <dgm:prSet presAssocID="{6D44B93A-BF8B-3345-A53F-DA15294A174E}" presName="ParentText" presStyleLbl="node1" presStyleIdx="2" presStyleCnt="4">
        <dgm:presLayoutVars>
          <dgm:chMax val="1"/>
          <dgm:chPref val="1"/>
          <dgm:bulletEnabled val="1"/>
        </dgm:presLayoutVars>
      </dgm:prSet>
      <dgm:spPr/>
    </dgm:pt>
    <dgm:pt modelId="{1FC5AE0B-115B-9B42-A7B7-9F84CAD9CE16}" type="pres">
      <dgm:prSet presAssocID="{6D44B93A-BF8B-3345-A53F-DA15294A174E}" presName="ChildText" presStyleLbl="revTx" presStyleIdx="2" presStyleCnt="3">
        <dgm:presLayoutVars>
          <dgm:chMax val="0"/>
          <dgm:chPref val="0"/>
          <dgm:bulletEnabled val="1"/>
        </dgm:presLayoutVars>
      </dgm:prSet>
      <dgm:spPr/>
    </dgm:pt>
    <dgm:pt modelId="{DFAA6A42-DE07-DB46-BADE-ECCB8F5E8D51}" type="pres">
      <dgm:prSet presAssocID="{BA3A773E-2FE2-1849-84E3-4FE924EE7ACE}" presName="sibTrans" presStyleCnt="0"/>
      <dgm:spPr/>
    </dgm:pt>
    <dgm:pt modelId="{5911124E-988D-0147-BCC9-2173B27DB709}" type="pres">
      <dgm:prSet presAssocID="{11829CF4-CB9E-A44B-894E-9F0A0C487366}" presName="composite" presStyleCnt="0"/>
      <dgm:spPr/>
    </dgm:pt>
    <dgm:pt modelId="{741A9EAB-49B7-784C-90AE-DDF14F1F69E0}" type="pres">
      <dgm:prSet presAssocID="{11829CF4-CB9E-A44B-894E-9F0A0C487366}" presName="ParentText" presStyleLbl="node1" presStyleIdx="3" presStyleCnt="4">
        <dgm:presLayoutVars>
          <dgm:chMax val="1"/>
          <dgm:chPref val="1"/>
          <dgm:bulletEnabled val="1"/>
        </dgm:presLayoutVars>
      </dgm:prSet>
      <dgm:spPr/>
    </dgm:pt>
  </dgm:ptLst>
  <dgm:cxnLst>
    <dgm:cxn modelId="{CE07D80F-8F03-4F62-B0A3-56C46066927E}" type="presOf" srcId="{D509E258-1BC5-EF49-86FF-5D100B443767}" destId="{E362A85D-6A48-EF4A-9FB9-44B0C4F97B0F}" srcOrd="0" destOrd="0" presId="urn:microsoft.com/office/officeart/2005/8/layout/StepDownProcess"/>
    <dgm:cxn modelId="{F44F192A-B07B-334B-8813-A34B692CBA9B}" srcId="{D509E258-1BC5-EF49-86FF-5D100B443767}" destId="{5AFF2FDA-B56F-9B40-8E85-09C83B8624BE}" srcOrd="0" destOrd="0" parTransId="{DC6933C6-43BD-C146-AE1B-CED422B67088}" sibTransId="{5105FAE3-004C-6F47-94BC-A055E9D55ADA}"/>
    <dgm:cxn modelId="{1D04E533-FEEB-4E67-96B8-DD6A9544134E}" type="presOf" srcId="{5893E209-825B-4C44-B2E6-AAEAD571C96A}" destId="{BF609AC5-CD96-C246-9DA5-1B8612E92C27}" srcOrd="0" destOrd="0" presId="urn:microsoft.com/office/officeart/2005/8/layout/StepDownProcess"/>
    <dgm:cxn modelId="{D2E3BA61-6D7A-874B-A658-CBE1217C1285}" srcId="{D509E258-1BC5-EF49-86FF-5D100B443767}" destId="{11829CF4-CB9E-A44B-894E-9F0A0C487366}" srcOrd="3" destOrd="0" parTransId="{414A4FF8-2EFF-3046-ACFC-4D320C8CD75D}" sibTransId="{1D085986-A66B-D44F-8B33-5113DC81D039}"/>
    <dgm:cxn modelId="{4B79AB6A-6071-DB44-A4A6-70C74753DB01}" srcId="{D509E258-1BC5-EF49-86FF-5D100B443767}" destId="{5893E209-825B-4C44-B2E6-AAEAD571C96A}" srcOrd="1" destOrd="0" parTransId="{9D96EC75-0018-374A-AF18-65EBC4198E97}" sibTransId="{384AC8A1-A281-0A47-820B-B64078532852}"/>
    <dgm:cxn modelId="{2A18A16D-5BC0-4242-817C-21070D570DE4}" type="presOf" srcId="{6D44B93A-BF8B-3345-A53F-DA15294A174E}" destId="{D87A23C5-698F-4846-9E5C-D2A3BAFD83A2}" srcOrd="0" destOrd="0" presId="urn:microsoft.com/office/officeart/2005/8/layout/StepDownProcess"/>
    <dgm:cxn modelId="{90164C75-5415-4646-90DD-F654F21D7F84}" type="presOf" srcId="{5AFF2FDA-B56F-9B40-8E85-09C83B8624BE}" destId="{80660E65-2558-2B45-85F5-E6781C04C790}" srcOrd="0" destOrd="0" presId="urn:microsoft.com/office/officeart/2005/8/layout/StepDownProcess"/>
    <dgm:cxn modelId="{5F10BF7C-1E84-1144-8D6B-B42ACF0F37A2}" srcId="{D509E258-1BC5-EF49-86FF-5D100B443767}" destId="{6D44B93A-BF8B-3345-A53F-DA15294A174E}" srcOrd="2" destOrd="0" parTransId="{5D440296-23F2-0744-BADA-6C4A283426F3}" sibTransId="{BA3A773E-2FE2-1849-84E3-4FE924EE7ACE}"/>
    <dgm:cxn modelId="{C7B00698-97ED-4DB6-AB31-10C414600F9A}" type="presOf" srcId="{11829CF4-CB9E-A44B-894E-9F0A0C487366}" destId="{741A9EAB-49B7-784C-90AE-DDF14F1F69E0}" srcOrd="0" destOrd="0" presId="urn:microsoft.com/office/officeart/2005/8/layout/StepDownProcess"/>
    <dgm:cxn modelId="{40578334-45B2-41BC-A7BC-D02DCE9D9D8B}" type="presParOf" srcId="{E362A85D-6A48-EF4A-9FB9-44B0C4F97B0F}" destId="{6659BE53-DA98-9146-8EBB-6EB0C321EAFC}" srcOrd="0" destOrd="0" presId="urn:microsoft.com/office/officeart/2005/8/layout/StepDownProcess"/>
    <dgm:cxn modelId="{C4AE2857-3548-4DA9-956B-7A0601880BD7}" type="presParOf" srcId="{6659BE53-DA98-9146-8EBB-6EB0C321EAFC}" destId="{3FDF9233-1984-2E48-8E96-920589C538E5}" srcOrd="0" destOrd="0" presId="urn:microsoft.com/office/officeart/2005/8/layout/StepDownProcess"/>
    <dgm:cxn modelId="{B55F9073-0466-49C4-A5EE-D1F65752773B}" type="presParOf" srcId="{6659BE53-DA98-9146-8EBB-6EB0C321EAFC}" destId="{80660E65-2558-2B45-85F5-E6781C04C790}" srcOrd="1" destOrd="0" presId="urn:microsoft.com/office/officeart/2005/8/layout/StepDownProcess"/>
    <dgm:cxn modelId="{471981A9-2062-41ED-B381-9A4875D1F3C1}" type="presParOf" srcId="{6659BE53-DA98-9146-8EBB-6EB0C321EAFC}" destId="{D1830A63-49D6-5149-8C2A-518F905E3B20}" srcOrd="2" destOrd="0" presId="urn:microsoft.com/office/officeart/2005/8/layout/StepDownProcess"/>
    <dgm:cxn modelId="{5B64D606-ED90-480E-A4A9-17873186A90C}" type="presParOf" srcId="{E362A85D-6A48-EF4A-9FB9-44B0C4F97B0F}" destId="{BE2EC755-15AA-1B4F-A522-2A65EEC19366}" srcOrd="1" destOrd="0" presId="urn:microsoft.com/office/officeart/2005/8/layout/StepDownProcess"/>
    <dgm:cxn modelId="{027E24D2-B11F-4213-BCAF-CE9E67F663B7}" type="presParOf" srcId="{E362A85D-6A48-EF4A-9FB9-44B0C4F97B0F}" destId="{DFA7BEF2-03C9-7C4A-AF65-23A9780D4C2A}" srcOrd="2" destOrd="0" presId="urn:microsoft.com/office/officeart/2005/8/layout/StepDownProcess"/>
    <dgm:cxn modelId="{CBF69355-2279-44FD-85D7-E398A0DC2D22}" type="presParOf" srcId="{DFA7BEF2-03C9-7C4A-AF65-23A9780D4C2A}" destId="{AC9FF12B-7396-844C-943E-9B307C0D3F04}" srcOrd="0" destOrd="0" presId="urn:microsoft.com/office/officeart/2005/8/layout/StepDownProcess"/>
    <dgm:cxn modelId="{50BC9A09-2E72-4917-BED5-ECAE525DB0F4}" type="presParOf" srcId="{DFA7BEF2-03C9-7C4A-AF65-23A9780D4C2A}" destId="{BF609AC5-CD96-C246-9DA5-1B8612E92C27}" srcOrd="1" destOrd="0" presId="urn:microsoft.com/office/officeart/2005/8/layout/StepDownProcess"/>
    <dgm:cxn modelId="{013DA934-F8F0-4713-833F-00D23F345967}" type="presParOf" srcId="{DFA7BEF2-03C9-7C4A-AF65-23A9780D4C2A}" destId="{CA895D47-8260-AE4B-83FA-CFFD0806DC43}" srcOrd="2" destOrd="0" presId="urn:microsoft.com/office/officeart/2005/8/layout/StepDownProcess"/>
    <dgm:cxn modelId="{009E9260-5E0C-45D1-B62A-D2F65E39F3F9}" type="presParOf" srcId="{E362A85D-6A48-EF4A-9FB9-44B0C4F97B0F}" destId="{F6507C7C-F187-B945-94F4-967C17C4FC99}" srcOrd="3" destOrd="0" presId="urn:microsoft.com/office/officeart/2005/8/layout/StepDownProcess"/>
    <dgm:cxn modelId="{9CE1745F-190F-41FB-9F7A-AEECCCD7E9D3}" type="presParOf" srcId="{E362A85D-6A48-EF4A-9FB9-44B0C4F97B0F}" destId="{22A2CB12-CE84-0746-A287-E2C86C4D6E88}" srcOrd="4" destOrd="0" presId="urn:microsoft.com/office/officeart/2005/8/layout/StepDownProcess"/>
    <dgm:cxn modelId="{783B0BE3-307B-4541-99F3-E4E38601A485}" type="presParOf" srcId="{22A2CB12-CE84-0746-A287-E2C86C4D6E88}" destId="{660D88FC-7F61-E84D-A410-1AB27039EB16}" srcOrd="0" destOrd="0" presId="urn:microsoft.com/office/officeart/2005/8/layout/StepDownProcess"/>
    <dgm:cxn modelId="{DD05642D-B276-41A1-AB90-4FF2AC6A51E3}" type="presParOf" srcId="{22A2CB12-CE84-0746-A287-E2C86C4D6E88}" destId="{D87A23C5-698F-4846-9E5C-D2A3BAFD83A2}" srcOrd="1" destOrd="0" presId="urn:microsoft.com/office/officeart/2005/8/layout/StepDownProcess"/>
    <dgm:cxn modelId="{5CC6133E-2EC7-4309-A68D-1F393C093B46}" type="presParOf" srcId="{22A2CB12-CE84-0746-A287-E2C86C4D6E88}" destId="{1FC5AE0B-115B-9B42-A7B7-9F84CAD9CE16}" srcOrd="2" destOrd="0" presId="urn:microsoft.com/office/officeart/2005/8/layout/StepDownProcess"/>
    <dgm:cxn modelId="{EB09123C-E2FE-4FE6-BEC3-6EDD8D4F644E}" type="presParOf" srcId="{E362A85D-6A48-EF4A-9FB9-44B0C4F97B0F}" destId="{DFAA6A42-DE07-DB46-BADE-ECCB8F5E8D51}" srcOrd="5" destOrd="0" presId="urn:microsoft.com/office/officeart/2005/8/layout/StepDownProcess"/>
    <dgm:cxn modelId="{FC7A6570-8280-4425-8F7B-4AF48253AE3A}" type="presParOf" srcId="{E362A85D-6A48-EF4A-9FB9-44B0C4F97B0F}" destId="{5911124E-988D-0147-BCC9-2173B27DB709}" srcOrd="6" destOrd="0" presId="urn:microsoft.com/office/officeart/2005/8/layout/StepDownProcess"/>
    <dgm:cxn modelId="{68179600-D087-4D98-A4FF-9CC20AB421D1}" type="presParOf" srcId="{5911124E-988D-0147-BCC9-2173B27DB709}" destId="{741A9EAB-49B7-784C-90AE-DDF14F1F69E0}"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DF9233-1984-2E48-8E96-920589C538E5}">
      <dsp:nvSpPr>
        <dsp:cNvPr id="0" name=""/>
        <dsp:cNvSpPr/>
      </dsp:nvSpPr>
      <dsp:spPr>
        <a:xfrm rot="5400000">
          <a:off x="1642469" y="1080523"/>
          <a:ext cx="948934" cy="1080328"/>
        </a:xfrm>
        <a:prstGeom prst="bentUpArrow">
          <a:avLst>
            <a:gd name="adj1" fmla="val 32840"/>
            <a:gd name="adj2" fmla="val 25000"/>
            <a:gd name="adj3" fmla="val 35780"/>
          </a:avLst>
        </a:prstGeom>
        <a:solidFill>
          <a:schemeClr val="accent4">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80660E65-2558-2B45-85F5-E6781C04C790}">
      <dsp:nvSpPr>
        <dsp:cNvPr id="0" name=""/>
        <dsp:cNvSpPr/>
      </dsp:nvSpPr>
      <dsp:spPr>
        <a:xfrm>
          <a:off x="1391059" y="28610"/>
          <a:ext cx="1597447" cy="1118161"/>
        </a:xfrm>
        <a:prstGeom prst="roundRect">
          <a:avLst>
            <a:gd name="adj" fmla="val 1667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L’entreprise collective, c’est un choix de société solidaire</a:t>
          </a:r>
        </a:p>
      </dsp:txBody>
      <dsp:txXfrm>
        <a:off x="1445653" y="83204"/>
        <a:ext cx="1488259" cy="1008973"/>
      </dsp:txXfrm>
    </dsp:sp>
    <dsp:sp modelId="{D1830A63-49D6-5149-8C2A-518F905E3B20}">
      <dsp:nvSpPr>
        <dsp:cNvPr id="0" name=""/>
        <dsp:cNvSpPr/>
      </dsp:nvSpPr>
      <dsp:spPr>
        <a:xfrm>
          <a:off x="2988507" y="135252"/>
          <a:ext cx="1161831" cy="903747"/>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C9FF12B-7396-844C-943E-9B307C0D3F04}">
      <dsp:nvSpPr>
        <dsp:cNvPr id="0" name=""/>
        <dsp:cNvSpPr/>
      </dsp:nvSpPr>
      <dsp:spPr>
        <a:xfrm rot="5400000">
          <a:off x="2966923" y="2336587"/>
          <a:ext cx="948934" cy="1080328"/>
        </a:xfrm>
        <a:prstGeom prst="bentUpArrow">
          <a:avLst>
            <a:gd name="adj1" fmla="val 32840"/>
            <a:gd name="adj2" fmla="val 25000"/>
            <a:gd name="adj3" fmla="val 35780"/>
          </a:avLst>
        </a:prstGeom>
        <a:solidFill>
          <a:schemeClr val="accent4">
            <a:tint val="50000"/>
            <a:hueOff val="5749951"/>
            <a:satOff val="-31524"/>
            <a:lumOff val="3407"/>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BF609AC5-CD96-C246-9DA5-1B8612E92C27}">
      <dsp:nvSpPr>
        <dsp:cNvPr id="0" name=""/>
        <dsp:cNvSpPr/>
      </dsp:nvSpPr>
      <dsp:spPr>
        <a:xfrm>
          <a:off x="2715513" y="1284674"/>
          <a:ext cx="1597447" cy="1118161"/>
        </a:xfrm>
        <a:prstGeom prst="roundRect">
          <a:avLst>
            <a:gd name="adj" fmla="val 16670"/>
          </a:avLst>
        </a:prstGeom>
        <a:solidFill>
          <a:schemeClr val="accent4">
            <a:hueOff val="3465231"/>
            <a:satOff val="-15989"/>
            <a:lumOff val="58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une entreprise à finalité sociale ou sociétale et à </a:t>
          </a:r>
          <a:r>
            <a:rPr lang="fr-FR" sz="1300" kern="1200" dirty="0" err="1"/>
            <a:t>lucrativité</a:t>
          </a:r>
          <a:r>
            <a:rPr lang="fr-FR" sz="1300" kern="1200" dirty="0"/>
            <a:t> modérée</a:t>
          </a:r>
        </a:p>
      </dsp:txBody>
      <dsp:txXfrm>
        <a:off x="2770107" y="1339268"/>
        <a:ext cx="1488259" cy="1008973"/>
      </dsp:txXfrm>
    </dsp:sp>
    <dsp:sp modelId="{CA895D47-8260-AE4B-83FA-CFFD0806DC43}">
      <dsp:nvSpPr>
        <dsp:cNvPr id="0" name=""/>
        <dsp:cNvSpPr/>
      </dsp:nvSpPr>
      <dsp:spPr>
        <a:xfrm>
          <a:off x="4312960" y="1391316"/>
          <a:ext cx="1161831" cy="903747"/>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60D88FC-7F61-E84D-A410-1AB27039EB16}">
      <dsp:nvSpPr>
        <dsp:cNvPr id="0" name=""/>
        <dsp:cNvSpPr/>
      </dsp:nvSpPr>
      <dsp:spPr>
        <a:xfrm rot="5400000">
          <a:off x="4291377" y="3592652"/>
          <a:ext cx="948934" cy="1080328"/>
        </a:xfrm>
        <a:prstGeom prst="bentUpArrow">
          <a:avLst>
            <a:gd name="adj1" fmla="val 32840"/>
            <a:gd name="adj2" fmla="val 25000"/>
            <a:gd name="adj3" fmla="val 35780"/>
          </a:avLst>
        </a:prstGeom>
        <a:solidFill>
          <a:schemeClr val="accent4">
            <a:tint val="50000"/>
            <a:hueOff val="11499901"/>
            <a:satOff val="-63047"/>
            <a:lumOff val="6813"/>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D87A23C5-698F-4846-9E5C-D2A3BAFD83A2}">
      <dsp:nvSpPr>
        <dsp:cNvPr id="0" name=""/>
        <dsp:cNvSpPr/>
      </dsp:nvSpPr>
      <dsp:spPr>
        <a:xfrm>
          <a:off x="4039967" y="2540738"/>
          <a:ext cx="1597447" cy="1118161"/>
        </a:xfrm>
        <a:prstGeom prst="roundRect">
          <a:avLst>
            <a:gd name="adj" fmla="val 16670"/>
          </a:avLst>
        </a:prstGeom>
        <a:solidFill>
          <a:schemeClr val="accent4">
            <a:hueOff val="6930461"/>
            <a:satOff val="-31979"/>
            <a:lumOff val="1177"/>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Elles démocratisent l’entrepreneuriat </a:t>
          </a:r>
        </a:p>
      </dsp:txBody>
      <dsp:txXfrm>
        <a:off x="4094561" y="2595332"/>
        <a:ext cx="1488259" cy="1008973"/>
      </dsp:txXfrm>
    </dsp:sp>
    <dsp:sp modelId="{1FC5AE0B-115B-9B42-A7B7-9F84CAD9CE16}">
      <dsp:nvSpPr>
        <dsp:cNvPr id="0" name=""/>
        <dsp:cNvSpPr/>
      </dsp:nvSpPr>
      <dsp:spPr>
        <a:xfrm>
          <a:off x="5637414" y="2647381"/>
          <a:ext cx="1161831" cy="903747"/>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41A9EAB-49B7-784C-90AE-DDF14F1F69E0}">
      <dsp:nvSpPr>
        <dsp:cNvPr id="0" name=""/>
        <dsp:cNvSpPr/>
      </dsp:nvSpPr>
      <dsp:spPr>
        <a:xfrm>
          <a:off x="5364420" y="3796803"/>
          <a:ext cx="1597447" cy="1118161"/>
        </a:xfrm>
        <a:prstGeom prst="roundRect">
          <a:avLst>
            <a:gd name="adj" fmla="val 16670"/>
          </a:avLst>
        </a:prstGeom>
        <a:solidFill>
          <a:schemeClr val="accent4">
            <a:hueOff val="10395692"/>
            <a:satOff val="-47968"/>
            <a:lumOff val="176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Elles impliquent les acteurs populaires dans la création de richesses au cœur des territoires</a:t>
          </a:r>
        </a:p>
      </dsp:txBody>
      <dsp:txXfrm>
        <a:off x="5419014" y="3851397"/>
        <a:ext cx="1488259" cy="1008973"/>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A7C2EB-D23A-3449-B1A8-811048415946}" type="datetimeFigureOut">
              <a:rPr lang="fr-FR" smtClean="0"/>
              <a:t>25/03/2022</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DADB95-3D87-7E42-9CE9-19B401F038E3}" type="slidenum">
              <a:rPr lang="fr-FR" smtClean="0"/>
              <a:t>‹N°›</a:t>
            </a:fld>
            <a:endParaRPr lang="fr-FR"/>
          </a:p>
        </p:txBody>
      </p:sp>
    </p:spTree>
    <p:extLst>
      <p:ext uri="{BB962C8B-B14F-4D97-AF65-F5344CB8AC3E}">
        <p14:creationId xmlns:p14="http://schemas.microsoft.com/office/powerpoint/2010/main" val="2294374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6DADB95-3D87-7E42-9CE9-19B401F038E3}" type="slidenum">
              <a:rPr lang="fr-FR" smtClean="0"/>
              <a:t>5</a:t>
            </a:fld>
            <a:endParaRPr lang="fr-FR"/>
          </a:p>
        </p:txBody>
      </p:sp>
    </p:spTree>
    <p:extLst>
      <p:ext uri="{BB962C8B-B14F-4D97-AF65-F5344CB8AC3E}">
        <p14:creationId xmlns:p14="http://schemas.microsoft.com/office/powerpoint/2010/main" val="124454180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tiff"/><Relationship Id="rId10" Type="http://schemas.openxmlformats.org/officeDocument/2006/relationships/image" Target="../media/image10.png"/><Relationship Id="rId4" Type="http://schemas.openxmlformats.org/officeDocument/2006/relationships/image" Target="../media/image4.tiff"/><Relationship Id="rId9"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21" name="Imag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02295" y="0"/>
            <a:ext cx="3411704" cy="6858000"/>
          </a:xfrm>
          <a:prstGeom prst="rect">
            <a:avLst/>
          </a:prstGeom>
        </p:spPr>
      </p:pic>
      <p:pic>
        <p:nvPicPr>
          <p:cNvPr id="9" name="Imag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251" y="19991"/>
            <a:ext cx="4573046" cy="1574800"/>
          </a:xfrm>
          <a:prstGeom prst="rect">
            <a:avLst/>
          </a:prstGeom>
        </p:spPr>
      </p:pic>
      <p:sp>
        <p:nvSpPr>
          <p:cNvPr id="2" name="Titre 1"/>
          <p:cNvSpPr>
            <a:spLocks noGrp="1"/>
          </p:cNvSpPr>
          <p:nvPr>
            <p:ph type="ctrTitle"/>
          </p:nvPr>
        </p:nvSpPr>
        <p:spPr>
          <a:xfrm>
            <a:off x="1143000" y="1594791"/>
            <a:ext cx="6858000" cy="1915172"/>
          </a:xfrm>
          <a:prstGeom prst="rect">
            <a:avLst/>
          </a:prstGeom>
        </p:spPr>
        <p:txBody>
          <a:bodyPr anchor="b"/>
          <a:lstStyle>
            <a:lvl1pPr algn="ctr">
              <a:defRPr sz="6000" b="1">
                <a:solidFill>
                  <a:schemeClr val="accent1">
                    <a:lumMod val="50000"/>
                  </a:schemeClr>
                </a:solidFill>
              </a:defRPr>
            </a:lvl1pPr>
          </a:lstStyle>
          <a:p>
            <a:r>
              <a:rPr lang="fr-FR"/>
              <a:t>Cliquez pour modifier le style du titre</a:t>
            </a:r>
            <a:endParaRPr lang="fr-FR" dirty="0"/>
          </a:p>
        </p:txBody>
      </p:sp>
      <p:sp>
        <p:nvSpPr>
          <p:cNvPr id="3" name="Sous-titre 2"/>
          <p:cNvSpPr>
            <a:spLocks noGrp="1"/>
          </p:cNvSpPr>
          <p:nvPr>
            <p:ph type="subTitle" idx="1"/>
          </p:nvPr>
        </p:nvSpPr>
        <p:spPr>
          <a:xfrm>
            <a:off x="1143000" y="3602038"/>
            <a:ext cx="6858000" cy="1203044"/>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Cliquez pour modifier le style des sous-titres du masque</a:t>
            </a:r>
            <a:endParaRPr lang="fr-FR" dirty="0"/>
          </a:p>
        </p:txBody>
      </p:sp>
      <p:pic>
        <p:nvPicPr>
          <p:cNvPr id="18" name="Image 17"/>
          <p:cNvPicPr/>
          <p:nvPr/>
        </p:nvPicPr>
        <p:blipFill>
          <a:blip r:embed="rId4" cstate="print"/>
          <a:stretch>
            <a:fillRect/>
          </a:stretch>
        </p:blipFill>
        <p:spPr>
          <a:xfrm>
            <a:off x="2115238" y="5192011"/>
            <a:ext cx="1334780" cy="776299"/>
          </a:xfrm>
          <a:prstGeom prst="rect">
            <a:avLst/>
          </a:prstGeom>
        </p:spPr>
      </p:pic>
      <p:pic>
        <p:nvPicPr>
          <p:cNvPr id="20" name="Image 19"/>
          <p:cNvPicPr>
            <a:picLocks noChangeAspect="1"/>
          </p:cNvPicPr>
          <p:nvPr/>
        </p:nvPicPr>
        <p:blipFill>
          <a:blip r:embed="rId5" cstate="print"/>
          <a:stretch>
            <a:fillRect/>
          </a:stretch>
        </p:blipFill>
        <p:spPr>
          <a:xfrm>
            <a:off x="4468323" y="6173595"/>
            <a:ext cx="396850" cy="535079"/>
          </a:xfrm>
          <a:prstGeom prst="rect">
            <a:avLst/>
          </a:prstGeom>
        </p:spPr>
      </p:pic>
      <p:pic>
        <p:nvPicPr>
          <p:cNvPr id="24" name="Image 4" descr="WARC lo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6563" y="6095619"/>
            <a:ext cx="404099" cy="541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6" name="Image 12" descr="https://cluebirdstudio.files.wordpress.com/2011/11/citigrouplogo.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002654" y="6060694"/>
            <a:ext cx="742950"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 name="Espace réservé du contenu 12" descr="http://facilites-etudes.com/wp-content/uploads/2013/10/cesag.gif"/>
          <p:cNvPicPr>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01107" y="5182830"/>
            <a:ext cx="540544" cy="696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8" name="Image 16"/>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601941" y="6136558"/>
            <a:ext cx="1241822" cy="608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 name="Image 11"/>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145702" y="6073395"/>
            <a:ext cx="422672" cy="6524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 name="Imag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17830" y="6242085"/>
            <a:ext cx="887441" cy="407370"/>
          </a:xfrm>
          <a:prstGeom prst="rect">
            <a:avLst/>
          </a:prstGeom>
        </p:spPr>
      </p:pic>
      <p:pic>
        <p:nvPicPr>
          <p:cNvPr id="4" name="Imag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196845" y="5159362"/>
            <a:ext cx="791315" cy="927504"/>
          </a:xfrm>
          <a:prstGeom prst="rect">
            <a:avLst/>
          </a:prstGeom>
        </p:spPr>
      </p:pic>
    </p:spTree>
    <p:extLst>
      <p:ext uri="{BB962C8B-B14F-4D97-AF65-F5344CB8AC3E}">
        <p14:creationId xmlns:p14="http://schemas.microsoft.com/office/powerpoint/2010/main" val="2086174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14992" y="0"/>
            <a:ext cx="3411704" cy="6858000"/>
          </a:xfrm>
          <a:prstGeom prst="rect">
            <a:avLst/>
          </a:prstGeom>
        </p:spPr>
      </p:pic>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4600" y="365125"/>
            <a:ext cx="1530347" cy="557123"/>
          </a:xfrm>
          <a:prstGeom prst="rect">
            <a:avLst/>
          </a:prstGeom>
        </p:spPr>
      </p:pic>
      <p:sp>
        <p:nvSpPr>
          <p:cNvPr id="2" name="Titre 1"/>
          <p:cNvSpPr>
            <a:spLocks noGrp="1"/>
          </p:cNvSpPr>
          <p:nvPr>
            <p:ph type="title"/>
          </p:nvPr>
        </p:nvSpPr>
        <p:spPr>
          <a:xfrm>
            <a:off x="628650" y="365126"/>
            <a:ext cx="7886700" cy="1325563"/>
          </a:xfrm>
          <a:prstGeom prst="rect">
            <a:avLst/>
          </a:prstGeom>
        </p:spPr>
        <p:txBody>
          <a:bodyPr/>
          <a:lstStyle>
            <a:lvl1pPr>
              <a:defRPr b="1">
                <a:solidFill>
                  <a:schemeClr val="accent1">
                    <a:lumMod val="50000"/>
                  </a:schemeClr>
                </a:solidFill>
              </a:defRPr>
            </a:lvl1pPr>
          </a:lstStyle>
          <a:p>
            <a:r>
              <a:rPr lang="fr-FR"/>
              <a:t>Cliquez pour modifier le style du titre</a:t>
            </a:r>
            <a:endParaRPr lang="fr-FR" dirty="0"/>
          </a:p>
        </p:txBody>
      </p:sp>
      <p:sp>
        <p:nvSpPr>
          <p:cNvPr id="3" name="Espace réservé du contenu 2"/>
          <p:cNvSpPr>
            <a:spLocks noGrp="1"/>
          </p:cNvSpPr>
          <p:nvPr>
            <p:ph idx="1"/>
          </p:nvPr>
        </p:nvSpPr>
        <p:spPr>
          <a:xfrm>
            <a:off x="628650" y="1825625"/>
            <a:ext cx="7886700" cy="4351338"/>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a:xfrm>
            <a:off x="628650" y="6356351"/>
            <a:ext cx="2057400" cy="365125"/>
          </a:xfrm>
          <a:prstGeom prst="rect">
            <a:avLst/>
          </a:prstGeom>
        </p:spPr>
        <p:txBody>
          <a:bodyPr/>
          <a:lstStyle>
            <a:lvl1pPr>
              <a:defRPr>
                <a:solidFill>
                  <a:schemeClr val="accent1">
                    <a:lumMod val="50000"/>
                  </a:schemeClr>
                </a:solidFill>
              </a:defRPr>
            </a:lvl1pPr>
          </a:lstStyle>
          <a:p>
            <a:endParaRPr lang="fr-FR"/>
          </a:p>
        </p:txBody>
      </p:sp>
      <p:sp>
        <p:nvSpPr>
          <p:cNvPr id="5" name="Espace réservé du pied de page 4"/>
          <p:cNvSpPr>
            <a:spLocks noGrp="1"/>
          </p:cNvSpPr>
          <p:nvPr>
            <p:ph type="ftr" sz="quarter" idx="11"/>
          </p:nvPr>
        </p:nvSpPr>
        <p:spPr>
          <a:xfrm>
            <a:off x="3028950" y="6356351"/>
            <a:ext cx="3086100" cy="365125"/>
          </a:xfrm>
          <a:prstGeom prst="rect">
            <a:avLst/>
          </a:prstGeom>
        </p:spPr>
        <p:txBody>
          <a:bodyPr/>
          <a:lstStyle>
            <a:lvl1pPr>
              <a:defRPr sz="1600" b="0">
                <a:solidFill>
                  <a:schemeClr val="accent1">
                    <a:lumMod val="50000"/>
                  </a:schemeClr>
                </a:solidFill>
              </a:defRPr>
            </a:lvl1pPr>
          </a:lstStyle>
          <a:p>
            <a:endParaRPr lang="fr-FR"/>
          </a:p>
        </p:txBody>
      </p:sp>
      <p:sp>
        <p:nvSpPr>
          <p:cNvPr id="6" name="Espace réservé du numéro de diapositive 5"/>
          <p:cNvSpPr>
            <a:spLocks noGrp="1"/>
          </p:cNvSpPr>
          <p:nvPr>
            <p:ph type="sldNum" sz="quarter" idx="12"/>
          </p:nvPr>
        </p:nvSpPr>
        <p:spPr>
          <a:xfrm>
            <a:off x="6457950" y="6356351"/>
            <a:ext cx="2057400" cy="365125"/>
          </a:xfrm>
          <a:prstGeom prst="rect">
            <a:avLst/>
          </a:prstGeom>
        </p:spPr>
        <p:txBody>
          <a:bodyPr/>
          <a:lstStyle>
            <a:lvl1pPr>
              <a:defRPr>
                <a:solidFill>
                  <a:schemeClr val="accent1">
                    <a:lumMod val="50000"/>
                  </a:schemeClr>
                </a:solidFill>
              </a:defRPr>
            </a:lvl1pPr>
          </a:lstStyle>
          <a:p>
            <a:fld id="{B4E8A8B0-DD05-4CB5-B2E0-D10935F2EDF8}" type="slidenum">
              <a:rPr lang="fr-FR" smtClean="0"/>
              <a:pPr/>
              <a:t>‹N°›</a:t>
            </a:fld>
            <a:endParaRPr lang="fr-FR"/>
          </a:p>
        </p:txBody>
      </p:sp>
      <p:pic>
        <p:nvPicPr>
          <p:cNvPr id="9" name="Ima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14992" y="0"/>
            <a:ext cx="3411704" cy="6858000"/>
          </a:xfrm>
          <a:prstGeom prst="rect">
            <a:avLst/>
          </a:prstGeom>
        </p:spPr>
      </p:pic>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4600" y="365125"/>
            <a:ext cx="1530347" cy="557123"/>
          </a:xfrm>
          <a:prstGeom prst="rect">
            <a:avLst/>
          </a:prstGeom>
        </p:spPr>
      </p:pic>
    </p:spTree>
    <p:extLst>
      <p:ext uri="{BB962C8B-B14F-4D97-AF65-F5344CB8AC3E}">
        <p14:creationId xmlns:p14="http://schemas.microsoft.com/office/powerpoint/2010/main" val="3706278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4992" y="0"/>
            <a:ext cx="3411704" cy="6858000"/>
          </a:xfrm>
          <a:prstGeom prst="rect">
            <a:avLst/>
          </a:prstGeom>
        </p:spPr>
      </p:pic>
      <p:pic>
        <p:nvPicPr>
          <p:cNvPr id="8" name="Imag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94600" y="365125"/>
            <a:ext cx="1530347" cy="557123"/>
          </a:xfrm>
          <a:prstGeom prst="rect">
            <a:avLst/>
          </a:prstGeom>
        </p:spPr>
      </p:pic>
      <p:sp>
        <p:nvSpPr>
          <p:cNvPr id="9" name="Titre 1"/>
          <p:cNvSpPr txBox="1">
            <a:spLocks/>
          </p:cNvSpPr>
          <p:nvPr/>
        </p:nvSpPr>
        <p:spPr>
          <a:xfrm>
            <a:off x="628650" y="365126"/>
            <a:ext cx="7886700" cy="1325563"/>
          </a:xfrm>
          <a:prstGeom prst="rect">
            <a:avLst/>
          </a:prstGeom>
        </p:spPr>
        <p:txBody>
          <a:bodyPr/>
          <a:lstStyle>
            <a:lvl1pPr algn="l" defTabSz="914400" rtl="0" eaLnBrk="1" latinLnBrk="0" hangingPunct="1">
              <a:lnSpc>
                <a:spcPct val="90000"/>
              </a:lnSpc>
              <a:spcBef>
                <a:spcPct val="0"/>
              </a:spcBef>
              <a:buNone/>
              <a:defRPr sz="4400" b="1" kern="1200">
                <a:solidFill>
                  <a:schemeClr val="accent1">
                    <a:lumMod val="50000"/>
                  </a:schemeClr>
                </a:solidFill>
                <a:latin typeface="+mj-lt"/>
                <a:ea typeface="+mj-ea"/>
                <a:cs typeface="+mj-cs"/>
              </a:defRPr>
            </a:lvl1pPr>
          </a:lstStyle>
          <a:p>
            <a:r>
              <a:rPr lang="fr-FR"/>
              <a:t>Cliquez et modifiez le titre</a:t>
            </a:r>
            <a:endParaRPr lang="fr-FR" dirty="0"/>
          </a:p>
        </p:txBody>
      </p:sp>
      <p:sp>
        <p:nvSpPr>
          <p:cNvPr id="10" name="Espace réservé du contenu 2"/>
          <p:cNvSpPr txBox="1">
            <a:spLocks/>
          </p:cNvSpPr>
          <p:nvPr/>
        </p:nvSpPr>
        <p:spPr>
          <a:xfrm>
            <a:off x="628650" y="1825625"/>
            <a:ext cx="7886700"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1" name="Espace réservé de la date 3"/>
          <p:cNvSpPr>
            <a:spLocks noGrp="1"/>
          </p:cNvSpPr>
          <p:nvPr>
            <p:ph type="dt" sz="half" idx="2"/>
          </p:nvPr>
        </p:nvSpPr>
        <p:spPr>
          <a:xfrm>
            <a:off x="628650" y="6356351"/>
            <a:ext cx="2057400" cy="365125"/>
          </a:xfrm>
          <a:prstGeom prst="rect">
            <a:avLst/>
          </a:prstGeom>
        </p:spPr>
        <p:txBody>
          <a:bodyPr/>
          <a:lstStyle>
            <a:lvl1pPr>
              <a:defRPr>
                <a:solidFill>
                  <a:schemeClr val="accent1">
                    <a:lumMod val="50000"/>
                  </a:schemeClr>
                </a:solidFill>
              </a:defRPr>
            </a:lvl1pPr>
          </a:lstStyle>
          <a:p>
            <a:endParaRPr lang="fr-FR"/>
          </a:p>
        </p:txBody>
      </p:sp>
      <p:sp>
        <p:nvSpPr>
          <p:cNvPr id="12" name="Espace réservé du pied de page 4"/>
          <p:cNvSpPr>
            <a:spLocks noGrp="1"/>
          </p:cNvSpPr>
          <p:nvPr>
            <p:ph type="ftr" sz="quarter" idx="3"/>
          </p:nvPr>
        </p:nvSpPr>
        <p:spPr>
          <a:xfrm>
            <a:off x="3028950" y="6356351"/>
            <a:ext cx="3086100" cy="365125"/>
          </a:xfrm>
          <a:prstGeom prst="rect">
            <a:avLst/>
          </a:prstGeom>
        </p:spPr>
        <p:txBody>
          <a:bodyPr/>
          <a:lstStyle>
            <a:lvl1pPr>
              <a:defRPr sz="1600" b="0">
                <a:solidFill>
                  <a:schemeClr val="accent1">
                    <a:lumMod val="50000"/>
                  </a:schemeClr>
                </a:solidFill>
              </a:defRPr>
            </a:lvl1pPr>
          </a:lstStyle>
          <a:p>
            <a:endParaRPr lang="fr-FR"/>
          </a:p>
        </p:txBody>
      </p:sp>
      <p:sp>
        <p:nvSpPr>
          <p:cNvPr id="13" name="Espace réservé du numéro de diapositive 5"/>
          <p:cNvSpPr>
            <a:spLocks noGrp="1"/>
          </p:cNvSpPr>
          <p:nvPr>
            <p:ph type="sldNum" sz="quarter" idx="4"/>
          </p:nvPr>
        </p:nvSpPr>
        <p:spPr>
          <a:xfrm>
            <a:off x="6457950" y="6356351"/>
            <a:ext cx="2057400" cy="365125"/>
          </a:xfrm>
          <a:prstGeom prst="rect">
            <a:avLst/>
          </a:prstGeom>
        </p:spPr>
        <p:txBody>
          <a:bodyPr/>
          <a:lstStyle>
            <a:lvl1pPr algn="r">
              <a:defRPr>
                <a:solidFill>
                  <a:schemeClr val="accent1">
                    <a:lumMod val="50000"/>
                  </a:schemeClr>
                </a:solidFill>
              </a:defRPr>
            </a:lvl1pPr>
          </a:lstStyle>
          <a:p>
            <a:fld id="{B4E8A8B0-DD05-4CB5-B2E0-D10935F2EDF8}" type="slidenum">
              <a:rPr lang="fr-FR" smtClean="0"/>
              <a:pPr/>
              <a:t>‹N°›</a:t>
            </a:fld>
            <a:endParaRPr lang="fr-FR"/>
          </a:p>
        </p:txBody>
      </p:sp>
      <p:pic>
        <p:nvPicPr>
          <p:cNvPr id="14"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4992" y="0"/>
            <a:ext cx="3411704" cy="6858000"/>
          </a:xfrm>
          <a:prstGeom prst="rect">
            <a:avLst/>
          </a:prstGeom>
        </p:spPr>
      </p:pic>
      <p:pic>
        <p:nvPicPr>
          <p:cNvPr id="15" name="Imag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94600" y="365125"/>
            <a:ext cx="1530347" cy="557123"/>
          </a:xfrm>
          <a:prstGeom prst="rect">
            <a:avLst/>
          </a:prstGeom>
        </p:spPr>
      </p:pic>
      <p:sp>
        <p:nvSpPr>
          <p:cNvPr id="16" name="Titre 1"/>
          <p:cNvSpPr txBox="1">
            <a:spLocks/>
          </p:cNvSpPr>
          <p:nvPr/>
        </p:nvSpPr>
        <p:spPr>
          <a:xfrm>
            <a:off x="628650" y="365126"/>
            <a:ext cx="7886700" cy="1325563"/>
          </a:xfrm>
          <a:prstGeom prst="rect">
            <a:avLst/>
          </a:prstGeom>
        </p:spPr>
        <p:txBody>
          <a:bodyPr/>
          <a:lstStyle>
            <a:lvl1pPr algn="l" defTabSz="914400" rtl="0" eaLnBrk="1" latinLnBrk="0" hangingPunct="1">
              <a:lnSpc>
                <a:spcPct val="90000"/>
              </a:lnSpc>
              <a:spcBef>
                <a:spcPct val="0"/>
              </a:spcBef>
              <a:buNone/>
              <a:defRPr sz="4400" b="1" kern="1200">
                <a:solidFill>
                  <a:schemeClr val="accent1">
                    <a:lumMod val="50000"/>
                  </a:schemeClr>
                </a:solidFill>
                <a:latin typeface="+mj-lt"/>
                <a:ea typeface="+mj-ea"/>
                <a:cs typeface="+mj-cs"/>
              </a:defRPr>
            </a:lvl1pPr>
          </a:lstStyle>
          <a:p>
            <a:r>
              <a:rPr lang="fr-FR"/>
              <a:t>Cliquez et modifiez le titre</a:t>
            </a:r>
            <a:endParaRPr lang="fr-FR" dirty="0"/>
          </a:p>
        </p:txBody>
      </p:sp>
      <p:sp>
        <p:nvSpPr>
          <p:cNvPr id="17" name="Espace réservé du contenu 2"/>
          <p:cNvSpPr txBox="1">
            <a:spLocks/>
          </p:cNvSpPr>
          <p:nvPr/>
        </p:nvSpPr>
        <p:spPr>
          <a:xfrm>
            <a:off x="628650" y="1825625"/>
            <a:ext cx="7886700"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Tree>
    <p:extLst>
      <p:ext uri="{BB962C8B-B14F-4D97-AF65-F5344CB8AC3E}">
        <p14:creationId xmlns:p14="http://schemas.microsoft.com/office/powerpoint/2010/main" val="68818263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dx.doi.org/10.2139/ssrn.1003252" TargetMode="External"/><Relationship Id="rId2" Type="http://schemas.openxmlformats.org/officeDocument/2006/relationships/hyperlink" Target="https://ssrn.com/abstract=100325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lartes-ifa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lelabo-ess.org/+-Entrepreneuriat-social-149-+.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br>
              <a:rPr lang="fr-FR" dirty="0"/>
            </a:br>
            <a:endParaRPr lang="fr-FR" dirty="0"/>
          </a:p>
        </p:txBody>
      </p:sp>
      <p:sp>
        <p:nvSpPr>
          <p:cNvPr id="4" name="Rectangle 3">
            <a:extLst>
              <a:ext uri="{FF2B5EF4-FFF2-40B4-BE49-F238E27FC236}">
                <a16:creationId xmlns:a16="http://schemas.microsoft.com/office/drawing/2014/main" id="{867BB783-6363-4BD3-B3F7-0303F70DC435}"/>
              </a:ext>
            </a:extLst>
          </p:cNvPr>
          <p:cNvSpPr/>
          <p:nvPr/>
        </p:nvSpPr>
        <p:spPr>
          <a:xfrm>
            <a:off x="395536" y="2245345"/>
            <a:ext cx="8352928" cy="2367309"/>
          </a:xfrm>
          <a:prstGeom prst="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path path="circle">
              <a:fillToRect l="50000" t="50000" r="50000" b="50000"/>
            </a:path>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a:solidFill>
                  <a:srgbClr val="002060"/>
                </a:solidFill>
                <a:latin typeface="Algerian" panose="04020705040A02060702" pitchFamily="82" charset="0"/>
              </a:rPr>
              <a:t>Entreprenariat social</a:t>
            </a:r>
            <a:endParaRPr lang="fr-FR" sz="4000" dirty="0">
              <a:solidFill>
                <a:srgbClr val="002060"/>
              </a:solidFill>
              <a:latin typeface="Algerian" panose="04020705040A02060702"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a:solidFill>
                  <a:schemeClr val="accent1"/>
                </a:solidFill>
                <a:latin typeface="Times New Roman" panose="02020603050405020304" pitchFamily="18" charset="0"/>
                <a:cs typeface="Times New Roman" panose="02020603050405020304" pitchFamily="18" charset="0"/>
              </a:rPr>
              <a:t>Un modèle dans l’ESS 2/2</a:t>
            </a:r>
            <a:endParaRPr lang="fr-FR" sz="2800" dirty="0">
              <a:latin typeface="Times New Roman" panose="02020603050405020304" pitchFamily="18" charset="0"/>
              <a:cs typeface="Times New Roman" panose="02020603050405020304" pitchFamily="18" charset="0"/>
            </a:endParaRPr>
          </a:p>
        </p:txBody>
      </p:sp>
      <p:graphicFrame>
        <p:nvGraphicFramePr>
          <p:cNvPr id="4" name="Espace réservé du contenu 3"/>
          <p:cNvGraphicFramePr>
            <a:graphicFrameLocks/>
          </p:cNvGraphicFramePr>
          <p:nvPr>
            <p:extLst>
              <p:ext uri="{D42A27DB-BD31-4B8C-83A1-F6EECF244321}">
                <p14:modId xmlns:p14="http://schemas.microsoft.com/office/powerpoint/2010/main" val="2794740763"/>
              </p:ext>
            </p:extLst>
          </p:nvPr>
        </p:nvGraphicFramePr>
        <p:xfrm>
          <a:off x="395536" y="1268760"/>
          <a:ext cx="8352928" cy="4943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a:extLst>
              <a:ext uri="{FF2B5EF4-FFF2-40B4-BE49-F238E27FC236}">
                <a16:creationId xmlns:a16="http://schemas.microsoft.com/office/drawing/2014/main" id="{969ECCEB-06C8-4C73-9245-BB26D291A4AB}"/>
              </a:ext>
            </a:extLst>
          </p:cNvPr>
          <p:cNvSpPr>
            <a:spLocks noGrp="1"/>
          </p:cNvSpPr>
          <p:nvPr>
            <p:ph type="sldNum" sz="quarter" idx="12"/>
          </p:nvPr>
        </p:nvSpPr>
        <p:spPr/>
        <p:txBody>
          <a:bodyPr/>
          <a:lstStyle/>
          <a:p>
            <a:fld id="{B4E8A8B0-DD05-4CB5-B2E0-D10935F2EDF8}"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100" b="1" dirty="0">
                <a:solidFill>
                  <a:schemeClr val="accent1"/>
                </a:solidFill>
                <a:latin typeface="Times New Roman" panose="02020603050405020304" pitchFamily="18" charset="0"/>
                <a:cs typeface="Times New Roman" panose="02020603050405020304" pitchFamily="18" charset="0"/>
              </a:rPr>
              <a:t>ESS et croissance économique plus inclusive</a:t>
            </a:r>
            <a:br>
              <a:rPr lang="fr-FR" b="1" dirty="0">
                <a:solidFill>
                  <a:schemeClr val="accent1"/>
                </a:solidFill>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755576" y="1027907"/>
            <a:ext cx="7886700" cy="4351338"/>
          </a:xfrm>
        </p:spPr>
        <p:txBody>
          <a:bodyPr>
            <a:noAutofit/>
          </a:bodyPr>
          <a:lstStyle/>
          <a:p>
            <a:pPr algn="just"/>
            <a:r>
              <a:rPr lang="fr-FR" sz="1800" dirty="0">
                <a:latin typeface="Times New Roman" panose="02020603050405020304" pitchFamily="18" charset="0"/>
                <a:cs typeface="Times New Roman" panose="02020603050405020304" pitchFamily="18" charset="0"/>
              </a:rPr>
              <a:t>Il apparait que la croissance reste captée par les franges aisées dans de nombreux pays en l’absence de mécanismes impliquant les acteurs populaires dans l’économie moderne.</a:t>
            </a:r>
          </a:p>
          <a:p>
            <a:pPr algn="just"/>
            <a:endParaRPr lang="fr-FR" sz="1800"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Il est établi que les rapports entre la croissance moyenne du PIB par tête et les inégalités se creusent : « </a:t>
            </a:r>
            <a:r>
              <a:rPr lang="fr-FR" sz="1800" i="1" dirty="0">
                <a:latin typeface="Times New Roman" panose="02020603050405020304" pitchFamily="18" charset="0"/>
                <a:cs typeface="Times New Roman" panose="02020603050405020304" pitchFamily="18" charset="0"/>
              </a:rPr>
              <a:t>beaucoup de personnes peuvent se trouver plus mal loties, alors même que le revenu moyen a augmenté </a:t>
            </a:r>
            <a:r>
              <a:rPr lang="fr-FR" sz="1800" dirty="0">
                <a:latin typeface="Times New Roman" panose="02020603050405020304" pitchFamily="18" charset="0"/>
                <a:cs typeface="Times New Roman" panose="02020603050405020304" pitchFamily="18" charset="0"/>
              </a:rPr>
              <a:t>» Stieglitz, Sen et Fitoussi (2009).</a:t>
            </a:r>
          </a:p>
          <a:p>
            <a:pPr algn="just"/>
            <a:endParaRPr lang="fr-FR" sz="1800"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ESS est une structure économique qui facilite à large échelle la </a:t>
            </a:r>
            <a:r>
              <a:rPr lang="fr-FR" sz="1800" dirty="0" err="1">
                <a:latin typeface="Times New Roman" panose="02020603050405020304" pitchFamily="18" charset="0"/>
                <a:cs typeface="Times New Roman" panose="02020603050405020304" pitchFamily="18" charset="0"/>
              </a:rPr>
              <a:t>redistributivité</a:t>
            </a:r>
            <a:r>
              <a:rPr lang="fr-FR" sz="1800" dirty="0">
                <a:latin typeface="Times New Roman" panose="02020603050405020304" pitchFamily="18" charset="0"/>
                <a:cs typeface="Times New Roman" panose="02020603050405020304" pitchFamily="18" charset="0"/>
              </a:rPr>
              <a:t> horizontale des richesses. </a:t>
            </a:r>
          </a:p>
          <a:p>
            <a:pPr algn="just"/>
            <a:endParaRPr lang="fr-FR" sz="1800"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Pour être durable, la croissance doit être endogène. Elle doit être portée entre autres par l’économie sociale et solidaire qui est en soi l’espace de l’</a:t>
            </a:r>
            <a:r>
              <a:rPr lang="fr-FR" sz="1800" dirty="0" err="1">
                <a:latin typeface="Times New Roman" panose="02020603050405020304" pitchFamily="18" charset="0"/>
                <a:cs typeface="Times New Roman" panose="02020603050405020304" pitchFamily="18" charset="0"/>
              </a:rPr>
              <a:t>endogénéité</a:t>
            </a:r>
            <a:r>
              <a:rPr lang="fr-FR" sz="1800" dirty="0">
                <a:latin typeface="Times New Roman" panose="02020603050405020304" pitchFamily="18" charset="0"/>
                <a:cs typeface="Times New Roman" panose="02020603050405020304" pitchFamily="18" charset="0"/>
              </a:rPr>
              <a:t>, </a:t>
            </a:r>
            <a:r>
              <a:rPr lang="fr-FR" sz="1800" dirty="0" err="1">
                <a:latin typeface="Times New Roman" panose="02020603050405020304" pitchFamily="18" charset="0"/>
                <a:cs typeface="Times New Roman" panose="02020603050405020304" pitchFamily="18" charset="0"/>
              </a:rPr>
              <a:t>Fall</a:t>
            </a:r>
            <a:r>
              <a:rPr lang="fr-FR" sz="1800" dirty="0">
                <a:latin typeface="Times New Roman" panose="02020603050405020304" pitchFamily="18" charset="0"/>
                <a:cs typeface="Times New Roman" panose="02020603050405020304" pitchFamily="18" charset="0"/>
              </a:rPr>
              <a:t> (2016).  </a:t>
            </a:r>
          </a:p>
          <a:p>
            <a:pPr algn="just"/>
            <a:endParaRPr lang="fr-FR" sz="1800"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la croissance inclusive rend possible l’égalité d’accès à des opportunités crées pour tous, notamment les pauvres, </a:t>
            </a:r>
            <a:r>
              <a:rPr lang="fr-FR" sz="1800" dirty="0" err="1">
                <a:latin typeface="Times New Roman" panose="02020603050405020304" pitchFamily="18" charset="0"/>
                <a:cs typeface="Times New Roman" panose="02020603050405020304" pitchFamily="18" charset="0"/>
              </a:rPr>
              <a:t>Birdsall</a:t>
            </a:r>
            <a:r>
              <a:rPr lang="fr-FR" sz="1800" dirty="0">
                <a:latin typeface="Times New Roman" panose="02020603050405020304" pitchFamily="18" charset="0"/>
                <a:cs typeface="Times New Roman" panose="02020603050405020304" pitchFamily="18" charset="0"/>
              </a:rPr>
              <a:t> (2007).</a:t>
            </a:r>
          </a:p>
        </p:txBody>
      </p:sp>
      <p:sp>
        <p:nvSpPr>
          <p:cNvPr id="4" name="Espace réservé du numéro de diapositive 3">
            <a:extLst>
              <a:ext uri="{FF2B5EF4-FFF2-40B4-BE49-F238E27FC236}">
                <a16:creationId xmlns:a16="http://schemas.microsoft.com/office/drawing/2014/main" id="{908313EC-AD1E-42DA-9BE6-4EE453035D42}"/>
              </a:ext>
            </a:extLst>
          </p:cNvPr>
          <p:cNvSpPr>
            <a:spLocks noGrp="1"/>
          </p:cNvSpPr>
          <p:nvPr>
            <p:ph type="sldNum" sz="quarter" idx="12"/>
          </p:nvPr>
        </p:nvSpPr>
        <p:spPr/>
        <p:txBody>
          <a:bodyPr/>
          <a:lstStyle/>
          <a:p>
            <a:fld id="{B4E8A8B0-DD05-4CB5-B2E0-D10935F2EDF8}" type="slidenum">
              <a:rPr lang="fr-FR" smtClean="0"/>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a:solidFill>
                  <a:schemeClr val="accent1"/>
                </a:solidFill>
                <a:latin typeface="Times New Roman" panose="02020603050405020304" pitchFamily="18" charset="0"/>
                <a:cs typeface="Times New Roman" panose="02020603050405020304" pitchFamily="18" charset="0"/>
              </a:rPr>
              <a:t>ESS pour contrer l’exclusion</a:t>
            </a:r>
          </a:p>
        </p:txBody>
      </p:sp>
      <p:sp>
        <p:nvSpPr>
          <p:cNvPr id="3" name="Espace réservé du contenu 2"/>
          <p:cNvSpPr>
            <a:spLocks noGrp="1"/>
          </p:cNvSpPr>
          <p:nvPr>
            <p:ph idx="1"/>
          </p:nvPr>
        </p:nvSpPr>
        <p:spPr>
          <a:xfrm>
            <a:off x="593343" y="1268760"/>
            <a:ext cx="8229600" cy="4925144"/>
          </a:xfrm>
        </p:spPr>
        <p:txBody>
          <a:bodyPr>
            <a:normAutofit fontScale="85000" lnSpcReduction="10000"/>
          </a:bodyPr>
          <a:lstStyle/>
          <a:p>
            <a:pPr algn="just"/>
            <a:r>
              <a:rPr lang="fr-FR" sz="2000" dirty="0">
                <a:latin typeface="Times New Roman" panose="02020603050405020304" pitchFamily="18" charset="0"/>
                <a:cs typeface="Times New Roman" panose="02020603050405020304" pitchFamily="18" charset="0"/>
              </a:rPr>
              <a:t>L’ESS émerge partout pour contrer l’exclusion des marchés de production et de consommation de différents acteurs.</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Les coopératives de production et de services donnent de l’élan à l’entreprenariat social.</a:t>
            </a:r>
          </a:p>
          <a:p>
            <a:pPr algn="just">
              <a:buNone/>
            </a:pPr>
            <a:r>
              <a:rPr lang="fr-FR" sz="2000" dirty="0">
                <a:latin typeface="Times New Roman" panose="02020603050405020304" pitchFamily="18" charset="0"/>
                <a:cs typeface="Times New Roman" panose="02020603050405020304" pitchFamily="18" charset="0"/>
              </a:rPr>
              <a:t> </a:t>
            </a:r>
          </a:p>
          <a:p>
            <a:pPr algn="just"/>
            <a:r>
              <a:rPr lang="fr-FR" sz="2000" dirty="0">
                <a:latin typeface="Times New Roman" panose="02020603050405020304" pitchFamily="18" charset="0"/>
                <a:cs typeface="Times New Roman" panose="02020603050405020304" pitchFamily="18" charset="0"/>
              </a:rPr>
              <a:t>Les activités économiques à finalité sociale ré-encastrent l’économie dans le social. Elles montrent que l’initiative privée, l’entreprenariat ainsi que la production de richesses n’est ni l’apanage des individualités ni celui des clans de riches.</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L’économie sociale et solidaire contribue à élargir et à dynamiser le marché intérieur et donc à offrir une meilleure intersectorialité. En raison de la diversité de son champ d’action et de la complémentarité de ses pratiques, l’économie sociale et solidaire répond aux questions que le bien-être pluridimensionnel pose.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La contribution de l’économie sociale et solidaire dans la lutte contre l’insécurité économique repose également sur l’augmentation de revenus et leur conversion en services pour les populations pauvres (</a:t>
            </a:r>
            <a:r>
              <a:rPr lang="fr-FR" sz="2000" dirty="0" err="1">
                <a:latin typeface="Times New Roman" panose="02020603050405020304" pitchFamily="18" charset="0"/>
                <a:cs typeface="Times New Roman" panose="02020603050405020304" pitchFamily="18" charset="0"/>
              </a:rPr>
              <a:t>Fall</a:t>
            </a:r>
            <a:r>
              <a:rPr lang="fr-FR" sz="2000" dirty="0">
                <a:latin typeface="Times New Roman" panose="02020603050405020304" pitchFamily="18" charset="0"/>
                <a:cs typeface="Times New Roman" panose="02020603050405020304" pitchFamily="18" charset="0"/>
              </a:rPr>
              <a:t> A.S., 2007). </a:t>
            </a:r>
          </a:p>
          <a:p>
            <a:pPr algn="just"/>
            <a:endParaRPr lang="fr-FR" sz="1600" dirty="0"/>
          </a:p>
        </p:txBody>
      </p:sp>
      <p:sp>
        <p:nvSpPr>
          <p:cNvPr id="4" name="Espace réservé du numéro de diapositive 3">
            <a:extLst>
              <a:ext uri="{FF2B5EF4-FFF2-40B4-BE49-F238E27FC236}">
                <a16:creationId xmlns:a16="http://schemas.microsoft.com/office/drawing/2014/main" id="{1F591879-40AD-46CA-85EE-E7A773300626}"/>
              </a:ext>
            </a:extLst>
          </p:cNvPr>
          <p:cNvSpPr>
            <a:spLocks noGrp="1"/>
          </p:cNvSpPr>
          <p:nvPr>
            <p:ph type="sldNum" sz="quarter" idx="12"/>
          </p:nvPr>
        </p:nvSpPr>
        <p:spPr/>
        <p:txBody>
          <a:bodyPr/>
          <a:lstStyle/>
          <a:p>
            <a:fld id="{B4E8A8B0-DD05-4CB5-B2E0-D10935F2EDF8}" type="slidenum">
              <a:rPr lang="fr-FR" smtClean="0"/>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0830" y="223808"/>
            <a:ext cx="7886700" cy="1325563"/>
          </a:xfrm>
        </p:spPr>
        <p:txBody>
          <a:bodyPr>
            <a:normAutofit fontScale="90000"/>
          </a:bodyPr>
          <a:lstStyle/>
          <a:p>
            <a:r>
              <a:rPr lang="fr-FR" sz="3100" b="1" dirty="0">
                <a:solidFill>
                  <a:schemeClr val="accent1"/>
                </a:solidFill>
                <a:latin typeface="Times New Roman" panose="02020603050405020304" pitchFamily="18" charset="0"/>
                <a:cs typeface="Times New Roman" panose="02020603050405020304" pitchFamily="18" charset="0"/>
              </a:rPr>
              <a:t>Conclusion: l’ESS et renouvellement des paradigmes de développement 1/2</a:t>
            </a:r>
            <a:br>
              <a:rPr lang="fr-FR" b="1" dirty="0">
                <a:solidFill>
                  <a:schemeClr val="accent1"/>
                </a:solidFill>
              </a:rPr>
            </a:br>
            <a:endParaRPr lang="fr-FR" dirty="0"/>
          </a:p>
        </p:txBody>
      </p:sp>
      <p:sp>
        <p:nvSpPr>
          <p:cNvPr id="3" name="Espace réservé du contenu 2"/>
          <p:cNvSpPr>
            <a:spLocks noGrp="1"/>
          </p:cNvSpPr>
          <p:nvPr>
            <p:ph idx="1"/>
          </p:nvPr>
        </p:nvSpPr>
        <p:spPr>
          <a:xfrm>
            <a:off x="628650" y="1253331"/>
            <a:ext cx="7886700" cy="4351338"/>
          </a:xfrm>
        </p:spPr>
        <p:txBody>
          <a:bodyPr>
            <a:noAutofit/>
          </a:bodyPr>
          <a:lstStyle/>
          <a:p>
            <a:pPr algn="just"/>
            <a:r>
              <a:rPr lang="fr-FR" sz="1800" dirty="0">
                <a:latin typeface="Times New Roman" panose="02020603050405020304" pitchFamily="18" charset="0"/>
                <a:cs typeface="Times New Roman" panose="02020603050405020304" pitchFamily="18" charset="0"/>
              </a:rPr>
              <a:t>Il est impératif d’avoir un leadership fort, démocratique et synergique capable de galvaniser les changements et de les fonder sur des valeurs pluralistes et populaires. </a:t>
            </a:r>
          </a:p>
          <a:p>
            <a:pPr algn="just"/>
            <a:endParaRPr lang="fr-FR" sz="1800"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Ce changement puisera ses ressorts dans l’ingéniosité et l’entreprenariat créatif et inscrit dans le dessein de créer inclusivement des richesses matérielles et immatérielles au sein de sociétés épanouissantes et bâties sur la dignité humaine.</a:t>
            </a:r>
          </a:p>
          <a:p>
            <a:pPr algn="just"/>
            <a:endParaRPr lang="fr-FR" sz="1800"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L’interdépendance multidimensionnelle entre les pays développés et ceux en développement révélée par l’évolution du monde et grossie par les crises du capitalisme moderne appelle des réponses fondées sur la solidarité. </a:t>
            </a:r>
          </a:p>
          <a:p>
            <a:pPr marL="0" indent="0" algn="just">
              <a:buNone/>
            </a:pPr>
            <a:endParaRPr lang="fr-FR" sz="1800"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l’économie sociale et solidaire fait montre d’un important pouvoir d’agir des peuples grâce à sa façon d’entreprendre autrement par le truchement des collectifs et des dynamiques communautaires au sein desquelles le pont est établi entre l’entrepreneur intégré à ses groupes d’appartenance et porteurs de valeurs interculturelles positives, les innovations de progrès et la société ouverte.</a:t>
            </a:r>
          </a:p>
        </p:txBody>
      </p:sp>
      <p:sp>
        <p:nvSpPr>
          <p:cNvPr id="4" name="Espace réservé du numéro de diapositive 3">
            <a:extLst>
              <a:ext uri="{FF2B5EF4-FFF2-40B4-BE49-F238E27FC236}">
                <a16:creationId xmlns:a16="http://schemas.microsoft.com/office/drawing/2014/main" id="{C6385EB1-274B-4EDC-A91B-25D42E0B1BAC}"/>
              </a:ext>
            </a:extLst>
          </p:cNvPr>
          <p:cNvSpPr>
            <a:spLocks noGrp="1"/>
          </p:cNvSpPr>
          <p:nvPr>
            <p:ph type="sldNum" sz="quarter" idx="12"/>
          </p:nvPr>
        </p:nvSpPr>
        <p:spPr/>
        <p:txBody>
          <a:bodyPr/>
          <a:lstStyle/>
          <a:p>
            <a:fld id="{B4E8A8B0-DD05-4CB5-B2E0-D10935F2EDF8}"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b="1" dirty="0">
                <a:solidFill>
                  <a:schemeClr val="accent1"/>
                </a:solidFill>
                <a:latin typeface="Times New Roman" panose="02020603050405020304" pitchFamily="18" charset="0"/>
                <a:cs typeface="Times New Roman" panose="02020603050405020304" pitchFamily="18" charset="0"/>
              </a:rPr>
              <a:t>L’ESS et renouvellement des paradigmes de développement 2/2</a:t>
            </a:r>
            <a:endParaRPr lang="fr-FR" sz="28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691680" y="2187575"/>
            <a:ext cx="7886700" cy="4351338"/>
          </a:xfrm>
        </p:spPr>
        <p:txBody>
          <a:bodyPr/>
          <a:lstStyle/>
          <a:p>
            <a:pPr algn="just"/>
            <a:r>
              <a:rPr lang="fr-FR" sz="2000" dirty="0">
                <a:latin typeface="Times New Roman" panose="02020603050405020304" pitchFamily="18" charset="0"/>
                <a:cs typeface="Times New Roman" panose="02020603050405020304" pitchFamily="18" charset="0"/>
              </a:rPr>
              <a:t>Cet élan participatif au cœur de l’activité économique à finalité sociale demeure une contribution aux cadres politiques internationaux impulsés pour changer le monde et rendre la mondialisation plus équitable.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Il reste à se demander si l’approche holiste qui structure l’économie sociale et solidaire, inspirera les mécanismes de régulation internationale qui claudiquent, tandis que les politiques publiques, dans de nombreux pays, débrident les besoins à mettre en cohérence, faute de vision intersectorielle et de méthodes véritablement intégrées et participatives? </a:t>
            </a:r>
          </a:p>
          <a:p>
            <a:pPr algn="just"/>
            <a:endParaRPr lang="fr-FR" sz="2000" dirty="0">
              <a:latin typeface="Times New Roman" panose="02020603050405020304" pitchFamily="18" charset="0"/>
              <a:cs typeface="Times New Roman" panose="02020603050405020304" pitchFamily="18" charset="0"/>
            </a:endParaRPr>
          </a:p>
          <a:p>
            <a:pPr marL="0" indent="0">
              <a:buNone/>
            </a:pPr>
            <a:endParaRPr lang="fr-SN" sz="2000" dirty="0"/>
          </a:p>
          <a:p>
            <a:pPr algn="just"/>
            <a:endParaRPr lang="fr-FR" sz="2000" dirty="0">
              <a:latin typeface="Times New Roman" panose="02020603050405020304" pitchFamily="18" charset="0"/>
              <a:cs typeface="Times New Roman" panose="02020603050405020304" pitchFamily="18" charset="0"/>
            </a:endParaRPr>
          </a:p>
          <a:p>
            <a:pPr algn="just"/>
            <a:endParaRPr lang="fr-FR" sz="1800" dirty="0"/>
          </a:p>
          <a:p>
            <a:endParaRPr lang="fr-FR" dirty="0"/>
          </a:p>
        </p:txBody>
      </p:sp>
      <p:sp>
        <p:nvSpPr>
          <p:cNvPr id="4" name="Espace réservé du numéro de diapositive 3">
            <a:extLst>
              <a:ext uri="{FF2B5EF4-FFF2-40B4-BE49-F238E27FC236}">
                <a16:creationId xmlns:a16="http://schemas.microsoft.com/office/drawing/2014/main" id="{357BBEF3-AFF5-406C-A8D8-34ED0EF5864A}"/>
              </a:ext>
            </a:extLst>
          </p:cNvPr>
          <p:cNvSpPr>
            <a:spLocks noGrp="1"/>
          </p:cNvSpPr>
          <p:nvPr>
            <p:ph type="sldNum" sz="quarter" idx="12"/>
          </p:nvPr>
        </p:nvSpPr>
        <p:spPr/>
        <p:txBody>
          <a:bodyPr/>
          <a:lstStyle/>
          <a:p>
            <a:fld id="{B4E8A8B0-DD05-4CB5-B2E0-D10935F2EDF8}" type="slidenum">
              <a:rPr lang="fr-FR" smtClean="0"/>
              <a:pPr/>
              <a:t>14</a:t>
            </a:fld>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365127"/>
            <a:ext cx="7886700" cy="759618"/>
          </a:xfrm>
        </p:spPr>
        <p:txBody>
          <a:bodyPr/>
          <a:lstStyle/>
          <a:p>
            <a:r>
              <a:rPr lang="fr-FR" dirty="0"/>
              <a:t>Biblio</a:t>
            </a:r>
          </a:p>
        </p:txBody>
      </p:sp>
      <p:sp>
        <p:nvSpPr>
          <p:cNvPr id="3" name="Espace réservé du contenu 2"/>
          <p:cNvSpPr>
            <a:spLocks noGrp="1"/>
          </p:cNvSpPr>
          <p:nvPr>
            <p:ph idx="1"/>
          </p:nvPr>
        </p:nvSpPr>
        <p:spPr>
          <a:xfrm>
            <a:off x="628650" y="908720"/>
            <a:ext cx="7886700" cy="5949280"/>
          </a:xfrm>
        </p:spPr>
        <p:txBody>
          <a:bodyPr>
            <a:noAutofit/>
          </a:bodyPr>
          <a:lstStyle/>
          <a:p>
            <a:r>
              <a:rPr lang="fr-FR" sz="1100" dirty="0" err="1">
                <a:solidFill>
                  <a:srgbClr val="505050"/>
                </a:solidFill>
                <a:cs typeface="Times New Roman" panose="02020603050405020304" pitchFamily="18" charset="0"/>
              </a:rPr>
              <a:t>Birdsall</a:t>
            </a:r>
            <a:r>
              <a:rPr lang="fr-FR" sz="1100" dirty="0">
                <a:solidFill>
                  <a:srgbClr val="505050"/>
                </a:solidFill>
                <a:cs typeface="Times New Roman" panose="02020603050405020304" pitchFamily="18" charset="0"/>
              </a:rPr>
              <a:t> Nancy, 2007,Répartition des revenus : effets sur la croissance et le développement (16 avril 2007). Document de travail n° 118 du Center for Global </a:t>
            </a:r>
            <a:r>
              <a:rPr lang="fr-FR" sz="1100" dirty="0" err="1">
                <a:solidFill>
                  <a:srgbClr val="505050"/>
                </a:solidFill>
                <a:cs typeface="Times New Roman" panose="02020603050405020304" pitchFamily="18" charset="0"/>
              </a:rPr>
              <a:t>Development</a:t>
            </a:r>
            <a:r>
              <a:rPr lang="fr-FR" sz="1100" dirty="0">
                <a:solidFill>
                  <a:srgbClr val="505050"/>
                </a:solidFill>
                <a:cs typeface="Times New Roman" panose="02020603050405020304" pitchFamily="18" charset="0"/>
              </a:rPr>
              <a:t>, disponible sur SSRN : </a:t>
            </a:r>
            <a:r>
              <a:rPr lang="fr-FR" sz="1100" u="sng" dirty="0">
                <a:solidFill>
                  <a:srgbClr val="505050"/>
                </a:solidFill>
                <a:cs typeface="Times New Roman" panose="02020603050405020304" pitchFamily="18" charset="0"/>
                <a:hlinkClick r:id="rId2"/>
              </a:rPr>
              <a:t>https://ssrn.com/abstract=1003252</a:t>
            </a:r>
            <a:r>
              <a:rPr lang="fr-FR" sz="1100" dirty="0">
                <a:solidFill>
                  <a:srgbClr val="505050"/>
                </a:solidFill>
                <a:cs typeface="Times New Roman" panose="02020603050405020304" pitchFamily="18" charset="0"/>
              </a:rPr>
              <a:t> ou </a:t>
            </a:r>
            <a:r>
              <a:rPr lang="fr-FR" sz="1100" u="sng" dirty="0">
                <a:solidFill>
                  <a:srgbClr val="505050"/>
                </a:solidFill>
                <a:cs typeface="Times New Roman" panose="02020603050405020304" pitchFamily="18" charset="0"/>
                <a:hlinkClick r:id="rId3"/>
              </a:rPr>
              <a:t>http://dx.doi.org/10.2139/ssrn.1003252</a:t>
            </a:r>
          </a:p>
          <a:p>
            <a:r>
              <a:rPr lang="fr-FR" sz="1100" dirty="0" err="1">
                <a:cs typeface="Times New Roman" panose="02020603050405020304" pitchFamily="18" charset="0"/>
              </a:rPr>
              <a:t>Fall</a:t>
            </a:r>
            <a:r>
              <a:rPr lang="fr-FR" sz="1100" dirty="0">
                <a:cs typeface="Times New Roman" panose="02020603050405020304" pitchFamily="18" charset="0"/>
              </a:rPr>
              <a:t> A.S., Favreau L., Larose G., 2004, Le Sud... et le Nord dans la mondialisation: Quelles alternatives? Le renouvellement des modèles de développement, </a:t>
            </a:r>
            <a:r>
              <a:rPr lang="fr-FR" sz="1100" dirty="0" err="1">
                <a:cs typeface="Times New Roman" panose="02020603050405020304" pitchFamily="18" charset="0"/>
              </a:rPr>
              <a:t>Co‐édition</a:t>
            </a:r>
            <a:r>
              <a:rPr lang="fr-FR" sz="1100" dirty="0">
                <a:cs typeface="Times New Roman" panose="02020603050405020304" pitchFamily="18" charset="0"/>
              </a:rPr>
              <a:t> Presses Universitaires du Québec, Karthala, Montréal et Paris, 408 p. </a:t>
            </a:r>
          </a:p>
          <a:p>
            <a:r>
              <a:rPr lang="fr-FR" sz="1100" dirty="0" err="1">
                <a:cs typeface="Times New Roman" panose="02020603050405020304" pitchFamily="18" charset="0"/>
              </a:rPr>
              <a:t>Fall</a:t>
            </a:r>
            <a:r>
              <a:rPr lang="fr-FR" sz="1100" dirty="0">
                <a:cs typeface="Times New Roman" panose="02020603050405020304" pitchFamily="18" charset="0"/>
              </a:rPr>
              <a:t> A.S., 2007, Bricoler pour survivre. Les perceptions de la pauvreté dans l’agglomération urbaine de Dakar, Karthala, Paris, 282 p. </a:t>
            </a:r>
          </a:p>
          <a:p>
            <a:r>
              <a:rPr lang="fr-SN" sz="1100" i="1" dirty="0"/>
              <a:t>FALL A. S.  et FAYE Ch. O. , 2016, </a:t>
            </a:r>
            <a:r>
              <a:rPr lang="fr-SN" sz="1100" i="1" dirty="0" err="1"/>
              <a:t>Koom</a:t>
            </a:r>
            <a:r>
              <a:rPr lang="fr-SN" sz="1100" i="1" dirty="0"/>
              <a:t> </a:t>
            </a:r>
            <a:r>
              <a:rPr lang="fr-SN" sz="1100" i="1" dirty="0" err="1"/>
              <a:t>buy</a:t>
            </a:r>
            <a:r>
              <a:rPr lang="fr-SN" sz="1100" i="1" dirty="0"/>
              <a:t> </a:t>
            </a:r>
            <a:r>
              <a:rPr lang="fr-SN" sz="1100" i="1" dirty="0" err="1"/>
              <a:t>lëkkale</a:t>
            </a:r>
            <a:r>
              <a:rPr lang="fr-SN" sz="1100" dirty="0"/>
              <a:t>, L’entreprenariat collectif, l’</a:t>
            </a:r>
            <a:r>
              <a:rPr lang="fr-SN" sz="1100" dirty="0" err="1"/>
              <a:t>économie</a:t>
            </a:r>
            <a:r>
              <a:rPr lang="fr-SN" sz="1100" dirty="0"/>
              <a:t> qui met en liens: </a:t>
            </a:r>
            <a:r>
              <a:rPr lang="fr-SN" sz="1100" u="sng" dirty="0"/>
              <a:t>Alternatives Sud</a:t>
            </a:r>
            <a:r>
              <a:rPr lang="fr-SN" sz="1100" dirty="0"/>
              <a:t>, Bruxelles. </a:t>
            </a:r>
          </a:p>
          <a:p>
            <a:r>
              <a:rPr lang="fr-FR" sz="1100" dirty="0">
                <a:cs typeface="Times New Roman" panose="02020603050405020304" pitchFamily="18" charset="0"/>
              </a:rPr>
              <a:t>Fonteneau B., </a:t>
            </a:r>
            <a:r>
              <a:rPr lang="fr-FR" sz="1100" dirty="0" err="1">
                <a:cs typeface="Times New Roman" panose="02020603050405020304" pitchFamily="18" charset="0"/>
              </a:rPr>
              <a:t>Develtere</a:t>
            </a:r>
            <a:r>
              <a:rPr lang="fr-FR" sz="1100" dirty="0">
                <a:cs typeface="Times New Roman" panose="02020603050405020304" pitchFamily="18" charset="0"/>
              </a:rPr>
              <a:t> P., 2009, Réponses de l’Afrique à la crise à travers l’économie sociale, Document de travail pour la Conférence Internationale sur l’Economie Sociale, BIT, Johannesburg, Octobre 2009, 35 p. </a:t>
            </a:r>
          </a:p>
          <a:p>
            <a:r>
              <a:rPr lang="fr-FR" sz="1100" dirty="0">
                <a:cs typeface="Times New Roman" panose="02020603050405020304" pitchFamily="18" charset="0"/>
              </a:rPr>
              <a:t>Favreau L., </a:t>
            </a:r>
            <a:r>
              <a:rPr lang="fr-FR" sz="1100" dirty="0" err="1">
                <a:cs typeface="Times New Roman" panose="02020603050405020304" pitchFamily="18" charset="0"/>
              </a:rPr>
              <a:t>Fall</a:t>
            </a:r>
            <a:r>
              <a:rPr lang="fr-FR" sz="1100" dirty="0">
                <a:cs typeface="Times New Roman" panose="02020603050405020304" pitchFamily="18" charset="0"/>
              </a:rPr>
              <a:t> A.S., 2007, L’Afrique qui se refait. Initiatives socio‐économiques des communautés et développement en Afrique noire, Presses Universitaires du Québec, 393 p. </a:t>
            </a:r>
          </a:p>
          <a:p>
            <a:r>
              <a:rPr lang="fr-FR" sz="1100" dirty="0">
                <a:cs typeface="Times New Roman" panose="02020603050405020304" pitchFamily="18" charset="0"/>
              </a:rPr>
              <a:t>Griffon M., 2006, Nourrir la planète, Paris, Odile Jacob, 456 p. </a:t>
            </a:r>
          </a:p>
          <a:p>
            <a:r>
              <a:rPr lang="en-GB" sz="1100" dirty="0" err="1">
                <a:cs typeface="Times New Roman" panose="02020603050405020304" pitchFamily="18" charset="0"/>
              </a:rPr>
              <a:t>Lanchovichina</a:t>
            </a:r>
            <a:r>
              <a:rPr lang="en-GB" sz="1100" dirty="0">
                <a:cs typeface="Times New Roman" panose="02020603050405020304" pitchFamily="18" charset="0"/>
              </a:rPr>
              <a:t>, E. and </a:t>
            </a:r>
            <a:r>
              <a:rPr lang="en-GB" sz="1100" dirty="0" err="1">
                <a:cs typeface="Times New Roman" panose="02020603050405020304" pitchFamily="18" charset="0"/>
              </a:rPr>
              <a:t>Lundstrom</a:t>
            </a:r>
            <a:r>
              <a:rPr lang="en-GB" sz="1100" dirty="0">
                <a:cs typeface="Times New Roman" panose="02020603050405020304" pitchFamily="18" charset="0"/>
              </a:rPr>
              <a:t>, S., 2009, ‘Inclusive Growth Analytics: Framework and Application’, Economic Policy and Debt Department, The World Bank, Washington, D.C. http://www- wds.worldbank.org/external/default/</a:t>
            </a:r>
            <a:r>
              <a:rPr lang="en-GB" sz="1100" dirty="0" err="1">
                <a:cs typeface="Times New Roman" panose="02020603050405020304" pitchFamily="18" charset="0"/>
              </a:rPr>
              <a:t>WDSContentServer</a:t>
            </a:r>
            <a:r>
              <a:rPr lang="en-GB" sz="1100" dirty="0">
                <a:cs typeface="Times New Roman" panose="02020603050405020304" pitchFamily="18" charset="0"/>
              </a:rPr>
              <a:t>/IW3P/IB/2009/03/03/000158349_ 20090303083943/Rendered/PDF/WPS4851.pdf </a:t>
            </a:r>
            <a:endParaRPr lang="fr-FR" sz="1100" dirty="0">
              <a:cs typeface="Times New Roman" panose="02020603050405020304" pitchFamily="18" charset="0"/>
            </a:endParaRPr>
          </a:p>
          <a:p>
            <a:r>
              <a:rPr lang="fr-FR" sz="1100" dirty="0" err="1">
                <a:cs typeface="Times New Roman" panose="02020603050405020304" pitchFamily="18" charset="0"/>
              </a:rPr>
              <a:t>Jeantet</a:t>
            </a:r>
            <a:r>
              <a:rPr lang="fr-FR" sz="1100" dirty="0">
                <a:cs typeface="Times New Roman" panose="02020603050405020304" pitchFamily="18" charset="0"/>
              </a:rPr>
              <a:t> T., 2008, l’Economie sociale, une alternative au capitalisme, Editions </a:t>
            </a:r>
            <a:r>
              <a:rPr lang="fr-FR" sz="1100" dirty="0" err="1">
                <a:cs typeface="Times New Roman" panose="02020603050405020304" pitchFamily="18" charset="0"/>
              </a:rPr>
              <a:t>Economica</a:t>
            </a:r>
            <a:r>
              <a:rPr lang="fr-FR" sz="1100" dirty="0">
                <a:cs typeface="Times New Roman" panose="02020603050405020304" pitchFamily="18" charset="0"/>
              </a:rPr>
              <a:t>. </a:t>
            </a:r>
          </a:p>
          <a:p>
            <a:r>
              <a:rPr lang="fr-FR" sz="1100" dirty="0" err="1">
                <a:cs typeface="Times New Roman" panose="02020603050405020304" pitchFamily="18" charset="0"/>
              </a:rPr>
              <a:t>Ki</a:t>
            </a:r>
            <a:r>
              <a:rPr lang="fr-FR" sz="1100" dirty="0">
                <a:cs typeface="Times New Roman" panose="02020603050405020304" pitchFamily="18" charset="0"/>
              </a:rPr>
              <a:t>‐</a:t>
            </a:r>
            <a:r>
              <a:rPr lang="fr-FR" sz="1100" dirty="0" err="1">
                <a:cs typeface="Times New Roman" panose="02020603050405020304" pitchFamily="18" charset="0"/>
              </a:rPr>
              <a:t>Zerbo</a:t>
            </a:r>
            <a:r>
              <a:rPr lang="fr-FR" sz="1100" dirty="0">
                <a:cs typeface="Times New Roman" panose="02020603050405020304" pitchFamily="18" charset="0"/>
              </a:rPr>
              <a:t> J., 2003, A quand l’Afrique ? Entretien avec René </a:t>
            </a:r>
            <a:r>
              <a:rPr lang="fr-FR" sz="1100" dirty="0" err="1">
                <a:cs typeface="Times New Roman" panose="02020603050405020304" pitchFamily="18" charset="0"/>
              </a:rPr>
              <a:t>Holenstein</a:t>
            </a:r>
            <a:r>
              <a:rPr lang="fr-FR" sz="1100" dirty="0">
                <a:cs typeface="Times New Roman" panose="02020603050405020304" pitchFamily="18" charset="0"/>
              </a:rPr>
              <a:t>, Edité par Christine </a:t>
            </a:r>
            <a:r>
              <a:rPr lang="fr-FR" sz="1100" dirty="0" err="1">
                <a:cs typeface="Times New Roman" panose="02020603050405020304" pitchFamily="18" charset="0"/>
              </a:rPr>
              <a:t>Tully</a:t>
            </a:r>
            <a:r>
              <a:rPr lang="fr-FR" sz="1100" dirty="0">
                <a:cs typeface="Times New Roman" panose="02020603050405020304" pitchFamily="18" charset="0"/>
              </a:rPr>
              <a:t>‐</a:t>
            </a:r>
            <a:r>
              <a:rPr lang="fr-FR" sz="1100" dirty="0" err="1">
                <a:cs typeface="Times New Roman" panose="02020603050405020304" pitchFamily="18" charset="0"/>
              </a:rPr>
              <a:t>Sitchet</a:t>
            </a:r>
            <a:r>
              <a:rPr lang="fr-FR" sz="1100" dirty="0">
                <a:cs typeface="Times New Roman" panose="02020603050405020304" pitchFamily="18" charset="0"/>
              </a:rPr>
              <a:t>. </a:t>
            </a:r>
          </a:p>
          <a:p>
            <a:r>
              <a:rPr lang="fr-FR" sz="1100" dirty="0">
                <a:cs typeface="Times New Roman" panose="02020603050405020304" pitchFamily="18" charset="0"/>
              </a:rPr>
              <a:t>Lebret M. C., Alpha A. (</a:t>
            </a:r>
            <a:r>
              <a:rPr lang="fr-FR" sz="1100" dirty="0" err="1">
                <a:cs typeface="Times New Roman" panose="02020603050405020304" pitchFamily="18" charset="0"/>
              </a:rPr>
              <a:t>éds</a:t>
            </a:r>
            <a:r>
              <a:rPr lang="fr-FR" sz="1100" dirty="0">
                <a:cs typeface="Times New Roman" panose="02020603050405020304" pitchFamily="18" charset="0"/>
              </a:rPr>
              <a:t>), 2007, Agriculture et OMC en Afrique : comprendre pour agir. Guide pratique, Les éditions du </a:t>
            </a:r>
            <a:r>
              <a:rPr lang="fr-FR" sz="1100" dirty="0" err="1">
                <a:cs typeface="Times New Roman" panose="02020603050405020304" pitchFamily="18" charset="0"/>
              </a:rPr>
              <a:t>Gret</a:t>
            </a:r>
            <a:r>
              <a:rPr lang="fr-FR" sz="1100" dirty="0">
                <a:cs typeface="Times New Roman" panose="02020603050405020304" pitchFamily="18" charset="0"/>
              </a:rPr>
              <a:t>, 208 p. </a:t>
            </a:r>
          </a:p>
          <a:p>
            <a:r>
              <a:rPr lang="fr-FR" sz="1100" dirty="0" err="1">
                <a:cs typeface="Times New Roman" panose="02020603050405020304" pitchFamily="18" charset="0"/>
              </a:rPr>
              <a:t>Mattsson</a:t>
            </a:r>
            <a:r>
              <a:rPr lang="fr-FR" sz="1100" dirty="0">
                <a:cs typeface="Times New Roman" panose="02020603050405020304" pitchFamily="18" charset="0"/>
              </a:rPr>
              <a:t> E., </a:t>
            </a:r>
            <a:r>
              <a:rPr lang="fr-FR" sz="1100" dirty="0" err="1">
                <a:cs typeface="Times New Roman" panose="02020603050405020304" pitchFamily="18" charset="0"/>
              </a:rPr>
              <a:t>Olsson</a:t>
            </a:r>
            <a:r>
              <a:rPr lang="fr-FR" sz="1100" dirty="0">
                <a:cs typeface="Times New Roman" panose="02020603050405020304" pitchFamily="18" charset="0"/>
              </a:rPr>
              <a:t> J., 2009, </a:t>
            </a:r>
            <a:r>
              <a:rPr lang="fr-FR" sz="1100" dirty="0" err="1">
                <a:cs typeface="Times New Roman" panose="02020603050405020304" pitchFamily="18" charset="0"/>
              </a:rPr>
              <a:t>Det</a:t>
            </a:r>
            <a:r>
              <a:rPr lang="fr-FR" sz="1100" dirty="0">
                <a:cs typeface="Times New Roman" panose="02020603050405020304" pitchFamily="18" charset="0"/>
              </a:rPr>
              <a:t> </a:t>
            </a:r>
            <a:r>
              <a:rPr lang="fr-FR" sz="1100" dirty="0" err="1">
                <a:cs typeface="Times New Roman" panose="02020603050405020304" pitchFamily="18" charset="0"/>
              </a:rPr>
              <a:t>mänskliga</a:t>
            </a:r>
            <a:r>
              <a:rPr lang="fr-FR" sz="1100" dirty="0">
                <a:cs typeface="Times New Roman" panose="02020603050405020304" pitchFamily="18" charset="0"/>
              </a:rPr>
              <a:t> </a:t>
            </a:r>
            <a:r>
              <a:rPr lang="fr-FR" sz="1100" dirty="0" err="1">
                <a:cs typeface="Times New Roman" panose="02020603050405020304" pitchFamily="18" charset="0"/>
              </a:rPr>
              <a:t>företagandet</a:t>
            </a:r>
            <a:r>
              <a:rPr lang="fr-FR" sz="1100" dirty="0">
                <a:cs typeface="Times New Roman" panose="02020603050405020304" pitchFamily="18" charset="0"/>
              </a:rPr>
              <a:t> – om social </a:t>
            </a:r>
            <a:r>
              <a:rPr lang="fr-FR" sz="1100" dirty="0" err="1">
                <a:cs typeface="Times New Roman" panose="02020603050405020304" pitchFamily="18" charset="0"/>
              </a:rPr>
              <a:t>ekonomi</a:t>
            </a:r>
            <a:r>
              <a:rPr lang="fr-FR" sz="1100" dirty="0">
                <a:cs typeface="Times New Roman" panose="02020603050405020304" pitchFamily="18" charset="0"/>
              </a:rPr>
              <a:t> </a:t>
            </a:r>
            <a:r>
              <a:rPr lang="fr-FR" sz="1100" dirty="0" err="1">
                <a:cs typeface="Times New Roman" panose="02020603050405020304" pitchFamily="18" charset="0"/>
              </a:rPr>
              <a:t>pa</a:t>
            </a:r>
            <a:r>
              <a:rPr lang="fr-FR" sz="1100" dirty="0">
                <a:cs typeface="Times New Roman" panose="02020603050405020304" pitchFamily="18" charset="0"/>
              </a:rPr>
              <a:t> 2000‐</a:t>
            </a:r>
            <a:r>
              <a:rPr lang="fr-FR" sz="1100" dirty="0" err="1">
                <a:cs typeface="Times New Roman" panose="02020603050405020304" pitchFamily="18" charset="0"/>
              </a:rPr>
              <a:t>talet</a:t>
            </a:r>
            <a:r>
              <a:rPr lang="fr-FR" sz="1100" dirty="0">
                <a:cs typeface="Times New Roman" panose="02020603050405020304" pitchFamily="18" charset="0"/>
              </a:rPr>
              <a:t>, Stockholm. </a:t>
            </a:r>
          </a:p>
          <a:p>
            <a:r>
              <a:rPr lang="en-GB" sz="1100" dirty="0">
                <a:cs typeface="Times New Roman" panose="02020603050405020304" pitchFamily="18" charset="0"/>
              </a:rPr>
              <a:t>McKay, A., 2008, 'Economic Growth, Inequality and Poverty Reduction: Does Pro‐Poor Growth Matter?', IDS in Focus, no. 3. http://www.ids.ac.uk/download.cfm?objectid=F987995C-5056-8171-7B5A66F9299CF48E </a:t>
            </a:r>
            <a:endParaRPr lang="fr-FR" sz="1100" dirty="0">
              <a:cs typeface="Times New Roman" panose="02020603050405020304" pitchFamily="18" charset="0"/>
            </a:endParaRPr>
          </a:p>
          <a:p>
            <a:r>
              <a:rPr lang="fr-FR" sz="1100" dirty="0" err="1">
                <a:cs typeface="Times New Roman" panose="02020603050405020304" pitchFamily="18" charset="0"/>
              </a:rPr>
              <a:t>Stiglitz</a:t>
            </a:r>
            <a:r>
              <a:rPr lang="fr-FR" sz="1100" dirty="0">
                <a:cs typeface="Times New Roman" panose="02020603050405020304" pitchFamily="18" charset="0"/>
              </a:rPr>
              <a:t> J., Sen A., Fitoussi J.P., 2009, Rapport de la commission sur la mesure des performances économiques et du progrès social. www.stiglitz-sen-fitoussi.fr </a:t>
            </a:r>
          </a:p>
          <a:p>
            <a:endParaRPr lang="fr-FR" sz="1200"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8FCAEA0-1089-4885-A2D9-70B585F600F1}"/>
              </a:ext>
            </a:extLst>
          </p:cNvPr>
          <p:cNvSpPr>
            <a:spLocks noGrp="1"/>
          </p:cNvSpPr>
          <p:nvPr>
            <p:ph type="sldNum" sz="quarter" idx="12"/>
          </p:nvPr>
        </p:nvSpPr>
        <p:spPr/>
        <p:txBody>
          <a:bodyPr/>
          <a:lstStyle/>
          <a:p>
            <a:fld id="{B4E8A8B0-DD05-4CB5-B2E0-D10935F2EDF8}"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endParaRPr lang="fr-FR" dirty="0"/>
          </a:p>
          <a:p>
            <a:pPr algn="ctr">
              <a:buNone/>
            </a:pPr>
            <a:endParaRPr lang="fr-FR" dirty="0"/>
          </a:p>
          <a:p>
            <a:pPr algn="ctr">
              <a:buNone/>
            </a:pPr>
            <a:r>
              <a:rPr lang="fr-FR" dirty="0">
                <a:solidFill>
                  <a:schemeClr val="accent1"/>
                </a:solidFill>
              </a:rPr>
              <a:t>Merci de votre attention</a:t>
            </a:r>
          </a:p>
          <a:p>
            <a:pPr algn="ctr">
              <a:buNone/>
            </a:pPr>
            <a:r>
              <a:rPr lang="fr-FR" dirty="0">
                <a:solidFill>
                  <a:schemeClr val="accent1"/>
                </a:solidFill>
                <a:hlinkClick r:id="rId2"/>
              </a:rPr>
              <a:t>www.lartes-ifan.org</a:t>
            </a:r>
            <a:endParaRPr lang="fr-FR" dirty="0">
              <a:solidFill>
                <a:schemeClr val="accent1"/>
              </a:solidFill>
            </a:endParaRPr>
          </a:p>
          <a:p>
            <a:pPr algn="ctr">
              <a:buNone/>
            </a:pPr>
            <a:r>
              <a:rPr lang="fr-FR" dirty="0">
                <a:solidFill>
                  <a:schemeClr val="accent1"/>
                </a:solidFill>
              </a:rPr>
              <a:t>fallabdousalam@gmail.com</a:t>
            </a:r>
          </a:p>
        </p:txBody>
      </p:sp>
      <p:sp>
        <p:nvSpPr>
          <p:cNvPr id="4" name="Espace réservé du numéro de diapositive 3">
            <a:extLst>
              <a:ext uri="{FF2B5EF4-FFF2-40B4-BE49-F238E27FC236}">
                <a16:creationId xmlns:a16="http://schemas.microsoft.com/office/drawing/2014/main" id="{51F9D2A2-21C6-4F4F-82C1-E61D5C57D4B5}"/>
              </a:ext>
            </a:extLst>
          </p:cNvPr>
          <p:cNvSpPr>
            <a:spLocks noGrp="1"/>
          </p:cNvSpPr>
          <p:nvPr>
            <p:ph type="sldNum" sz="quarter" idx="12"/>
          </p:nvPr>
        </p:nvSpPr>
        <p:spPr/>
        <p:txBody>
          <a:bodyPr/>
          <a:lstStyle/>
          <a:p>
            <a:fld id="{B4E8A8B0-DD05-4CB5-B2E0-D10935F2EDF8}" type="slidenum">
              <a:rPr lang="fr-FR" smtClean="0"/>
              <a:pPr/>
              <a:t>16</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0794" y="495093"/>
            <a:ext cx="7183710" cy="1325563"/>
          </a:xfrm>
        </p:spPr>
        <p:txBody>
          <a:bodyPr/>
          <a:lstStyle/>
          <a:p>
            <a:pPr algn="ctr"/>
            <a:r>
              <a:rPr lang="fr-FR" dirty="0"/>
              <a:t>Module 4 : Entreprenariat social</a:t>
            </a:r>
            <a:br>
              <a:rPr lang="fr-FR" dirty="0"/>
            </a:br>
            <a:endParaRPr lang="fr-FR" dirty="0"/>
          </a:p>
        </p:txBody>
      </p:sp>
      <p:sp>
        <p:nvSpPr>
          <p:cNvPr id="3" name="Espace réservé du contenu 2"/>
          <p:cNvSpPr>
            <a:spLocks noGrp="1"/>
          </p:cNvSpPr>
          <p:nvPr>
            <p:ph idx="1"/>
          </p:nvPr>
        </p:nvSpPr>
        <p:spPr/>
        <p:txBody>
          <a:bodyPr/>
          <a:lstStyle/>
          <a:p>
            <a:pPr>
              <a:buNone/>
            </a:pPr>
            <a:endParaRPr lang="fr-FR" sz="2000" dirty="0">
              <a:latin typeface="Times New Roman" panose="02020603050405020304" pitchFamily="18" charset="0"/>
              <a:cs typeface="Times New Roman" panose="02020603050405020304" pitchFamily="18" charset="0"/>
            </a:endParaRPr>
          </a:p>
          <a:p>
            <a:pPr marL="0" indent="0">
              <a:buNone/>
            </a:pPr>
            <a:r>
              <a:rPr lang="fr-FR" sz="2000" b="1" dirty="0">
                <a:latin typeface="Times New Roman" panose="02020603050405020304" pitchFamily="18" charset="0"/>
                <a:cs typeface="Times New Roman" panose="02020603050405020304" pitchFamily="18" charset="0"/>
              </a:rPr>
              <a:t>Objectif du cours </a:t>
            </a:r>
            <a:endParaRPr lang="fr-FR" sz="2000" dirty="0">
              <a:latin typeface="Times New Roman" panose="02020603050405020304" pitchFamily="18" charset="0"/>
              <a:cs typeface="Times New Roman" panose="02020603050405020304" pitchFamily="18" charset="0"/>
            </a:endParaRPr>
          </a:p>
          <a:p>
            <a:r>
              <a:rPr lang="fr-FR" sz="2000" dirty="0">
                <a:latin typeface="Times New Roman" panose="02020603050405020304" pitchFamily="18" charset="0"/>
                <a:cs typeface="Times New Roman" panose="02020603050405020304" pitchFamily="18" charset="0"/>
              </a:rPr>
              <a:t>Développer une vision claire sur les mesures à prendre pour que l’entreprenariat social soit un moyen de développement économique pour les pays de l’Afrique de l’Ouest.</a:t>
            </a:r>
          </a:p>
          <a:p>
            <a:pPr marL="0" indent="0">
              <a:buNone/>
            </a:pPr>
            <a:endParaRPr lang="fr-FR" sz="2000" dirty="0">
              <a:latin typeface="Times New Roman" panose="02020603050405020304" pitchFamily="18" charset="0"/>
              <a:cs typeface="Times New Roman" panose="02020603050405020304" pitchFamily="18" charset="0"/>
            </a:endParaRPr>
          </a:p>
          <a:p>
            <a:pPr marL="0" indent="0">
              <a:buNone/>
            </a:pPr>
            <a:r>
              <a:rPr lang="fr-FR" sz="2000" b="1" dirty="0">
                <a:latin typeface="Times New Roman" panose="02020603050405020304" pitchFamily="18" charset="0"/>
                <a:cs typeface="Times New Roman" panose="02020603050405020304" pitchFamily="18" charset="0"/>
              </a:rPr>
              <a:t>Objectifs spécifiques</a:t>
            </a:r>
            <a:endParaRPr lang="fr-FR" sz="2000" dirty="0">
              <a:latin typeface="Times New Roman" panose="02020603050405020304" pitchFamily="18" charset="0"/>
              <a:cs typeface="Times New Roman" panose="02020603050405020304" pitchFamily="18" charset="0"/>
            </a:endParaRPr>
          </a:p>
          <a:p>
            <a:pPr lvl="0"/>
            <a:r>
              <a:rPr lang="fr-FR" sz="2000" dirty="0">
                <a:latin typeface="Times New Roman" panose="02020603050405020304" pitchFamily="18" charset="0"/>
                <a:cs typeface="Times New Roman" panose="02020603050405020304" pitchFamily="18" charset="0"/>
              </a:rPr>
              <a:t>Permettre aux participants de comprendre ce qu’est l’entreprenariat social </a:t>
            </a:r>
          </a:p>
          <a:p>
            <a:pPr lvl="0"/>
            <a:r>
              <a:rPr lang="fr-FR" sz="2000" dirty="0">
                <a:latin typeface="Times New Roman" panose="02020603050405020304" pitchFamily="18" charset="0"/>
                <a:cs typeface="Times New Roman" panose="02020603050405020304" pitchFamily="18" charset="0"/>
              </a:rPr>
              <a:t>Renforcer l’initiative entrepreneuriale auprès des participants.</a:t>
            </a:r>
          </a:p>
          <a:p>
            <a:endParaRPr lang="fr-FR"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9F20384-ABAB-43B9-803F-C4CC13812BBE}"/>
              </a:ext>
            </a:extLst>
          </p:cNvPr>
          <p:cNvSpPr>
            <a:spLocks noGrp="1"/>
          </p:cNvSpPr>
          <p:nvPr>
            <p:ph type="sldNum" sz="quarter" idx="12"/>
          </p:nvPr>
        </p:nvSpPr>
        <p:spPr/>
        <p:txBody>
          <a:bodyPr/>
          <a:lstStyle/>
          <a:p>
            <a:fld id="{B4E8A8B0-DD05-4CB5-B2E0-D10935F2EDF8}"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590549"/>
            <a:ext cx="7886700" cy="1325563"/>
          </a:xfrm>
        </p:spPr>
        <p:txBody>
          <a:bodyPr>
            <a:normAutofit/>
          </a:bodyPr>
          <a:lstStyle/>
          <a:p>
            <a:r>
              <a:rPr lang="fr-FR" sz="2800" b="1" dirty="0">
                <a:solidFill>
                  <a:schemeClr val="accent1"/>
                </a:solidFill>
                <a:latin typeface="Times New Roman" panose="02020603050405020304" pitchFamily="18" charset="0"/>
                <a:cs typeface="Times New Roman" panose="02020603050405020304" pitchFamily="18" charset="0"/>
              </a:rPr>
              <a:t>Plan</a:t>
            </a:r>
            <a:r>
              <a:rPr lang="fr-FR" sz="2800" b="1" dirty="0">
                <a:solidFill>
                  <a:schemeClr val="accent1"/>
                </a:solidFill>
              </a:rPr>
              <a:t> </a:t>
            </a:r>
          </a:p>
        </p:txBody>
      </p:sp>
      <p:sp>
        <p:nvSpPr>
          <p:cNvPr id="3" name="Espace réservé du contenu 2"/>
          <p:cNvSpPr>
            <a:spLocks noGrp="1"/>
          </p:cNvSpPr>
          <p:nvPr>
            <p:ph idx="1"/>
          </p:nvPr>
        </p:nvSpPr>
        <p:spPr>
          <a:xfrm>
            <a:off x="599310" y="1556792"/>
            <a:ext cx="7886700" cy="4351338"/>
          </a:xfrm>
        </p:spPr>
        <p:txBody>
          <a:bodyPr/>
          <a:lstStyle/>
          <a:p>
            <a:r>
              <a:rPr lang="fr-FR" sz="2000" b="1" dirty="0">
                <a:solidFill>
                  <a:schemeClr val="accent1"/>
                </a:solidFill>
                <a:latin typeface="Times New Roman" panose="02020603050405020304" pitchFamily="18" charset="0"/>
                <a:cs typeface="Times New Roman" panose="02020603050405020304" pitchFamily="18" charset="0"/>
              </a:rPr>
              <a:t>Qu’est-ce que l’entreprenariat social ?</a:t>
            </a:r>
          </a:p>
          <a:p>
            <a:endParaRPr lang="fr-FR" sz="2000" b="1" dirty="0">
              <a:solidFill>
                <a:schemeClr val="accent1"/>
              </a:solidFill>
              <a:latin typeface="Times New Roman" panose="02020603050405020304" pitchFamily="18" charset="0"/>
              <a:cs typeface="Times New Roman" panose="02020603050405020304" pitchFamily="18" charset="0"/>
            </a:endParaRPr>
          </a:p>
          <a:p>
            <a:r>
              <a:rPr lang="fr-FR" sz="2000" b="1" dirty="0">
                <a:solidFill>
                  <a:schemeClr val="accent1"/>
                </a:solidFill>
                <a:latin typeface="Times New Roman" panose="02020603050405020304" pitchFamily="18" charset="0"/>
                <a:cs typeface="Times New Roman" panose="02020603050405020304" pitchFamily="18" charset="0"/>
              </a:rPr>
              <a:t>Un modèle dans l’ESS </a:t>
            </a:r>
          </a:p>
          <a:p>
            <a:endParaRPr lang="fr-FR" sz="2000" b="1" dirty="0">
              <a:solidFill>
                <a:schemeClr val="accent1"/>
              </a:solidFill>
              <a:latin typeface="Times New Roman" panose="02020603050405020304" pitchFamily="18" charset="0"/>
              <a:cs typeface="Times New Roman" panose="02020603050405020304" pitchFamily="18" charset="0"/>
            </a:endParaRPr>
          </a:p>
          <a:p>
            <a:r>
              <a:rPr lang="fr-FR" sz="2000" b="1" dirty="0">
                <a:solidFill>
                  <a:schemeClr val="accent1"/>
                </a:solidFill>
                <a:latin typeface="Times New Roman" panose="02020603050405020304" pitchFamily="18" charset="0"/>
                <a:cs typeface="Times New Roman" panose="02020603050405020304" pitchFamily="18" charset="0"/>
              </a:rPr>
              <a:t>ESS et croissance économique plus inclusive</a:t>
            </a:r>
          </a:p>
          <a:p>
            <a:endParaRPr lang="fr-FR" sz="2000" b="1" dirty="0">
              <a:solidFill>
                <a:schemeClr val="accent1"/>
              </a:solidFill>
              <a:latin typeface="Times New Roman" panose="02020603050405020304" pitchFamily="18" charset="0"/>
              <a:cs typeface="Times New Roman" panose="02020603050405020304" pitchFamily="18" charset="0"/>
            </a:endParaRPr>
          </a:p>
          <a:p>
            <a:r>
              <a:rPr lang="fr-FR" sz="2000" b="1" dirty="0">
                <a:solidFill>
                  <a:schemeClr val="accent1"/>
                </a:solidFill>
                <a:latin typeface="Times New Roman" panose="02020603050405020304" pitchFamily="18" charset="0"/>
                <a:cs typeface="Times New Roman" panose="02020603050405020304" pitchFamily="18" charset="0"/>
              </a:rPr>
              <a:t>ESS pour contrer l’exclusion</a:t>
            </a:r>
          </a:p>
          <a:p>
            <a:endParaRPr lang="fr-FR" sz="2000" b="1" dirty="0">
              <a:solidFill>
                <a:schemeClr val="accent1"/>
              </a:solidFill>
              <a:latin typeface="Times New Roman" panose="02020603050405020304" pitchFamily="18" charset="0"/>
              <a:cs typeface="Times New Roman" panose="02020603050405020304" pitchFamily="18" charset="0"/>
            </a:endParaRPr>
          </a:p>
          <a:p>
            <a:r>
              <a:rPr lang="fr-FR" sz="2000" b="1" dirty="0">
                <a:solidFill>
                  <a:schemeClr val="accent1"/>
                </a:solidFill>
                <a:latin typeface="Times New Roman" panose="02020603050405020304" pitchFamily="18" charset="0"/>
                <a:cs typeface="Times New Roman" panose="02020603050405020304" pitchFamily="18" charset="0"/>
              </a:rPr>
              <a:t>Conclusion: l’ESS et le renouvellement des paradigmes de développement</a:t>
            </a:r>
          </a:p>
          <a:p>
            <a:endParaRPr lang="fr-FR" sz="2000" b="1" dirty="0">
              <a:solidFill>
                <a:schemeClr val="accent1"/>
              </a:solidFill>
              <a:latin typeface="Times New Roman" panose="02020603050405020304" pitchFamily="18" charset="0"/>
              <a:cs typeface="Times New Roman" panose="02020603050405020304" pitchFamily="18" charset="0"/>
            </a:endParaRPr>
          </a:p>
          <a:p>
            <a:endParaRPr lang="fr-FR" sz="2000" dirty="0">
              <a:solidFill>
                <a:schemeClr val="accent1"/>
              </a:solidFill>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8B71C464-DC1C-47AD-A7DA-B677F59BE19F}"/>
              </a:ext>
            </a:extLst>
          </p:cNvPr>
          <p:cNvSpPr>
            <a:spLocks noGrp="1"/>
          </p:cNvSpPr>
          <p:nvPr>
            <p:ph type="sldNum" sz="quarter" idx="12"/>
          </p:nvPr>
        </p:nvSpPr>
        <p:spPr/>
        <p:txBody>
          <a:bodyPr/>
          <a:lstStyle/>
          <a:p>
            <a:fld id="{B4E8A8B0-DD05-4CB5-B2E0-D10935F2EDF8}" type="slidenum">
              <a:rPr lang="fr-FR" smtClean="0"/>
              <a:pPr/>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76821D-AF8E-D34F-8D34-2EC17A08CB23}"/>
              </a:ext>
            </a:extLst>
          </p:cNvPr>
          <p:cNvSpPr>
            <a:spLocks noGrp="1"/>
          </p:cNvSpPr>
          <p:nvPr>
            <p:ph type="title"/>
          </p:nvPr>
        </p:nvSpPr>
        <p:spPr/>
        <p:txBody>
          <a:bodyPr/>
          <a:lstStyle/>
          <a:p>
            <a:r>
              <a:rPr lang="fr-FR" dirty="0">
                <a:solidFill>
                  <a:schemeClr val="accent1"/>
                </a:solidFill>
                <a:latin typeface="Times New Roman" panose="02020603050405020304" pitchFamily="18" charset="0"/>
                <a:cs typeface="Times New Roman" panose="02020603050405020304" pitchFamily="18" charset="0"/>
              </a:rPr>
              <a:t>Qu’est-ce que l’entreprenariat social ?</a:t>
            </a:r>
            <a:br>
              <a:rPr lang="fr-FR" dirty="0">
                <a:solidFill>
                  <a:schemeClr val="accent1"/>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D547D16D-191B-4749-BD0D-0F6CB6E38A46}"/>
              </a:ext>
            </a:extLst>
          </p:cNvPr>
          <p:cNvSpPr>
            <a:spLocks noGrp="1"/>
          </p:cNvSpPr>
          <p:nvPr>
            <p:ph idx="1"/>
          </p:nvPr>
        </p:nvSpPr>
        <p:spPr/>
        <p:txBody>
          <a:bodyPr/>
          <a:lstStyle/>
          <a:p>
            <a:r>
              <a:rPr lang="fr-FR" dirty="0">
                <a:latin typeface="Times New Roman" panose="02020603050405020304" pitchFamily="18" charset="0"/>
                <a:cs typeface="Times New Roman" panose="02020603050405020304" pitchFamily="18" charset="0"/>
              </a:rPr>
              <a:t>L’entreprenariat sociale se définit comme un ensemble d’activités économiques à finalité sociale qui participent à la construction d’une nouvelle façon responsable de vivre et de penser l’économie à travers l’entrepreneuriat collectif et l’entreprise sociale </a:t>
            </a:r>
            <a:r>
              <a:rPr lang="fr-FR" dirty="0" err="1">
                <a:latin typeface="Times New Roman" panose="02020603050405020304" pitchFamily="18" charset="0"/>
                <a:cs typeface="Times New Roman" panose="02020603050405020304" pitchFamily="18" charset="0"/>
              </a:rPr>
              <a:t>Fall</a:t>
            </a:r>
            <a:r>
              <a:rPr lang="fr-FR" dirty="0">
                <a:latin typeface="Times New Roman" panose="02020603050405020304" pitchFamily="18" charset="0"/>
                <a:cs typeface="Times New Roman" panose="02020603050405020304" pitchFamily="18" charset="0"/>
              </a:rPr>
              <a:t> A.S. (2016).</a:t>
            </a:r>
          </a:p>
          <a:p>
            <a:endParaRPr lang="fr-FR" dirty="0"/>
          </a:p>
        </p:txBody>
      </p:sp>
      <p:sp>
        <p:nvSpPr>
          <p:cNvPr id="4" name="Espace réservé du numéro de diapositive 3">
            <a:extLst>
              <a:ext uri="{FF2B5EF4-FFF2-40B4-BE49-F238E27FC236}">
                <a16:creationId xmlns:a16="http://schemas.microsoft.com/office/drawing/2014/main" id="{10D16BF6-C511-4646-B889-0D11CD454328}"/>
              </a:ext>
            </a:extLst>
          </p:cNvPr>
          <p:cNvSpPr>
            <a:spLocks noGrp="1"/>
          </p:cNvSpPr>
          <p:nvPr>
            <p:ph type="sldNum" sz="quarter" idx="12"/>
          </p:nvPr>
        </p:nvSpPr>
        <p:spPr/>
        <p:txBody>
          <a:bodyPr/>
          <a:lstStyle/>
          <a:p>
            <a:fld id="{B4E8A8B0-DD05-4CB5-B2E0-D10935F2EDF8}" type="slidenum">
              <a:rPr lang="fr-FR" smtClean="0"/>
              <a:pPr/>
              <a:t>4</a:t>
            </a:fld>
            <a:endParaRPr lang="fr-FR"/>
          </a:p>
        </p:txBody>
      </p:sp>
    </p:spTree>
    <p:extLst>
      <p:ext uri="{BB962C8B-B14F-4D97-AF65-F5344CB8AC3E}">
        <p14:creationId xmlns:p14="http://schemas.microsoft.com/office/powerpoint/2010/main" val="3407574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56787A-B06E-884E-BD44-6E210CD35E51}"/>
              </a:ext>
            </a:extLst>
          </p:cNvPr>
          <p:cNvSpPr>
            <a:spLocks noGrp="1"/>
          </p:cNvSpPr>
          <p:nvPr>
            <p:ph type="title"/>
          </p:nvPr>
        </p:nvSpPr>
        <p:spPr>
          <a:xfrm>
            <a:off x="595012" y="620688"/>
            <a:ext cx="7886700" cy="1325563"/>
          </a:xfrm>
        </p:spPr>
        <p:txBody>
          <a:bodyPr/>
          <a:lstStyle/>
          <a:p>
            <a:r>
              <a:rPr lang="fr-FR" dirty="0">
                <a:solidFill>
                  <a:schemeClr val="accent1"/>
                </a:solidFill>
                <a:latin typeface="Times New Roman" panose="02020603050405020304" pitchFamily="18" charset="0"/>
                <a:cs typeface="Times New Roman" panose="02020603050405020304" pitchFamily="18" charset="0"/>
              </a:rPr>
              <a:t>Qu’est-ce que l’entreprenariat social ?</a:t>
            </a:r>
            <a:br>
              <a:rPr lang="fr-FR" dirty="0">
                <a:solidFill>
                  <a:schemeClr val="accent1"/>
                </a:solidFill>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13D282D-1860-B344-B114-984A9A9B605A}"/>
              </a:ext>
            </a:extLst>
          </p:cNvPr>
          <p:cNvSpPr>
            <a:spLocks noGrp="1"/>
          </p:cNvSpPr>
          <p:nvPr>
            <p:ph idx="1"/>
          </p:nvPr>
        </p:nvSpPr>
        <p:spPr>
          <a:xfrm>
            <a:off x="215516" y="1827643"/>
            <a:ext cx="8712968" cy="4406617"/>
          </a:xfrm>
        </p:spPr>
        <p:txBody>
          <a:bodyPr/>
          <a:lstStyle/>
          <a:p>
            <a:pPr algn="just">
              <a:buFont typeface="Wingdings" panose="05000000000000000000" pitchFamily="2" charset="2"/>
              <a:buChar char="Ø"/>
            </a:pPr>
            <a:endParaRPr lang="fr-SN"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fr-SN" sz="2400" dirty="0">
                <a:latin typeface="Times New Roman" panose="02020603050405020304" pitchFamily="18" charset="0"/>
                <a:cs typeface="Times New Roman" panose="02020603050405020304" pitchFamily="18" charset="0"/>
              </a:rPr>
              <a:t> </a:t>
            </a:r>
            <a:r>
              <a:rPr lang="fr-SN" sz="2000" dirty="0">
                <a:latin typeface="Times New Roman" panose="02020603050405020304" pitchFamily="18" charset="0"/>
                <a:cs typeface="Times New Roman" panose="02020603050405020304" pitchFamily="18" charset="0"/>
              </a:rPr>
              <a:t>Entreprise sociale : C’est l’entreprise dont l’objectif principal est d’avoir une finalité sociale plutôt que de générer du profit pour ses propriétaires ou ses partenaires ; </a:t>
            </a:r>
          </a:p>
          <a:p>
            <a:pPr marL="0" indent="0" algn="just">
              <a:buNone/>
            </a:pPr>
            <a:endParaRPr lang="fr-SN"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fr-SN" sz="2000" dirty="0">
                <a:latin typeface="Times New Roman" panose="02020603050405020304" pitchFamily="18" charset="0"/>
                <a:cs typeface="Times New Roman" panose="02020603050405020304" pitchFamily="18" charset="0"/>
              </a:rPr>
              <a:t> elle opère sur le marché en fournissant des biens et/ou des services de façon entrepreneuriale et utilise ses excédents (gains) principalement à des fins sociales ou sociétales ; </a:t>
            </a:r>
          </a:p>
          <a:p>
            <a:pPr marL="0" indent="0" algn="just">
              <a:buNone/>
            </a:pPr>
            <a:endParaRPr lang="fr-SN"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fr-SN" sz="2000" dirty="0">
                <a:latin typeface="Times New Roman" panose="02020603050405020304" pitchFamily="18" charset="0"/>
                <a:cs typeface="Times New Roman" panose="02020603050405020304" pitchFamily="18" charset="0"/>
              </a:rPr>
              <a:t> elle est soumise à une gestion responsable et transparente, notamment en associant ses employés, ses clients et les parties prenantes concernées par ses activités économiques .</a:t>
            </a:r>
          </a:p>
          <a:p>
            <a:pPr marL="0" indent="0" algn="just">
              <a:buNone/>
            </a:pPr>
            <a:r>
              <a:rPr lang="fr-SN" sz="2400" dirty="0">
                <a:latin typeface="Times New Roman" panose="02020603050405020304" pitchFamily="18" charset="0"/>
                <a:cs typeface="Times New Roman" panose="02020603050405020304" pitchFamily="18" charset="0"/>
              </a:rPr>
              <a:t>.</a:t>
            </a:r>
            <a:br>
              <a:rPr lang="fr-SN" dirty="0"/>
            </a:br>
            <a:endParaRPr lang="fr-SN" dirty="0"/>
          </a:p>
          <a:p>
            <a:pPr algn="just"/>
            <a:endParaRPr lang="fr-FR" dirty="0"/>
          </a:p>
        </p:txBody>
      </p:sp>
      <p:sp>
        <p:nvSpPr>
          <p:cNvPr id="4" name="Espace réservé du numéro de diapositive 3">
            <a:extLst>
              <a:ext uri="{FF2B5EF4-FFF2-40B4-BE49-F238E27FC236}">
                <a16:creationId xmlns:a16="http://schemas.microsoft.com/office/drawing/2014/main" id="{8769B525-9DAF-4832-B866-E29EDF44FC52}"/>
              </a:ext>
            </a:extLst>
          </p:cNvPr>
          <p:cNvSpPr>
            <a:spLocks noGrp="1"/>
          </p:cNvSpPr>
          <p:nvPr>
            <p:ph type="sldNum" sz="quarter" idx="12"/>
          </p:nvPr>
        </p:nvSpPr>
        <p:spPr/>
        <p:txBody>
          <a:bodyPr/>
          <a:lstStyle/>
          <a:p>
            <a:fld id="{B4E8A8B0-DD05-4CB5-B2E0-D10935F2EDF8}" type="slidenum">
              <a:rPr lang="fr-FR" smtClean="0"/>
              <a:pPr/>
              <a:t>5</a:t>
            </a:fld>
            <a:endParaRPr lang="fr-FR"/>
          </a:p>
        </p:txBody>
      </p:sp>
    </p:spTree>
    <p:extLst>
      <p:ext uri="{BB962C8B-B14F-4D97-AF65-F5344CB8AC3E}">
        <p14:creationId xmlns:p14="http://schemas.microsoft.com/office/powerpoint/2010/main" val="175628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052C5F-A887-E143-8F21-58EF43ECEE21}"/>
              </a:ext>
            </a:extLst>
          </p:cNvPr>
          <p:cNvSpPr>
            <a:spLocks noGrp="1"/>
          </p:cNvSpPr>
          <p:nvPr>
            <p:ph type="title"/>
          </p:nvPr>
        </p:nvSpPr>
        <p:spPr>
          <a:xfrm>
            <a:off x="467544" y="845667"/>
            <a:ext cx="7344815" cy="1047649"/>
          </a:xfrm>
        </p:spPr>
        <p:txBody>
          <a:bodyPr/>
          <a:lstStyle/>
          <a:p>
            <a:r>
              <a:rPr lang="fr-FR" sz="3200" dirty="0">
                <a:latin typeface="Times New Roman" panose="02020603050405020304" pitchFamily="18" charset="0"/>
                <a:cs typeface="Times New Roman" panose="02020603050405020304" pitchFamily="18" charset="0"/>
              </a:rPr>
              <a:t>Principes Directeurs de l’Entreprenariat social (1/2)</a:t>
            </a:r>
          </a:p>
        </p:txBody>
      </p:sp>
      <p:sp>
        <p:nvSpPr>
          <p:cNvPr id="3" name="Espace réservé du contenu 2">
            <a:extLst>
              <a:ext uri="{FF2B5EF4-FFF2-40B4-BE49-F238E27FC236}">
                <a16:creationId xmlns:a16="http://schemas.microsoft.com/office/drawing/2014/main" id="{C9BAF612-8807-7141-A303-2F6E33B98F78}"/>
              </a:ext>
            </a:extLst>
          </p:cNvPr>
          <p:cNvSpPr>
            <a:spLocks noGrp="1"/>
          </p:cNvSpPr>
          <p:nvPr>
            <p:ph idx="1"/>
          </p:nvPr>
        </p:nvSpPr>
        <p:spPr>
          <a:xfrm>
            <a:off x="251520" y="2204864"/>
            <a:ext cx="8892480" cy="3528392"/>
          </a:xfrm>
        </p:spPr>
        <p:txBody>
          <a:bodyPr/>
          <a:lstStyle/>
          <a:p>
            <a:pPr algn="just"/>
            <a:r>
              <a:rPr lang="fr-SN" sz="2000" b="1" dirty="0">
                <a:latin typeface="Times New Roman" panose="02020603050405020304" pitchFamily="18" charset="0"/>
                <a:cs typeface="Times New Roman" panose="02020603050405020304" pitchFamily="18" charset="0"/>
              </a:rPr>
              <a:t>Lucrativité limitée : </a:t>
            </a:r>
          </a:p>
          <a:p>
            <a:pPr marL="0" indent="0" algn="just">
              <a:buNone/>
            </a:pPr>
            <a:endParaRPr lang="fr-SN" sz="2000" b="1" dirty="0">
              <a:latin typeface="Times New Roman" panose="02020603050405020304" pitchFamily="18" charset="0"/>
              <a:cs typeface="Times New Roman" panose="02020603050405020304" pitchFamily="18" charset="0"/>
            </a:endParaRPr>
          </a:p>
          <a:p>
            <a:pPr marL="457200" lvl="1" indent="0" algn="just">
              <a:buNone/>
            </a:pPr>
            <a:r>
              <a:rPr lang="fr-SN" sz="2000" dirty="0">
                <a:latin typeface="Times New Roman" panose="02020603050405020304" pitchFamily="18" charset="0"/>
                <a:cs typeface="Times New Roman" panose="02020603050405020304" pitchFamily="18" charset="0"/>
              </a:rPr>
              <a:t>Les ressources générées par les acteurs sont majoritairement consacrées à </a:t>
            </a:r>
          </a:p>
          <a:p>
            <a:pPr marL="457200" lvl="1" indent="0" algn="just">
              <a:buNone/>
            </a:pPr>
            <a:r>
              <a:rPr lang="fr-SN" sz="2000" dirty="0">
                <a:latin typeface="Times New Roman" panose="02020603050405020304" pitchFamily="18" charset="0"/>
                <a:cs typeface="Times New Roman" panose="02020603050405020304" pitchFamily="18" charset="0"/>
              </a:rPr>
              <a:t>l’objectif de maintien ou de développement de l’activité économique. </a:t>
            </a:r>
          </a:p>
          <a:p>
            <a:pPr marL="457200" lvl="1" indent="0" algn="just">
              <a:buNone/>
            </a:pPr>
            <a:endParaRPr lang="fr-SN" sz="2000" dirty="0">
              <a:latin typeface="Times New Roman" panose="02020603050405020304" pitchFamily="18" charset="0"/>
              <a:cs typeface="Times New Roman" panose="02020603050405020304" pitchFamily="18" charset="0"/>
            </a:endParaRPr>
          </a:p>
          <a:p>
            <a:pPr marL="457200" lvl="1" indent="0" algn="just">
              <a:buNone/>
            </a:pPr>
            <a:r>
              <a:rPr lang="fr-SN" sz="2000" dirty="0">
                <a:latin typeface="Times New Roman" panose="02020603050405020304" pitchFamily="18" charset="0"/>
                <a:cs typeface="Times New Roman" panose="02020603050405020304" pitchFamily="18" charset="0"/>
              </a:rPr>
              <a:t>Il s’agit de s’assurer que la majorité des bénéfices est réinvestie pour</a:t>
            </a:r>
          </a:p>
          <a:p>
            <a:pPr marL="457200" lvl="1" indent="0" algn="just">
              <a:buNone/>
            </a:pPr>
            <a:r>
              <a:rPr lang="fr-SN" sz="2000" dirty="0">
                <a:latin typeface="Times New Roman" panose="02020603050405020304" pitchFamily="18" charset="0"/>
                <a:cs typeface="Times New Roman" panose="02020603050405020304" pitchFamily="18" charset="0"/>
              </a:rPr>
              <a:t> le développement ou le maintien de l’activité en vue de limiter la spéculation </a:t>
            </a:r>
          </a:p>
          <a:p>
            <a:pPr marL="457200" lvl="1" indent="0" algn="just">
              <a:buNone/>
            </a:pPr>
            <a:r>
              <a:rPr lang="fr-SN" sz="2000" dirty="0">
                <a:latin typeface="Times New Roman" panose="02020603050405020304" pitchFamily="18" charset="0"/>
                <a:cs typeface="Times New Roman" panose="02020603050405020304" pitchFamily="18" charset="0"/>
              </a:rPr>
              <a:t>sur le capital et les parts sociales et d’assurer la finalité sociale</a:t>
            </a:r>
          </a:p>
          <a:p>
            <a:pPr marL="457200" lvl="1" indent="0" algn="just">
              <a:buNone/>
            </a:pPr>
            <a:r>
              <a:rPr lang="fr-SN" sz="2000" dirty="0">
                <a:latin typeface="Times New Roman" panose="02020603050405020304" pitchFamily="18" charset="0"/>
                <a:cs typeface="Times New Roman" panose="02020603050405020304" pitchFamily="18" charset="0"/>
              </a:rPr>
              <a:t> ou environnementale de l’entreprise.</a:t>
            </a:r>
          </a:p>
          <a:p>
            <a:endParaRPr lang="fr-FR" sz="2000"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F252884-3BDC-40CE-8370-BFB7AE8D1C42}"/>
              </a:ext>
            </a:extLst>
          </p:cNvPr>
          <p:cNvSpPr>
            <a:spLocks noGrp="1"/>
          </p:cNvSpPr>
          <p:nvPr>
            <p:ph type="sldNum" sz="quarter" idx="12"/>
          </p:nvPr>
        </p:nvSpPr>
        <p:spPr/>
        <p:txBody>
          <a:bodyPr/>
          <a:lstStyle/>
          <a:p>
            <a:fld id="{B4E8A8B0-DD05-4CB5-B2E0-D10935F2EDF8}" type="slidenum">
              <a:rPr lang="fr-FR" smtClean="0"/>
              <a:pPr/>
              <a:t>6</a:t>
            </a:fld>
            <a:endParaRPr lang="fr-FR"/>
          </a:p>
        </p:txBody>
      </p:sp>
    </p:spTree>
    <p:extLst>
      <p:ext uri="{BB962C8B-B14F-4D97-AF65-F5344CB8AC3E}">
        <p14:creationId xmlns:p14="http://schemas.microsoft.com/office/powerpoint/2010/main" val="76284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D5C4D8-43BC-D841-8B23-2A47B582A2A0}"/>
              </a:ext>
            </a:extLst>
          </p:cNvPr>
          <p:cNvSpPr>
            <a:spLocks noGrp="1"/>
          </p:cNvSpPr>
          <p:nvPr>
            <p:ph type="title"/>
          </p:nvPr>
        </p:nvSpPr>
        <p:spPr>
          <a:xfrm>
            <a:off x="227406" y="2277222"/>
            <a:ext cx="8909176" cy="1325563"/>
          </a:xfrm>
        </p:spPr>
        <p:txBody>
          <a:bodyPr/>
          <a:lstStyle/>
          <a:p>
            <a:pPr marL="342900" indent="-342900">
              <a:buFont typeface="Arial" panose="020B0604020202020204" pitchFamily="34" charset="0"/>
              <a:buChar char="•"/>
            </a:pPr>
            <a:r>
              <a:rPr lang="fr-SN" sz="2000" dirty="0">
                <a:solidFill>
                  <a:schemeClr val="tx1"/>
                </a:solidFill>
                <a:latin typeface="Times New Roman" panose="02020603050405020304" pitchFamily="18" charset="0"/>
                <a:cs typeface="Times New Roman" panose="02020603050405020304" pitchFamily="18" charset="0"/>
              </a:rPr>
              <a:t>Finalité sociale ou environnementale </a:t>
            </a:r>
            <a:endParaRPr lang="fr-FR" sz="2000"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DF6199F8-65C6-3E40-8CDB-9D4342D5CCF9}"/>
              </a:ext>
            </a:extLst>
          </p:cNvPr>
          <p:cNvSpPr>
            <a:spLocks noGrp="1"/>
          </p:cNvSpPr>
          <p:nvPr>
            <p:ph idx="1"/>
          </p:nvPr>
        </p:nvSpPr>
        <p:spPr>
          <a:xfrm>
            <a:off x="721554" y="2780928"/>
            <a:ext cx="7920880" cy="2024810"/>
          </a:xfrm>
        </p:spPr>
        <p:txBody>
          <a:bodyPr/>
          <a:lstStyle/>
          <a:p>
            <a:pPr marL="0" indent="0">
              <a:buNone/>
            </a:pPr>
            <a:r>
              <a:rPr lang="fr-SN" sz="2000" dirty="0">
                <a:latin typeface="Times New Roman" panose="02020603050405020304" pitchFamily="18" charset="0"/>
                <a:cs typeface="Times New Roman" panose="02020603050405020304" pitchFamily="18" charset="0"/>
              </a:rPr>
              <a:t>La finalité consiste à la recherche de la satisfaction d’un besoin social produisant un impact positif et durable sur la personne humaine, la société et/ou l’environnement, au niveau local ou national. </a:t>
            </a:r>
            <a:br>
              <a:rPr lang="fr-SN" dirty="0"/>
            </a:br>
            <a:endParaRPr lang="fr-FR" dirty="0"/>
          </a:p>
        </p:txBody>
      </p:sp>
      <p:sp>
        <p:nvSpPr>
          <p:cNvPr id="4" name="Espace réservé du numéro de diapositive 3">
            <a:extLst>
              <a:ext uri="{FF2B5EF4-FFF2-40B4-BE49-F238E27FC236}">
                <a16:creationId xmlns:a16="http://schemas.microsoft.com/office/drawing/2014/main" id="{E1BC58BB-6757-4884-875D-0FD3B69CE0A0}"/>
              </a:ext>
            </a:extLst>
          </p:cNvPr>
          <p:cNvSpPr>
            <a:spLocks noGrp="1"/>
          </p:cNvSpPr>
          <p:nvPr>
            <p:ph type="sldNum" sz="quarter" idx="12"/>
          </p:nvPr>
        </p:nvSpPr>
        <p:spPr/>
        <p:txBody>
          <a:bodyPr/>
          <a:lstStyle/>
          <a:p>
            <a:fld id="{B4E8A8B0-DD05-4CB5-B2E0-D10935F2EDF8}" type="slidenum">
              <a:rPr lang="fr-FR" smtClean="0"/>
              <a:pPr/>
              <a:t>7</a:t>
            </a:fld>
            <a:endParaRPr lang="fr-FR"/>
          </a:p>
        </p:txBody>
      </p:sp>
      <p:sp>
        <p:nvSpPr>
          <p:cNvPr id="5" name="Titre 1">
            <a:extLst>
              <a:ext uri="{FF2B5EF4-FFF2-40B4-BE49-F238E27FC236}">
                <a16:creationId xmlns:a16="http://schemas.microsoft.com/office/drawing/2014/main" id="{8ABEDF93-9E2B-442F-9022-C91888C927B4}"/>
              </a:ext>
            </a:extLst>
          </p:cNvPr>
          <p:cNvSpPr txBox="1">
            <a:spLocks/>
          </p:cNvSpPr>
          <p:nvPr/>
        </p:nvSpPr>
        <p:spPr>
          <a:xfrm>
            <a:off x="467544" y="845667"/>
            <a:ext cx="7344815" cy="1047649"/>
          </a:xfrm>
          <a:prstGeom prst="rect">
            <a:avLst/>
          </a:prstGeom>
        </p:spPr>
        <p:txBody>
          <a:bodyPr/>
          <a:lstStyle>
            <a:lvl1pPr algn="l" defTabSz="914400" rtl="0" eaLnBrk="1" latinLnBrk="0" hangingPunct="1">
              <a:lnSpc>
                <a:spcPct val="90000"/>
              </a:lnSpc>
              <a:spcBef>
                <a:spcPct val="0"/>
              </a:spcBef>
              <a:buNone/>
              <a:defRPr sz="4400" b="1" kern="1200">
                <a:solidFill>
                  <a:schemeClr val="accent1">
                    <a:lumMod val="50000"/>
                  </a:schemeClr>
                </a:solidFill>
                <a:latin typeface="+mj-lt"/>
                <a:ea typeface="+mj-ea"/>
                <a:cs typeface="+mj-cs"/>
              </a:defRPr>
            </a:lvl1pPr>
          </a:lstStyle>
          <a:p>
            <a:r>
              <a:rPr lang="fr-FR" sz="3200" dirty="0">
                <a:latin typeface="Times New Roman" panose="02020603050405020304" pitchFamily="18" charset="0"/>
                <a:cs typeface="Times New Roman" panose="02020603050405020304" pitchFamily="18" charset="0"/>
              </a:rPr>
              <a:t>Principes Directeurs de l’Entreprenariat social (2/2)</a:t>
            </a:r>
          </a:p>
        </p:txBody>
      </p:sp>
    </p:spTree>
    <p:extLst>
      <p:ext uri="{BB962C8B-B14F-4D97-AF65-F5344CB8AC3E}">
        <p14:creationId xmlns:p14="http://schemas.microsoft.com/office/powerpoint/2010/main" val="3489400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100" b="1" dirty="0">
                <a:solidFill>
                  <a:schemeClr val="accent1"/>
                </a:solidFill>
                <a:latin typeface="Times New Roman" panose="02020603050405020304" pitchFamily="18" charset="0"/>
                <a:cs typeface="Times New Roman" panose="02020603050405020304" pitchFamily="18" charset="0"/>
              </a:rPr>
              <a:t>Pourquoi l’entreprenariat social ?</a:t>
            </a:r>
            <a:br>
              <a:rPr lang="fr-FR" dirty="0">
                <a:solidFill>
                  <a:schemeClr val="accent1"/>
                </a:solidFill>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79512" y="1412776"/>
            <a:ext cx="8640960" cy="4824536"/>
          </a:xfrm>
        </p:spPr>
        <p:txBody>
          <a:bodyPr>
            <a:normAutofit/>
          </a:bodyPr>
          <a:lstStyle/>
          <a:p>
            <a:pPr marL="0" indent="0" algn="just">
              <a:buNone/>
            </a:pPr>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Il «…consiste à créer une activité économique viable pour répondre aux besoins sociaux et environnementaux (accès aux soins, aux énergies, au logement, gâchis à grande échelle, chômage de longue durée,…, croissance verte, etc.). » Labo de L’ESS: </a:t>
            </a:r>
            <a:r>
              <a:rPr lang="fr-FR" sz="2000" dirty="0">
                <a:latin typeface="Times New Roman" panose="02020603050405020304" pitchFamily="18" charset="0"/>
                <a:cs typeface="Times New Roman" panose="02020603050405020304" pitchFamily="18" charset="0"/>
                <a:hlinkClick r:id="rId2"/>
              </a:rPr>
              <a:t>http://www.lelabo-ess.org/+-Entrepreneuriat-social-149-+.html</a:t>
            </a:r>
            <a:r>
              <a:rPr lang="fr-FR" sz="2000" dirty="0">
                <a:latin typeface="Times New Roman" panose="02020603050405020304" pitchFamily="18" charset="0"/>
                <a:cs typeface="Times New Roman" panose="02020603050405020304" pitchFamily="18" charset="0"/>
              </a:rPr>
              <a:t>, consulté le 01/06/2017</a:t>
            </a:r>
          </a:p>
          <a:p>
            <a:pPr marL="0" indent="0" algn="r">
              <a:buNone/>
            </a:pPr>
            <a:endParaRPr lang="fr-FR" sz="2000" dirty="0">
              <a:latin typeface="Times New Roman" panose="02020603050405020304" pitchFamily="18" charset="0"/>
              <a:cs typeface="Times New Roman" panose="02020603050405020304" pitchFamily="18" charset="0"/>
            </a:endParaRPr>
          </a:p>
          <a:p>
            <a:r>
              <a:rPr lang="fr-FR" sz="2000" dirty="0">
                <a:latin typeface="Times New Roman" panose="02020603050405020304" pitchFamily="18" charset="0"/>
                <a:cs typeface="Times New Roman" panose="02020603050405020304" pitchFamily="18" charset="0"/>
              </a:rPr>
              <a:t>L’entreprenariat social prône un management démocratique qui vise l’épanouissement et la participation avec comme éthique, la transparence et la </a:t>
            </a:r>
            <a:r>
              <a:rPr lang="fr-FR" sz="2000" dirty="0" err="1">
                <a:latin typeface="Times New Roman" panose="02020603050405020304" pitchFamily="18" charset="0"/>
                <a:cs typeface="Times New Roman" panose="02020603050405020304" pitchFamily="18" charset="0"/>
              </a:rPr>
              <a:t>redevabilité</a:t>
            </a:r>
            <a:r>
              <a:rPr lang="fr-FR" sz="2000" dirty="0">
                <a:latin typeface="Times New Roman" panose="02020603050405020304" pitchFamily="18" charset="0"/>
                <a:cs typeface="Times New Roman" panose="02020603050405020304" pitchFamily="18" charset="0"/>
              </a:rPr>
              <a:t>.</a:t>
            </a:r>
          </a:p>
        </p:txBody>
      </p:sp>
      <p:sp>
        <p:nvSpPr>
          <p:cNvPr id="4" name="Espace réservé du numéro de diapositive 3">
            <a:extLst>
              <a:ext uri="{FF2B5EF4-FFF2-40B4-BE49-F238E27FC236}">
                <a16:creationId xmlns:a16="http://schemas.microsoft.com/office/drawing/2014/main" id="{267D0D6E-3639-4026-AB56-E5E0A48821B8}"/>
              </a:ext>
            </a:extLst>
          </p:cNvPr>
          <p:cNvSpPr>
            <a:spLocks noGrp="1"/>
          </p:cNvSpPr>
          <p:nvPr>
            <p:ph type="sldNum" sz="quarter" idx="12"/>
          </p:nvPr>
        </p:nvSpPr>
        <p:spPr/>
        <p:txBody>
          <a:bodyPr/>
          <a:lstStyle/>
          <a:p>
            <a:fld id="{B4E8A8B0-DD05-4CB5-B2E0-D10935F2EDF8}"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1513" y="1054114"/>
            <a:ext cx="7886700" cy="1325563"/>
          </a:xfrm>
        </p:spPr>
        <p:txBody>
          <a:bodyPr>
            <a:normAutofit fontScale="90000"/>
          </a:bodyPr>
          <a:lstStyle/>
          <a:p>
            <a:r>
              <a:rPr lang="fr-FR" sz="3100" b="1" dirty="0">
                <a:solidFill>
                  <a:schemeClr val="accent1"/>
                </a:solidFill>
                <a:latin typeface="Times New Roman" panose="02020603050405020304" pitchFamily="18" charset="0"/>
                <a:cs typeface="Times New Roman" panose="02020603050405020304" pitchFamily="18" charset="0"/>
              </a:rPr>
              <a:t>L’entreprenariat social, un modèle dans l’ESS 1/2</a:t>
            </a:r>
            <a:br>
              <a:rPr lang="fr-FR" dirty="0">
                <a:solidFill>
                  <a:schemeClr val="accent1"/>
                </a:solidFill>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615787" y="1907176"/>
            <a:ext cx="7886700" cy="4351338"/>
          </a:xfrm>
        </p:spPr>
        <p:txBody>
          <a:bodyPr>
            <a:normAutofit fontScale="85000" lnSpcReduction="20000"/>
          </a:bodyPr>
          <a:lstStyle/>
          <a:p>
            <a:pPr algn="just"/>
            <a:endParaRPr lang="fr-FR" sz="1600" dirty="0"/>
          </a:p>
          <a:p>
            <a:pPr algn="just"/>
            <a:r>
              <a:rPr lang="fr-FR" sz="2000" dirty="0">
                <a:latin typeface="Times New Roman" panose="02020603050405020304" pitchFamily="18" charset="0"/>
                <a:cs typeface="Times New Roman" panose="02020603050405020304" pitchFamily="18" charset="0"/>
              </a:rPr>
              <a:t>Les entreprises sociales ou collectives favorisent le développement des capacités humaines et  renforcent  la résilience de leurs membres face aux dérives sociétales avec comme valeurs un développement qui profite à tous, un partage équitable des richesses.</a:t>
            </a:r>
          </a:p>
          <a:p>
            <a:pPr marL="0" indent="0" algn="just">
              <a:buNone/>
            </a:pPr>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l’ESS a une finalité sociale d’entreprise qui met en exergue la dignité humaine, l’</a:t>
            </a:r>
            <a:r>
              <a:rPr lang="fr-FR" sz="2000" dirty="0" err="1">
                <a:latin typeface="Times New Roman" panose="02020603050405020304" pitchFamily="18" charset="0"/>
                <a:cs typeface="Times New Roman" panose="02020603050405020304" pitchFamily="18" charset="0"/>
              </a:rPr>
              <a:t>inclusivité</a:t>
            </a:r>
            <a:r>
              <a:rPr lang="fr-FR" sz="2000" dirty="0">
                <a:latin typeface="Times New Roman" panose="02020603050405020304" pitchFamily="18" charset="0"/>
                <a:cs typeface="Times New Roman" panose="02020603050405020304" pitchFamily="18" charset="0"/>
              </a:rPr>
              <a:t>, l’utilité sociale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Les coopératives, mutuelles et associations font avancer la lutte contre la dépendance économique qui est en fait la matrice d’origine de ce modèle de développement durable.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L'économie sociale et solidaire, en raison de son approche holiste fondée sur un paradigme qui place la dignité humaine et la responsabilité citoyenne au centre de l’entreprenariat collectif, devrait inspirer les politiques publiques et les mécanismes de régulation internationaux. </a:t>
            </a:r>
          </a:p>
          <a:p>
            <a:pPr algn="just"/>
            <a:endParaRPr lang="fr-FR" sz="1600" dirty="0"/>
          </a:p>
          <a:p>
            <a:endParaRPr lang="fr-FR" dirty="0"/>
          </a:p>
        </p:txBody>
      </p:sp>
      <p:sp>
        <p:nvSpPr>
          <p:cNvPr id="4" name="Espace réservé du numéro de diapositive 3">
            <a:extLst>
              <a:ext uri="{FF2B5EF4-FFF2-40B4-BE49-F238E27FC236}">
                <a16:creationId xmlns:a16="http://schemas.microsoft.com/office/drawing/2014/main" id="{4E0E9519-A562-492A-B2DD-E12150BB83E4}"/>
              </a:ext>
            </a:extLst>
          </p:cNvPr>
          <p:cNvSpPr>
            <a:spLocks noGrp="1"/>
          </p:cNvSpPr>
          <p:nvPr>
            <p:ph type="sldNum" sz="quarter" idx="12"/>
          </p:nvPr>
        </p:nvSpPr>
        <p:spPr/>
        <p:txBody>
          <a:bodyPr/>
          <a:lstStyle/>
          <a:p>
            <a:fld id="{B4E8A8B0-DD05-4CB5-B2E0-D10935F2EDF8}" type="slidenum">
              <a:rPr lang="fr-FR" smtClean="0"/>
              <a:pPr/>
              <a:t>9</a:t>
            </a:fld>
            <a:endParaRPr lang="fr-FR"/>
          </a:p>
        </p:txBody>
      </p:sp>
    </p:spTree>
  </p:cSld>
  <p:clrMapOvr>
    <a:masterClrMapping/>
  </p:clrMapOvr>
</p:sld>
</file>

<file path=ppt/theme/theme1.xml><?xml version="1.0" encoding="utf-8"?>
<a:theme xmlns:a="http://schemas.openxmlformats.org/drawingml/2006/main" name="Thème_YALI_V3">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_YALI_V3" id="{C27FCA5C-1959-9A42-98AA-2EF31C51F7EB}" vid="{EB2128BF-429D-AC4A-9972-8657199CF5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modele_presentation_yali_v3</Template>
  <TotalTime>406</TotalTime>
  <Words>1725</Words>
  <Application>Microsoft Macintosh PowerPoint</Application>
  <PresentationFormat>Affichage à l'écran (4:3)</PresentationFormat>
  <Paragraphs>134</Paragraphs>
  <Slides>16</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Algerian</vt:lpstr>
      <vt:lpstr>Arial</vt:lpstr>
      <vt:lpstr>Calibri</vt:lpstr>
      <vt:lpstr>Calibri Light</vt:lpstr>
      <vt:lpstr>Times New Roman</vt:lpstr>
      <vt:lpstr>Wingdings</vt:lpstr>
      <vt:lpstr>Thème_YALI_V3</vt:lpstr>
      <vt:lpstr> </vt:lpstr>
      <vt:lpstr>Module 4 : Entreprenariat social </vt:lpstr>
      <vt:lpstr>Plan </vt:lpstr>
      <vt:lpstr>Qu’est-ce que l’entreprenariat social ? </vt:lpstr>
      <vt:lpstr>Qu’est-ce que l’entreprenariat social ? </vt:lpstr>
      <vt:lpstr>Principes Directeurs de l’Entreprenariat social (1/2)</vt:lpstr>
      <vt:lpstr>Finalité sociale ou environnementale </vt:lpstr>
      <vt:lpstr>Pourquoi l’entreprenariat social ? </vt:lpstr>
      <vt:lpstr>L’entreprenariat social, un modèle dans l’ESS 1/2 </vt:lpstr>
      <vt:lpstr>Un modèle dans l’ESS 2/2</vt:lpstr>
      <vt:lpstr>ESS et croissance économique plus inclusive </vt:lpstr>
      <vt:lpstr>ESS pour contrer l’exclusion</vt:lpstr>
      <vt:lpstr>Conclusion: l’ESS et renouvellement des paradigmes de développement 1/2 </vt:lpstr>
      <vt:lpstr>L’ESS et renouvellement des paradigmes de développement 2/2</vt:lpstr>
      <vt:lpstr>Biblio</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Entreprenariat social</dc:title>
  <dc:creator>HPP</dc:creator>
  <cp:lastModifiedBy>Abdou Salam FALL</cp:lastModifiedBy>
  <cp:revision>33</cp:revision>
  <dcterms:created xsi:type="dcterms:W3CDTF">2017-06-01T10:41:01Z</dcterms:created>
  <dcterms:modified xsi:type="dcterms:W3CDTF">2022-03-25T09:49:11Z</dcterms:modified>
</cp:coreProperties>
</file>