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24"/>
  </p:notesMasterIdLst>
  <p:sldIdLst>
    <p:sldId id="258" r:id="rId2"/>
    <p:sldId id="284" r:id="rId3"/>
    <p:sldId id="259" r:id="rId4"/>
    <p:sldId id="261" r:id="rId5"/>
    <p:sldId id="285" r:id="rId6"/>
    <p:sldId id="289" r:id="rId7"/>
    <p:sldId id="288" r:id="rId8"/>
    <p:sldId id="293" r:id="rId9"/>
    <p:sldId id="301" r:id="rId10"/>
    <p:sldId id="287" r:id="rId11"/>
    <p:sldId id="294" r:id="rId12"/>
    <p:sldId id="295" r:id="rId13"/>
    <p:sldId id="296" r:id="rId14"/>
    <p:sldId id="281" r:id="rId15"/>
    <p:sldId id="291" r:id="rId16"/>
    <p:sldId id="300" r:id="rId17"/>
    <p:sldId id="292" r:id="rId18"/>
    <p:sldId id="299" r:id="rId19"/>
    <p:sldId id="298" r:id="rId20"/>
    <p:sldId id="303" r:id="rId21"/>
    <p:sldId id="304" r:id="rId22"/>
    <p:sldId id="302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11" autoAdjust="0"/>
    <p:restoredTop sz="95060"/>
  </p:normalViewPr>
  <p:slideViewPr>
    <p:cSldViewPr snapToGrid="0" snapToObjects="1">
      <p:cViewPr varScale="1">
        <p:scale>
          <a:sx n="109" d="100"/>
          <a:sy n="109" d="100"/>
        </p:scale>
        <p:origin x="192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1B8F6-011B-4E4B-BD5D-EFD0315DA110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72706-DAF6-324F-8144-B49DA83723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92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72706-DAF6-324F-8144-B49DA837235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992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tiff"/><Relationship Id="rId10" Type="http://schemas.openxmlformats.org/officeDocument/2006/relationships/image" Target="../media/image10.png"/><Relationship Id="rId4" Type="http://schemas.openxmlformats.org/officeDocument/2006/relationships/image" Target="../media/image4.tiff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060" y="0"/>
            <a:ext cx="4548938" cy="6858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" y="19991"/>
            <a:ext cx="6097395" cy="1574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594791"/>
            <a:ext cx="9144000" cy="1915172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2030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pic>
        <p:nvPicPr>
          <p:cNvPr id="18" name="Imag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2820317" y="5192010"/>
            <a:ext cx="1779707" cy="77629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7763" y="6173594"/>
            <a:ext cx="529133" cy="535079"/>
          </a:xfrm>
          <a:prstGeom prst="rect">
            <a:avLst/>
          </a:prstGeom>
        </p:spPr>
      </p:pic>
      <p:pic>
        <p:nvPicPr>
          <p:cNvPr id="24" name="Image 4" descr="WARC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417" y="6095619"/>
            <a:ext cx="538799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12" descr="https://cluebirdstudio.files.wordpress.com/2011/11/citigroup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538" y="6060694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Espace réservé du contenu 12" descr="http://facilites-etudes.com/wp-content/uploads/2013/10/cesag.gif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42" y="5182829"/>
            <a:ext cx="72072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254" y="6136557"/>
            <a:ext cx="16557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603" y="6073394"/>
            <a:ext cx="563562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107" y="6242085"/>
            <a:ext cx="1183254" cy="4073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92" y="5159362"/>
            <a:ext cx="1055087" cy="92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7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89" y="0"/>
            <a:ext cx="4548938" cy="685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133" y="365124"/>
            <a:ext cx="2040462" cy="55712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B773917-B359-4C46-9DD7-FA3013A40EBF}" type="datetimeFigureOut">
              <a:rPr lang="fr-FR" smtClean="0"/>
              <a:pPr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7195B81-C228-8A48-AEA7-EF4CB4F740E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89" y="0"/>
            <a:ext cx="4548938" cy="6858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133" y="365124"/>
            <a:ext cx="2040462" cy="5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89" y="0"/>
            <a:ext cx="4548938" cy="685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133" y="365124"/>
            <a:ext cx="2040462" cy="557123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B773917-B359-4C46-9DD7-FA3013A40EBF}" type="datetimeFigureOut">
              <a:rPr lang="fr-FR" smtClean="0"/>
              <a:pPr/>
              <a:t>22/03/2022</a:t>
            </a:fld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7195B81-C228-8A48-AEA7-EF4CB4F740E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89" y="0"/>
            <a:ext cx="4548938" cy="6858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133" y="365124"/>
            <a:ext cx="2040462" cy="557123"/>
          </a:xfrm>
          <a:prstGeom prst="rect">
            <a:avLst/>
          </a:prstGeom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818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000" dirty="0">
                <a:solidFill>
                  <a:schemeClr val="accent1"/>
                </a:solidFill>
              </a:rPr>
              <a:t>Développement organisationnel des réseaux d’acteurs</a:t>
            </a:r>
            <a:br>
              <a:rPr lang="fr-FR" sz="4000" dirty="0">
                <a:solidFill>
                  <a:schemeClr val="accent1"/>
                </a:solidFill>
              </a:rPr>
            </a:b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800" dirty="0"/>
              <a:t>Cours du Pr. Abdou Salam </a:t>
            </a:r>
            <a:r>
              <a:rPr lang="fr-FR" sz="2800" dirty="0" err="1"/>
              <a:t>Fall</a:t>
            </a:r>
            <a:endParaRPr lang="fr-FR" sz="2800" dirty="0"/>
          </a:p>
          <a:p>
            <a:r>
              <a:rPr lang="fr-FR" dirty="0"/>
              <a:t>Young </a:t>
            </a:r>
            <a:r>
              <a:rPr lang="fr-FR" dirty="0" err="1"/>
              <a:t>Africans</a:t>
            </a:r>
            <a:r>
              <a:rPr lang="fr-FR" dirty="0"/>
              <a:t> Leaders Initiative (YALI)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7824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9207"/>
          </a:xfrm>
        </p:spPr>
        <p:txBody>
          <a:bodyPr/>
          <a:lstStyle/>
          <a:p>
            <a:pPr algn="ctr"/>
            <a:r>
              <a:rPr lang="fr-FR" sz="2800" dirty="0">
                <a:solidFill>
                  <a:schemeClr val="accent1"/>
                </a:solidFill>
              </a:rPr>
              <a:t>Les étapes de création d’un réseau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933696"/>
            <a:ext cx="10515600" cy="5924304"/>
          </a:xfrm>
        </p:spPr>
        <p:txBody>
          <a:bodyPr/>
          <a:lstStyle/>
          <a:p>
            <a:pPr marL="0" indent="0" algn="just">
              <a:buNone/>
            </a:pPr>
            <a:r>
              <a:rPr lang="fr-FR" b="1" dirty="0"/>
              <a:t>1- volonté de se mettre ensemble: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/>
              <a:t>l’intérêt commun peut résulter d’échanges, de réflexion commune à l’occasion de la planification, de bilan de lutte, de visite d’expériences ou la prise de conscience des potentiels non valorisés par un ou plusieurs acteurs influents. </a:t>
            </a:r>
          </a:p>
        </p:txBody>
      </p:sp>
    </p:spTree>
    <p:extLst>
      <p:ext uri="{BB962C8B-B14F-4D97-AF65-F5344CB8AC3E}">
        <p14:creationId xmlns:p14="http://schemas.microsoft.com/office/powerpoint/2010/main" val="2486817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9207"/>
          </a:xfrm>
        </p:spPr>
        <p:txBody>
          <a:bodyPr/>
          <a:lstStyle/>
          <a:p>
            <a:pPr algn="ctr"/>
            <a:r>
              <a:rPr lang="fr-FR" sz="2800" dirty="0">
                <a:solidFill>
                  <a:schemeClr val="accent1"/>
                </a:solidFill>
              </a:rPr>
              <a:t>Les étapes de création d’un réseau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933696"/>
            <a:ext cx="10515600" cy="5924304"/>
          </a:xfrm>
        </p:spPr>
        <p:txBody>
          <a:bodyPr/>
          <a:lstStyle/>
          <a:p>
            <a:pPr marL="0" indent="0" algn="just">
              <a:buNone/>
            </a:pPr>
            <a:r>
              <a:rPr lang="fr-FR" b="1" dirty="0"/>
              <a:t>2- qualité des membres</a:t>
            </a:r>
            <a:r>
              <a:rPr lang="fr-FR" dirty="0"/>
              <a:t>: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/>
              <a:t>Selon le domaine couvert, quels sont les parties prenantes et le potentiels des membres mobilisables.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/>
              <a:t>Avoir des membres dont la compétence est avérée selon le domaine couvert et l’espace géographique considéré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dirty="0"/>
          </a:p>
          <a:p>
            <a:pPr algn="just">
              <a:buFont typeface="Arial" panose="020B0604020202020204" pitchFamily="34" charset="0"/>
              <a:buChar char="•"/>
            </a:pPr>
            <a:endParaRPr lang="fr-F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/>
              <a:t>Développer une approche qui favorise la diversité et rend possible l’interculturel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886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9207"/>
          </a:xfrm>
        </p:spPr>
        <p:txBody>
          <a:bodyPr/>
          <a:lstStyle/>
          <a:p>
            <a:pPr algn="ctr"/>
            <a:r>
              <a:rPr lang="fr-FR" sz="2800" dirty="0">
                <a:solidFill>
                  <a:schemeClr val="accent1"/>
                </a:solidFill>
              </a:rPr>
              <a:t>Les étapes de création d’un réseau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933696"/>
            <a:ext cx="10515600" cy="5924304"/>
          </a:xfrm>
        </p:spPr>
        <p:txBody>
          <a:bodyPr/>
          <a:lstStyle/>
          <a:p>
            <a:pPr marL="0" indent="0" algn="just">
              <a:buNone/>
            </a:pPr>
            <a:r>
              <a:rPr lang="fr-FR" b="1" dirty="0"/>
              <a:t>3- Edification de vision, missions et offre de services du réseau :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/>
              <a:t>Quels changements?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/>
              <a:t>Quelle est la valeur ajoutée distinctive visée?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/>
              <a:t>Quelles sont les missions du réseau?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/>
              <a:t>Quels services offre le réseau? </a:t>
            </a:r>
          </a:p>
        </p:txBody>
      </p:sp>
    </p:spTree>
    <p:extLst>
      <p:ext uri="{BB962C8B-B14F-4D97-AF65-F5344CB8AC3E}">
        <p14:creationId xmlns:p14="http://schemas.microsoft.com/office/powerpoint/2010/main" val="3137246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9207"/>
          </a:xfrm>
        </p:spPr>
        <p:txBody>
          <a:bodyPr/>
          <a:lstStyle/>
          <a:p>
            <a:pPr algn="ctr"/>
            <a:r>
              <a:rPr lang="fr-FR" sz="2800" dirty="0">
                <a:solidFill>
                  <a:schemeClr val="accent1"/>
                </a:solidFill>
              </a:rPr>
              <a:t>Les étapes de création d’un réseau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933696"/>
            <a:ext cx="10515600" cy="5924304"/>
          </a:xfrm>
        </p:spPr>
        <p:txBody>
          <a:bodyPr/>
          <a:lstStyle/>
          <a:p>
            <a:pPr marL="0" indent="0" algn="just">
              <a:buNone/>
            </a:pPr>
            <a:r>
              <a:rPr lang="fr-FR" b="1" dirty="0"/>
              <a:t>4- Mode d’organisation et de fonctionnement du réseau</a:t>
            </a:r>
            <a:r>
              <a:rPr lang="fr-FR" dirty="0"/>
              <a:t>: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/>
              <a:t>Flexibilité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/>
              <a:t>Ouverture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/>
              <a:t>Synergie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/>
              <a:t>Souplesse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/>
              <a:t>participatif</a:t>
            </a:r>
          </a:p>
        </p:txBody>
      </p:sp>
    </p:spTree>
    <p:extLst>
      <p:ext uri="{BB962C8B-B14F-4D97-AF65-F5344CB8AC3E}">
        <p14:creationId xmlns:p14="http://schemas.microsoft.com/office/powerpoint/2010/main" val="3674941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743"/>
          </a:xfrm>
        </p:spPr>
        <p:txBody>
          <a:bodyPr/>
          <a:lstStyle/>
          <a:p>
            <a:pPr algn="ctr"/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Conditions de développement d’un réseau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08868"/>
            <a:ext cx="10515600" cy="564913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dirty="0"/>
              <a:t>Une </a:t>
            </a:r>
            <a:r>
              <a:rPr lang="fr-FR" b="1" dirty="0"/>
              <a:t>offre de services adaptés </a:t>
            </a:r>
            <a:r>
              <a:rPr lang="fr-FR" dirty="0"/>
              <a:t>à la satisfaction du besoin commun fondateur du réseau,</a:t>
            </a:r>
          </a:p>
          <a:p>
            <a:pPr algn="just">
              <a:lnSpc>
                <a:spcPct val="150000"/>
              </a:lnSpc>
            </a:pPr>
            <a:r>
              <a:rPr lang="fr-FR" dirty="0"/>
              <a:t>Un </a:t>
            </a:r>
            <a:r>
              <a:rPr lang="fr-FR" b="1" dirty="0"/>
              <a:t>système de communication fluide </a:t>
            </a:r>
            <a:r>
              <a:rPr lang="fr-FR" dirty="0"/>
              <a:t>qui privilégie les liens horizontaux et transversaux,</a:t>
            </a:r>
          </a:p>
          <a:p>
            <a:pPr algn="just">
              <a:lnSpc>
                <a:spcPct val="150000"/>
              </a:lnSpc>
            </a:pPr>
            <a:r>
              <a:rPr lang="fr-FR" dirty="0"/>
              <a:t>Un système de </a:t>
            </a:r>
            <a:r>
              <a:rPr lang="fr-FR" b="1" dirty="0"/>
              <a:t>prise de décision démocratique</a:t>
            </a:r>
            <a:r>
              <a:rPr lang="fr-FR" dirty="0"/>
              <a:t>,</a:t>
            </a:r>
          </a:p>
          <a:p>
            <a:pPr algn="just">
              <a:lnSpc>
                <a:spcPct val="150000"/>
              </a:lnSpc>
            </a:pPr>
            <a:r>
              <a:rPr lang="fr-FR" b="1" dirty="0"/>
              <a:t>Une participation effective des membres</a:t>
            </a:r>
            <a:r>
              <a:rPr lang="fr-FR" dirty="0"/>
              <a:t>,</a:t>
            </a:r>
          </a:p>
          <a:p>
            <a:pPr algn="just">
              <a:lnSpc>
                <a:spcPct val="150000"/>
              </a:lnSpc>
            </a:pPr>
            <a:r>
              <a:rPr lang="fr-FR" dirty="0"/>
              <a:t>Un système de suivi-évaluation  qui </a:t>
            </a:r>
            <a:r>
              <a:rPr lang="fr-FR" b="1" dirty="0"/>
              <a:t>favorise le renouvellement de la raison d’être </a:t>
            </a:r>
            <a:r>
              <a:rPr lang="fr-FR" dirty="0"/>
              <a:t>du réseau.</a:t>
            </a:r>
          </a:p>
          <a:p>
            <a:endParaRPr lang="fr-FR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6217"/>
          </a:xfrm>
        </p:spPr>
        <p:txBody>
          <a:bodyPr/>
          <a:lstStyle/>
          <a:p>
            <a:pPr algn="ctr"/>
            <a:br>
              <a:rPr lang="fr-FR" sz="2800" dirty="0">
                <a:solidFill>
                  <a:schemeClr val="accent1"/>
                </a:solidFill>
              </a:rPr>
            </a:br>
            <a:r>
              <a:rPr lang="fr-FR" sz="2800" dirty="0">
                <a:solidFill>
                  <a:schemeClr val="accent1"/>
                </a:solidFill>
              </a:rPr>
              <a:t>Conditions de durabilité d’un réseau</a:t>
            </a:r>
            <a:br>
              <a:rPr lang="fr-FR" sz="2800" dirty="0">
                <a:solidFill>
                  <a:schemeClr val="accent1"/>
                </a:solidFill>
              </a:rPr>
            </a:br>
            <a:endParaRPr lang="fr-FR" sz="28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41342"/>
            <a:ext cx="10515600" cy="5416658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/>
              <a:t>Le cadre institutionnel doit conférer au réseau u</a:t>
            </a:r>
            <a:r>
              <a:rPr lang="fr-FR" b="1" dirty="0"/>
              <a:t>ne fonctionnalité une autonomie</a:t>
            </a:r>
            <a:r>
              <a:rPr lang="fr-FR" dirty="0"/>
              <a:t> qui vont lui permettre d’assurer sa mission avec efficacité.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Les critères à retenir pour le choix du cadre formel ou informel sont: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dirty="0"/>
              <a:t>La souplesse dans la prise de décision,</a:t>
            </a:r>
          </a:p>
          <a:p>
            <a:pPr algn="just"/>
            <a:r>
              <a:rPr lang="fr-FR" dirty="0"/>
              <a:t>L’efficience et l’efficacité,</a:t>
            </a:r>
          </a:p>
          <a:p>
            <a:pPr algn="just"/>
            <a:r>
              <a:rPr lang="fr-FR" dirty="0"/>
              <a:t>La participation des membres, </a:t>
            </a:r>
          </a:p>
          <a:p>
            <a:pPr algn="just"/>
            <a:r>
              <a:rPr lang="fr-FR" dirty="0"/>
              <a:t>La visibilité et la transparence des décisions,</a:t>
            </a:r>
          </a:p>
          <a:p>
            <a:pPr algn="just"/>
            <a:r>
              <a:rPr lang="fr-FR" dirty="0"/>
              <a:t>Les besoins et exigences de croissance du réseau.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2589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16977"/>
            <a:ext cx="10515600" cy="666426"/>
          </a:xfrm>
        </p:spPr>
        <p:txBody>
          <a:bodyPr/>
          <a:lstStyle/>
          <a:p>
            <a:pPr algn="ctr"/>
            <a:r>
              <a:rPr lang="fr-FR" sz="2800" dirty="0">
                <a:solidFill>
                  <a:srgbClr val="5B9BD5"/>
                </a:solidFill>
              </a:rPr>
              <a:t>Choix de la forme de réseaux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759417"/>
            <a:ext cx="10515600" cy="5858359"/>
          </a:xfrm>
        </p:spPr>
        <p:txBody>
          <a:bodyPr/>
          <a:lstStyle/>
          <a:p>
            <a:pPr algn="just"/>
            <a:r>
              <a:rPr lang="fr-FR" dirty="0"/>
              <a:t>Le choix de la forme de réseau doit respecter la facilité de connexion afin de créer des liens productifs pour les acteurs qui se mettent en cohérence et coordonner leurs actions.</a:t>
            </a:r>
          </a:p>
        </p:txBody>
      </p:sp>
    </p:spTree>
    <p:extLst>
      <p:ext uri="{BB962C8B-B14F-4D97-AF65-F5344CB8AC3E}">
        <p14:creationId xmlns:p14="http://schemas.microsoft.com/office/powerpoint/2010/main" val="3818621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7729"/>
          </a:xfrm>
        </p:spPr>
        <p:txBody>
          <a:bodyPr/>
          <a:lstStyle/>
          <a:p>
            <a:pPr algn="ctr"/>
            <a:br>
              <a:rPr lang="fr-FR" sz="2800" dirty="0">
                <a:solidFill>
                  <a:schemeClr val="accent1"/>
                </a:solidFill>
              </a:rPr>
            </a:br>
            <a:r>
              <a:rPr lang="fr-FR" sz="2800" dirty="0">
                <a:solidFill>
                  <a:schemeClr val="accent1"/>
                </a:solidFill>
              </a:rPr>
              <a:t>Les formes de réseaux </a:t>
            </a:r>
            <a:br>
              <a:rPr lang="fr-FR" sz="2800" dirty="0">
                <a:solidFill>
                  <a:schemeClr val="accent1"/>
                </a:solidFill>
              </a:rPr>
            </a:br>
            <a:br>
              <a:rPr lang="fr-FR" sz="2800" dirty="0">
                <a:solidFill>
                  <a:schemeClr val="accent1"/>
                </a:solidFill>
              </a:rPr>
            </a:br>
            <a:r>
              <a:rPr lang="fr-FR" sz="2800" b="0" dirty="0">
                <a:solidFill>
                  <a:schemeClr val="tx1"/>
                </a:solidFill>
              </a:rPr>
              <a:t>réseau circulaire à noyau central</a:t>
            </a:r>
            <a:br>
              <a:rPr lang="fr-FR" sz="2800" dirty="0">
                <a:solidFill>
                  <a:schemeClr val="accent1"/>
                </a:solidFill>
              </a:rPr>
            </a:br>
            <a:br>
              <a:rPr lang="fr-FR" sz="2800" dirty="0">
                <a:solidFill>
                  <a:schemeClr val="accent1"/>
                </a:solidFill>
              </a:rPr>
            </a:br>
            <a:br>
              <a:rPr lang="fr-FR" sz="2800" dirty="0">
                <a:solidFill>
                  <a:schemeClr val="accent1"/>
                </a:solidFill>
              </a:rPr>
            </a:br>
            <a:endParaRPr lang="fr-FR" sz="28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604114" y="3520197"/>
            <a:ext cx="20285590" cy="9788523"/>
          </a:xfrm>
        </p:spPr>
        <p:txBody>
          <a:bodyPr/>
          <a:lstStyle/>
          <a:p>
            <a:pPr marL="0" indent="0" algn="just">
              <a:buNone/>
            </a:pPr>
            <a:endParaRPr lang="fr-FR" b="1" dirty="0"/>
          </a:p>
          <a:p>
            <a:pPr marL="0" indent="0" algn="just">
              <a:buNone/>
            </a:pPr>
            <a:endParaRPr lang="fr-FR" b="1" dirty="0"/>
          </a:p>
          <a:p>
            <a:pPr marL="0" indent="0" algn="just">
              <a:buNone/>
            </a:pPr>
            <a:endParaRPr lang="fr-FR" b="1" dirty="0"/>
          </a:p>
          <a:p>
            <a:pPr marL="0" indent="0" algn="just">
              <a:buNone/>
            </a:pPr>
            <a:endParaRPr lang="fr-FR" b="1" dirty="0"/>
          </a:p>
          <a:p>
            <a:pPr marL="0" indent="0" algn="just">
              <a:buNone/>
            </a:pPr>
            <a:endParaRPr lang="fr-FR" b="1" dirty="0"/>
          </a:p>
          <a:p>
            <a:pPr marL="0" indent="0" algn="just">
              <a:buNone/>
            </a:pPr>
            <a:r>
              <a:rPr lang="fr-FR" b="1" dirty="0"/>
              <a:t>                                             </a:t>
            </a:r>
          </a:p>
          <a:p>
            <a:pPr marL="0" indent="0" algn="just">
              <a:buNone/>
            </a:pPr>
            <a:r>
              <a:rPr lang="fr-FR" b="1" dirty="0"/>
              <a:t>                                        </a:t>
            </a:r>
          </a:p>
        </p:txBody>
      </p:sp>
      <p:pic>
        <p:nvPicPr>
          <p:cNvPr id="1028" name="Picture 4" descr="https://lh3.googleusercontent.com/NAkFU7vvGSi7egG5jO3fNPb7c-LXeLHtMG2I0Zgoz6qOvCLevaCrUXdwtnkkYqR53coZjm2KbhYBu3PIVR1PG3MKFvcf83A2uKc7O066OvhN0QkRJjwyTlPLNjlv4tgb_EtzdD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25" y="2014779"/>
            <a:ext cx="8415580" cy="505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30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6217"/>
          </a:xfrm>
        </p:spPr>
        <p:txBody>
          <a:bodyPr/>
          <a:lstStyle/>
          <a:p>
            <a:pPr algn="ctr"/>
            <a:br>
              <a:rPr lang="fr-FR" sz="2800" dirty="0">
                <a:solidFill>
                  <a:schemeClr val="accent1"/>
                </a:solidFill>
              </a:rPr>
            </a:br>
            <a:r>
              <a:rPr lang="fr-FR" sz="2800" dirty="0">
                <a:solidFill>
                  <a:schemeClr val="accent1"/>
                </a:solidFill>
              </a:rPr>
              <a:t>Les formes de réseaux </a:t>
            </a:r>
            <a:br>
              <a:rPr lang="fr-FR" sz="2800" dirty="0">
                <a:solidFill>
                  <a:schemeClr val="accent1"/>
                </a:solidFill>
              </a:rPr>
            </a:br>
            <a:br>
              <a:rPr lang="fr-FR" sz="2800" dirty="0">
                <a:solidFill>
                  <a:schemeClr val="accent1"/>
                </a:solidFill>
              </a:rPr>
            </a:br>
            <a:r>
              <a:rPr lang="fr-FR" sz="2800" b="0" dirty="0">
                <a:solidFill>
                  <a:schemeClr val="tx1"/>
                </a:solidFill>
              </a:rPr>
              <a:t>réseau semi-pyramidal</a:t>
            </a:r>
            <a:br>
              <a:rPr lang="fr-FR" sz="2800" b="0" dirty="0">
                <a:solidFill>
                  <a:schemeClr val="tx1"/>
                </a:solidFill>
              </a:rPr>
            </a:br>
            <a:endParaRPr lang="fr-FR" sz="2800" b="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5126124" y="4214988"/>
            <a:ext cx="29533323" cy="9046243"/>
          </a:xfrm>
        </p:spPr>
        <p:txBody>
          <a:bodyPr/>
          <a:lstStyle/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</p:txBody>
      </p:sp>
      <p:pic>
        <p:nvPicPr>
          <p:cNvPr id="3074" name="Picture 2" descr="https://lh3.googleusercontent.com/2G0WOvKfxn-fGBHNu7mbBG_JbEUARyIWL-vtZNbHpaxsqZ2R6wf289ZUQutAReP9TI4pHB6hvBTt_2MFm160jTI7O17Xg7Hswyky58SOJrSQg-tWpcgcV9F-JgJNDvPLaV7p0V3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322" y="1975483"/>
            <a:ext cx="8710047" cy="459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988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62196"/>
          </a:xfrm>
        </p:spPr>
        <p:txBody>
          <a:bodyPr/>
          <a:lstStyle/>
          <a:p>
            <a:pPr algn="ctr"/>
            <a:br>
              <a:rPr lang="fr-FR" sz="2800" dirty="0">
                <a:solidFill>
                  <a:schemeClr val="accent1"/>
                </a:solidFill>
              </a:rPr>
            </a:br>
            <a:r>
              <a:rPr lang="fr-FR" sz="2800" dirty="0">
                <a:solidFill>
                  <a:schemeClr val="accent1"/>
                </a:solidFill>
              </a:rPr>
              <a:t>Les formes de réseaux</a:t>
            </a:r>
            <a:br>
              <a:rPr lang="fr-FR" sz="2800" dirty="0">
                <a:solidFill>
                  <a:schemeClr val="accent1"/>
                </a:solidFill>
              </a:rPr>
            </a:br>
            <a:br>
              <a:rPr lang="fr-FR" sz="2800" dirty="0">
                <a:solidFill>
                  <a:schemeClr val="accent1"/>
                </a:solidFill>
              </a:rPr>
            </a:br>
            <a:r>
              <a:rPr lang="fr-FR" sz="2800" b="0" dirty="0">
                <a:solidFill>
                  <a:schemeClr val="tx1"/>
                </a:solidFill>
              </a:rPr>
              <a:t>réseau décentralisé en maillot </a:t>
            </a:r>
            <a:br>
              <a:rPr lang="fr-FR" sz="2800" dirty="0">
                <a:solidFill>
                  <a:schemeClr val="accent1"/>
                </a:solidFill>
              </a:rPr>
            </a:br>
            <a:endParaRPr lang="fr-FR" sz="28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3182" y="1627322"/>
            <a:ext cx="10515600" cy="5602638"/>
          </a:xfrm>
        </p:spPr>
        <p:txBody>
          <a:bodyPr/>
          <a:lstStyle/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</p:txBody>
      </p:sp>
      <p:pic>
        <p:nvPicPr>
          <p:cNvPr id="4098" name="Picture 2" descr="https://lh6.googleusercontent.com/U-khhebOOZDhmBZbTqugp7DcUnXhKX1fd_zfLTCQzTSX8xBn_d3ymiH2etiCopDoeLfrqEfhhY21wvTZVSNe2MQ1A4lH1qUQyfUXU2OChK3nZ3_Bw0NtuGhrkVgZvsdHt3Ww56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36" y="2464231"/>
            <a:ext cx="10160428" cy="401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15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52402" cy="1325563"/>
          </a:xfrm>
        </p:spPr>
        <p:txBody>
          <a:bodyPr/>
          <a:lstStyle/>
          <a:p>
            <a:pPr algn="ctr"/>
            <a:r>
              <a:rPr lang="fr-FR" dirty="0"/>
              <a:t>Module 1 : développement organisationnel des réseaux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18834"/>
            <a:ext cx="10515600" cy="5145437"/>
          </a:xfrm>
        </p:spPr>
        <p:txBody>
          <a:bodyPr/>
          <a:lstStyle/>
          <a:p>
            <a:pPr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3200" b="1" dirty="0"/>
              <a:t>Objectif du cours </a:t>
            </a:r>
            <a:endParaRPr lang="fr-FR" sz="3200" dirty="0"/>
          </a:p>
          <a:p>
            <a:pPr algn="just"/>
            <a:r>
              <a:rPr lang="fr-FR" sz="3200" dirty="0"/>
              <a:t>Favoriser la maîtrise des conditions de développement  organisationnel des réseaux d’acteurs.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b="1" dirty="0"/>
              <a:t>Objectifs spécifiques </a:t>
            </a:r>
            <a:endParaRPr lang="fr-FR" sz="3200" dirty="0"/>
          </a:p>
          <a:p>
            <a:pPr lvl="0" algn="just"/>
            <a:r>
              <a:rPr lang="fr-FR" sz="3200" dirty="0"/>
              <a:t>Aider à une bonne connaissance d’identité des réseaux d’acteurs, </a:t>
            </a:r>
          </a:p>
          <a:p>
            <a:pPr lvl="0" algn="just"/>
            <a:r>
              <a:rPr lang="fr-FR" sz="3200" dirty="0"/>
              <a:t>Identifier les conditions de développement et durabilité d’un réseau.</a:t>
            </a:r>
          </a:p>
          <a:p>
            <a:pPr marL="0" indent="0">
              <a:buNone/>
            </a:pPr>
            <a:endParaRPr lang="fr-FR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>
                <a:solidFill>
                  <a:schemeClr val="accent1"/>
                </a:solidFill>
              </a:rPr>
              <a:t>  </a:t>
            </a:r>
            <a:r>
              <a:rPr lang="fr-FR" dirty="0">
                <a:solidFill>
                  <a:prstClr val="black"/>
                </a:solidFill>
              </a:rPr>
              <a:t>Le réseau a une fonction politique davantage que technique:</a:t>
            </a:r>
          </a:p>
          <a:p>
            <a:pPr marL="0" lvl="0" indent="0" algn="just">
              <a:buNone/>
            </a:pPr>
            <a:r>
              <a:rPr lang="fr-FR" dirty="0">
                <a:solidFill>
                  <a:prstClr val="black"/>
                </a:solidFill>
              </a:rPr>
              <a:t>         -impulser,</a:t>
            </a:r>
          </a:p>
          <a:p>
            <a:pPr marL="0" lvl="0" indent="0" algn="just">
              <a:buNone/>
            </a:pPr>
            <a:r>
              <a:rPr lang="fr-FR" dirty="0">
                <a:solidFill>
                  <a:prstClr val="black"/>
                </a:solidFill>
              </a:rPr>
              <a:t>         -Décider,</a:t>
            </a:r>
          </a:p>
          <a:p>
            <a:pPr marL="0" lvl="0" indent="0" algn="just">
              <a:buNone/>
            </a:pPr>
            <a:r>
              <a:rPr lang="fr-FR" dirty="0">
                <a:solidFill>
                  <a:prstClr val="black"/>
                </a:solidFill>
              </a:rPr>
              <a:t>         -Anticiper</a:t>
            </a:r>
          </a:p>
          <a:p>
            <a:pPr marL="0" lvl="0" indent="0" algn="just">
              <a:buNone/>
            </a:pPr>
            <a:r>
              <a:rPr lang="fr-FR" dirty="0">
                <a:solidFill>
                  <a:prstClr val="black"/>
                </a:solidFill>
              </a:rPr>
              <a:t>         -Planifier</a:t>
            </a:r>
          </a:p>
          <a:p>
            <a:pPr marL="0" lvl="0" indent="0" algn="just">
              <a:buNone/>
            </a:pPr>
            <a:r>
              <a:rPr lang="fr-FR" dirty="0">
                <a:solidFill>
                  <a:prstClr val="black"/>
                </a:solidFill>
              </a:rPr>
              <a:t>         -Mettre en relation ou assurer une médiation</a:t>
            </a:r>
          </a:p>
          <a:p>
            <a:pPr marL="0" lvl="0" indent="0" algn="just">
              <a:buNone/>
            </a:pPr>
            <a:r>
              <a:rPr lang="fr-FR" dirty="0">
                <a:solidFill>
                  <a:prstClr val="black"/>
                </a:solidFill>
              </a:rPr>
              <a:t>         -Délibérer et Choisir</a:t>
            </a:r>
          </a:p>
          <a:p>
            <a:pPr marL="0" lvl="0" indent="0" algn="just">
              <a:buNone/>
            </a:pPr>
            <a:r>
              <a:rPr lang="fr-FR" dirty="0">
                <a:solidFill>
                  <a:prstClr val="black"/>
                </a:solidFill>
              </a:rPr>
              <a:t>         -Appuyer et accompagner.</a:t>
            </a:r>
          </a:p>
          <a:p>
            <a:endParaRPr lang="fr-FR" dirty="0">
              <a:solidFill>
                <a:schemeClr val="accent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6755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Références documentaires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>
                <a:solidFill>
                  <a:schemeClr val="accent1"/>
                </a:solidFill>
              </a:rPr>
              <a:t>  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151A1D8-2993-4E47-8146-3572DB24A490}"/>
              </a:ext>
            </a:extLst>
          </p:cNvPr>
          <p:cNvSpPr txBox="1"/>
          <p:nvPr/>
        </p:nvSpPr>
        <p:spPr>
          <a:xfrm>
            <a:off x="271041" y="2186972"/>
            <a:ext cx="1148019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Granovetter</a:t>
            </a:r>
            <a:r>
              <a:rPr lang="fr-FR" sz="2800" dirty="0"/>
              <a:t> Mark, 2001, Le marché autrement. Les réseaux dans l’économie, </a:t>
            </a:r>
          </a:p>
          <a:p>
            <a:r>
              <a:rPr lang="fr-FR" sz="2800" dirty="0"/>
              <a:t>Editions </a:t>
            </a:r>
            <a:r>
              <a:rPr lang="fr-FR" sz="2800" dirty="0" err="1"/>
              <a:t>Déclée</a:t>
            </a:r>
            <a:r>
              <a:rPr lang="fr-FR" sz="2800" dirty="0"/>
              <a:t> de Brouwer (Sociologie économique), Paris, 238 p.</a:t>
            </a:r>
          </a:p>
          <a:p>
            <a:endParaRPr lang="fr-FR" sz="2800" dirty="0"/>
          </a:p>
          <a:p>
            <a:r>
              <a:rPr lang="fr-FR" sz="2800" dirty="0" err="1"/>
              <a:t>Wangoola</a:t>
            </a:r>
            <a:r>
              <a:rPr lang="fr-FR" sz="2800" dirty="0"/>
              <a:t> Paul, 1989, Programme des réseaux: </a:t>
            </a:r>
          </a:p>
          <a:p>
            <a:r>
              <a:rPr lang="fr-FR" sz="2800" dirty="0"/>
              <a:t>une stratégie d’utilisation et de création d’espace libre, </a:t>
            </a:r>
          </a:p>
          <a:p>
            <a:r>
              <a:rPr lang="fr-FR" sz="2800" dirty="0"/>
              <a:t>in: Journal de l’Association Africaine pour l’alphabétisation et </a:t>
            </a:r>
          </a:p>
          <a:p>
            <a:r>
              <a:rPr lang="fr-FR" sz="2800" dirty="0"/>
              <a:t>la formation des Adultes (AALAE), Vol. 2, Nairobi.</a:t>
            </a:r>
          </a:p>
          <a:p>
            <a:endParaRPr lang="fr-FR" sz="2800" dirty="0"/>
          </a:p>
          <a:p>
            <a:r>
              <a:rPr lang="fr-FR" sz="2800" dirty="0"/>
              <a:t>Vincent Lemieux, 2003, A quoi servent les réseaux sociaux, </a:t>
            </a:r>
          </a:p>
          <a:p>
            <a:r>
              <a:rPr lang="fr-FR" sz="2800" dirty="0"/>
              <a:t>Presses de l’Université de Laval, 105 p.</a:t>
            </a:r>
          </a:p>
        </p:txBody>
      </p:sp>
    </p:spTree>
    <p:extLst>
      <p:ext uri="{BB962C8B-B14F-4D97-AF65-F5344CB8AC3E}">
        <p14:creationId xmlns:p14="http://schemas.microsoft.com/office/powerpoint/2010/main" val="1144600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>
                <a:solidFill>
                  <a:schemeClr val="accent1"/>
                </a:solidFill>
              </a:rPr>
              <a:t>                                                       </a:t>
            </a:r>
          </a:p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fr-FR" sz="4800" dirty="0">
                <a:solidFill>
                  <a:schemeClr val="accent1"/>
                </a:solidFill>
              </a:rPr>
              <a:t>Merci de votre attention</a:t>
            </a:r>
          </a:p>
          <a:p>
            <a:pPr algn="ctr">
              <a:buNone/>
            </a:pPr>
            <a:r>
              <a:rPr lang="fr-FR" sz="4800" dirty="0">
                <a:solidFill>
                  <a:schemeClr val="accent1"/>
                </a:solidFill>
              </a:rPr>
              <a:t>fallabdousalam@gmail.com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2842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87573"/>
            <a:ext cx="10515600" cy="555103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957038"/>
            <a:ext cx="10702670" cy="5900962"/>
          </a:xfrm>
        </p:spPr>
        <p:txBody>
          <a:bodyPr/>
          <a:lstStyle/>
          <a:p>
            <a:pPr marL="0" indent="0">
              <a:lnSpc>
                <a:spcPct val="50000"/>
              </a:lnSpc>
              <a:buNone/>
            </a:pPr>
            <a:endParaRPr lang="fr-FR" sz="2400" dirty="0">
              <a:solidFill>
                <a:schemeClr val="accent1"/>
              </a:solidFill>
            </a:endParaRPr>
          </a:p>
          <a:p>
            <a:pPr>
              <a:lnSpc>
                <a:spcPct val="50000"/>
              </a:lnSpc>
            </a:pPr>
            <a:endParaRPr lang="fr-FR" sz="2400" dirty="0">
              <a:solidFill>
                <a:schemeClr val="accent1"/>
              </a:solidFill>
            </a:endParaRPr>
          </a:p>
          <a:p>
            <a:pPr>
              <a:lnSpc>
                <a:spcPct val="50000"/>
              </a:lnSpc>
            </a:pPr>
            <a:r>
              <a:rPr lang="fr-FR" sz="2400" dirty="0">
                <a:solidFill>
                  <a:schemeClr val="accent1"/>
                </a:solidFill>
              </a:rPr>
              <a:t>Définition d’un réseau</a:t>
            </a:r>
          </a:p>
          <a:p>
            <a:pPr>
              <a:lnSpc>
                <a:spcPct val="50000"/>
              </a:lnSpc>
            </a:pPr>
            <a:endParaRPr lang="fr-FR" sz="2400" dirty="0">
              <a:solidFill>
                <a:schemeClr val="accent1"/>
              </a:solidFill>
            </a:endParaRPr>
          </a:p>
          <a:p>
            <a:pPr>
              <a:lnSpc>
                <a:spcPct val="50000"/>
              </a:lnSpc>
            </a:pPr>
            <a:endParaRPr lang="fr-FR" sz="2400" dirty="0">
              <a:solidFill>
                <a:schemeClr val="accent1"/>
              </a:solidFill>
            </a:endParaRPr>
          </a:p>
          <a:p>
            <a:pPr>
              <a:lnSpc>
                <a:spcPct val="50000"/>
              </a:lnSpc>
            </a:pPr>
            <a:r>
              <a:rPr lang="fr-FR" sz="2400" dirty="0">
                <a:solidFill>
                  <a:schemeClr val="accent1"/>
                </a:solidFill>
              </a:rPr>
              <a:t>Différence entre un réseau et les autres formes d’organisations classiques</a:t>
            </a:r>
          </a:p>
          <a:p>
            <a:pPr>
              <a:lnSpc>
                <a:spcPct val="50000"/>
              </a:lnSpc>
            </a:pPr>
            <a:endParaRPr lang="fr-FR" sz="2400" dirty="0">
              <a:solidFill>
                <a:schemeClr val="accent1"/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endParaRPr lang="fr-FR" sz="2400" dirty="0">
              <a:solidFill>
                <a:schemeClr val="accent1"/>
              </a:solidFill>
            </a:endParaRPr>
          </a:p>
          <a:p>
            <a:pPr>
              <a:lnSpc>
                <a:spcPct val="50000"/>
              </a:lnSpc>
            </a:pPr>
            <a:r>
              <a:rPr lang="fr-FR" sz="2400" dirty="0">
                <a:solidFill>
                  <a:schemeClr val="accent1"/>
                </a:solidFill>
              </a:rPr>
              <a:t>Les étapes de création d’un réseau</a:t>
            </a:r>
          </a:p>
          <a:p>
            <a:pPr>
              <a:lnSpc>
                <a:spcPct val="50000"/>
              </a:lnSpc>
            </a:pPr>
            <a:endParaRPr lang="fr-FR" sz="2400" dirty="0">
              <a:solidFill>
                <a:schemeClr val="accent1"/>
              </a:solidFill>
            </a:endParaRPr>
          </a:p>
          <a:p>
            <a:pPr>
              <a:lnSpc>
                <a:spcPct val="50000"/>
              </a:lnSpc>
            </a:pPr>
            <a:endParaRPr lang="fr-FR" sz="2400" dirty="0">
              <a:solidFill>
                <a:schemeClr val="accent1"/>
              </a:solidFill>
            </a:endParaRPr>
          </a:p>
          <a:p>
            <a:pPr>
              <a:lnSpc>
                <a:spcPct val="50000"/>
              </a:lnSpc>
            </a:pPr>
            <a:r>
              <a:rPr lang="fr-FR" sz="2400" dirty="0">
                <a:solidFill>
                  <a:schemeClr val="accent1"/>
                </a:solidFill>
              </a:rPr>
              <a:t>Les formes de réseaux </a:t>
            </a:r>
          </a:p>
          <a:p>
            <a:pPr>
              <a:lnSpc>
                <a:spcPct val="50000"/>
              </a:lnSpc>
            </a:pPr>
            <a:endParaRPr lang="fr-FR" sz="2400" dirty="0">
              <a:solidFill>
                <a:schemeClr val="accent1"/>
              </a:solidFill>
            </a:endParaRPr>
          </a:p>
          <a:p>
            <a:pPr>
              <a:lnSpc>
                <a:spcPct val="50000"/>
              </a:lnSpc>
            </a:pPr>
            <a:endParaRPr lang="fr-FR" sz="2400" dirty="0">
              <a:solidFill>
                <a:schemeClr val="accent1"/>
              </a:solidFill>
            </a:endParaRPr>
          </a:p>
          <a:p>
            <a:pPr>
              <a:lnSpc>
                <a:spcPct val="50000"/>
              </a:lnSpc>
            </a:pPr>
            <a:r>
              <a:rPr lang="fr-FR" sz="2400" dirty="0">
                <a:solidFill>
                  <a:schemeClr val="accent1"/>
                </a:solidFill>
              </a:rPr>
              <a:t>Conditions de durabilité et de développement d’un réseau</a:t>
            </a:r>
          </a:p>
          <a:p>
            <a:pPr>
              <a:lnSpc>
                <a:spcPct val="50000"/>
              </a:lnSpc>
            </a:pPr>
            <a:endParaRPr lang="fr-FR" sz="2400" dirty="0">
              <a:solidFill>
                <a:schemeClr val="accent1"/>
              </a:solidFill>
            </a:endParaRPr>
          </a:p>
          <a:p>
            <a:pPr>
              <a:lnSpc>
                <a:spcPct val="50000"/>
              </a:lnSpc>
            </a:pPr>
            <a:endParaRPr lang="fr-FR" sz="2400" dirty="0">
              <a:solidFill>
                <a:schemeClr val="accent1"/>
              </a:solidFill>
            </a:endParaRPr>
          </a:p>
          <a:p>
            <a:pPr>
              <a:lnSpc>
                <a:spcPct val="50000"/>
              </a:lnSpc>
            </a:pPr>
            <a:endParaRPr lang="fr-FR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800" dirty="0">
                <a:solidFill>
                  <a:schemeClr val="accent1"/>
                </a:solidFill>
              </a:rPr>
              <a:t>Définition d’un réseau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933696"/>
            <a:ext cx="10515600" cy="5924304"/>
          </a:xfrm>
        </p:spPr>
        <p:txBody>
          <a:bodyPr/>
          <a:lstStyle/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dirty="0"/>
              <a:t>Le réseau ou </a:t>
            </a:r>
            <a:r>
              <a:rPr lang="fr-FR" u="sng" dirty="0"/>
              <a:t>network</a:t>
            </a:r>
            <a:r>
              <a:rPr lang="fr-FR" dirty="0"/>
              <a:t> fait référence à une </a:t>
            </a:r>
            <a:r>
              <a:rPr lang="fr-FR" u="sng" dirty="0"/>
              <a:t>fédération d’organisations</a:t>
            </a:r>
            <a:r>
              <a:rPr lang="fr-FR" dirty="0"/>
              <a:t>, à des rapports de partenariat, à des </a:t>
            </a:r>
            <a:r>
              <a:rPr lang="fr-FR" u="sng" dirty="0"/>
              <a:t>relations informelles interpersonnelles et inter-structurelles</a:t>
            </a:r>
            <a:r>
              <a:rPr lang="fr-FR" dirty="0"/>
              <a:t>, en bref à des complicités ou des rapports souterrains à des fins de lobbying. </a:t>
            </a:r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r>
              <a:rPr lang="fr-FR" dirty="0"/>
              <a:t>Le réseau est un rapport mettant en contribution plusieurs personnes physiques ou morales. Plus souvent, le public l’utilise pour évoquer une complicité relationnelle, des </a:t>
            </a:r>
            <a:r>
              <a:rPr lang="fr-FR" u="sng" dirty="0"/>
              <a:t>connexions multiformes </a:t>
            </a:r>
            <a:r>
              <a:rPr lang="fr-FR" dirty="0"/>
              <a:t>que les organisation courantes ne recouvrent pas tout à fait. </a:t>
            </a:r>
          </a:p>
          <a:p>
            <a:pPr algn="just"/>
            <a:endParaRPr lang="fr-FR" dirty="0"/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1356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800" dirty="0">
                <a:solidFill>
                  <a:schemeClr val="accent1"/>
                </a:solidFill>
              </a:rPr>
              <a:t>Définition d’un réseau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933696"/>
            <a:ext cx="10515600" cy="5924304"/>
          </a:xfrm>
        </p:spPr>
        <p:txBody>
          <a:bodyPr/>
          <a:lstStyle/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dirty="0"/>
              <a:t>Un réseau d’acteurs </a:t>
            </a:r>
            <a:r>
              <a:rPr lang="fr-FR" u="sng" dirty="0"/>
              <a:t>ne gomme pas l’appartenance </a:t>
            </a:r>
            <a:r>
              <a:rPr lang="fr-FR" dirty="0"/>
              <a:t>de chaque membre à son association ou groupe d’origine. Il est la </a:t>
            </a:r>
            <a:r>
              <a:rPr lang="fr-FR" u="sng" dirty="0"/>
              <a:t>forme organisationnelle de liens transversaux</a:t>
            </a:r>
            <a:r>
              <a:rPr lang="fr-FR" dirty="0"/>
              <a:t> que des acteurs établissent entre eux pour faire face à </a:t>
            </a:r>
            <a:r>
              <a:rPr lang="fr-FR" u="sng" dirty="0"/>
              <a:t>un besoin commun </a:t>
            </a:r>
            <a:r>
              <a:rPr lang="fr-FR" dirty="0"/>
              <a:t>non satisfait au sein de leurs appartenances respectives. 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endParaRPr lang="fr-FR" dirty="0"/>
          </a:p>
          <a:p>
            <a:pPr algn="just"/>
            <a:r>
              <a:rPr lang="fr-FR" dirty="0"/>
              <a:t>Lorsque des acteurs ont un besoin commun, ils peuvent </a:t>
            </a:r>
            <a:r>
              <a:rPr lang="fr-FR" u="sng" dirty="0"/>
              <a:t>garder leurs identités propres</a:t>
            </a:r>
            <a:r>
              <a:rPr lang="fr-FR" dirty="0"/>
              <a:t> tout en collaborant entre eux pour </a:t>
            </a:r>
            <a:r>
              <a:rPr lang="fr-FR" u="sng" dirty="0"/>
              <a:t>satisfaire ce besoin spécifique.</a:t>
            </a:r>
          </a:p>
        </p:txBody>
      </p:sp>
    </p:spTree>
    <p:extLst>
      <p:ext uri="{BB962C8B-B14F-4D97-AF65-F5344CB8AC3E}">
        <p14:creationId xmlns:p14="http://schemas.microsoft.com/office/powerpoint/2010/main" val="3999282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800" dirty="0">
                <a:solidFill>
                  <a:schemeClr val="accent1"/>
                </a:solidFill>
              </a:rPr>
              <a:t>Définition d’un réseau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933696"/>
            <a:ext cx="10515600" cy="5924304"/>
          </a:xfrm>
        </p:spPr>
        <p:txBody>
          <a:bodyPr/>
          <a:lstStyle/>
          <a:p>
            <a:pPr marL="0" indent="0" algn="just">
              <a:buNone/>
            </a:pPr>
            <a:endParaRPr lang="fr-FR" dirty="0"/>
          </a:p>
          <a:p>
            <a:pPr algn="just"/>
            <a:endParaRPr lang="fr-FR" dirty="0"/>
          </a:p>
          <a:p>
            <a:pPr algn="just"/>
            <a:r>
              <a:rPr lang="fr-FR" dirty="0"/>
              <a:t>Dans ce cas, leurs liens débordent des cadres organisationnels habituels pour </a:t>
            </a:r>
            <a:r>
              <a:rPr lang="fr-FR" u="sng" dirty="0"/>
              <a:t>installer des liens transversaux.</a:t>
            </a:r>
          </a:p>
          <a:p>
            <a:pPr algn="just"/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dirty="0"/>
              <a:t>Lorsque le besoin spécifique est satisfait, </a:t>
            </a:r>
            <a:r>
              <a:rPr lang="fr-FR" u="sng" dirty="0"/>
              <a:t>le réseau peut s’estomper ou changer d’objet.  </a:t>
            </a:r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419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fr-FR" sz="2800" dirty="0">
                <a:solidFill>
                  <a:schemeClr val="accent1"/>
                </a:solidFill>
              </a:rPr>
            </a:br>
            <a:br>
              <a:rPr lang="fr-FR" sz="2800" dirty="0">
                <a:solidFill>
                  <a:schemeClr val="accent1"/>
                </a:solidFill>
              </a:rPr>
            </a:br>
            <a:r>
              <a:rPr lang="fr-FR" sz="2800" dirty="0">
                <a:solidFill>
                  <a:schemeClr val="accent1"/>
                </a:solidFill>
              </a:rPr>
              <a:t>Différence entre un réseau et les autres formes d’organisations classiques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21790"/>
            <a:ext cx="10515600" cy="4936210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/>
              <a:t>Les organisations classiques sont structurées selon </a:t>
            </a:r>
            <a:r>
              <a:rPr lang="fr-FR" u="sng" dirty="0"/>
              <a:t>le modèle de la démocratie participative</a:t>
            </a:r>
            <a:r>
              <a:rPr lang="fr-FR" dirty="0"/>
              <a:t>. 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C’est </a:t>
            </a:r>
            <a:r>
              <a:rPr lang="fr-FR" u="sng" dirty="0"/>
              <a:t>la délégation de pouvoirs </a:t>
            </a:r>
            <a:r>
              <a:rPr lang="fr-FR" dirty="0"/>
              <a:t>à des individus élus ou groupes désignés. 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Les décisions sont prises de façon </a:t>
            </a:r>
            <a:r>
              <a:rPr lang="fr-FR" u="sng" dirty="0"/>
              <a:t>hiérarchique ou verticale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5863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fr-FR" sz="2800" dirty="0">
                <a:solidFill>
                  <a:schemeClr val="accent1"/>
                </a:solidFill>
              </a:rPr>
            </a:br>
            <a:br>
              <a:rPr lang="fr-FR" sz="2800" dirty="0">
                <a:solidFill>
                  <a:schemeClr val="accent1"/>
                </a:solidFill>
              </a:rPr>
            </a:br>
            <a:r>
              <a:rPr lang="fr-FR" sz="2800" dirty="0">
                <a:solidFill>
                  <a:schemeClr val="accent1"/>
                </a:solidFill>
              </a:rPr>
              <a:t>Différence entre un réseau et les autres formes d’organisations classiques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21790"/>
            <a:ext cx="10515600" cy="4936210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/>
              <a:t>À la différence des organisations classiques, un réseau est le </a:t>
            </a:r>
            <a:r>
              <a:rPr lang="fr-FR" u="sng" dirty="0"/>
              <a:t>processus d’activation de liens productifs</a:t>
            </a:r>
            <a:r>
              <a:rPr lang="fr-FR" dirty="0"/>
              <a:t> capables </a:t>
            </a:r>
            <a:r>
              <a:rPr lang="fr-FR" u="sng" dirty="0"/>
              <a:t>de connecter des acteurs </a:t>
            </a:r>
            <a:r>
              <a:rPr lang="fr-FR" dirty="0"/>
              <a:t>en face d’un  </a:t>
            </a:r>
            <a:r>
              <a:rPr lang="fr-FR" u="sng" dirty="0"/>
              <a:t>besoin spécifique commun</a:t>
            </a:r>
            <a:r>
              <a:rPr lang="fr-FR" dirty="0"/>
              <a:t>. 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u="sng" dirty="0"/>
              <a:t>Les liens d’un réseau sont horizontaux ou transversaux</a:t>
            </a:r>
            <a:r>
              <a:rPr lang="fr-FR" dirty="0"/>
              <a:t>. Le cadre organisationnel est </a:t>
            </a:r>
            <a:r>
              <a:rPr lang="fr-FR" u="sng" dirty="0"/>
              <a:t>souple.</a:t>
            </a:r>
            <a:r>
              <a:rPr lang="fr-FR" dirty="0"/>
              <a:t> Il est le plus souvent informel. 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Lorsque les besoins à satisfaire sont permanent, il est structuré de </a:t>
            </a:r>
            <a:r>
              <a:rPr lang="fr-FR" u="sng" dirty="0"/>
              <a:t>façon flexible afin d’éviter toute les forme de rigidité organisationnelle, des barrières de connexions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7580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743"/>
          </a:xfrm>
        </p:spPr>
        <p:txBody>
          <a:bodyPr/>
          <a:lstStyle/>
          <a:p>
            <a:pPr algn="ctr"/>
            <a:r>
              <a:rPr lang="fr-FR" sz="2800" dirty="0">
                <a:solidFill>
                  <a:srgbClr val="5B9BD5"/>
                </a:solidFill>
              </a:rPr>
              <a:t>Les étapes de création d’un réseau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8834" y="1348354"/>
            <a:ext cx="9834965" cy="550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96495"/>
      </p:ext>
    </p:extLst>
  </p:cSld>
  <p:clrMapOvr>
    <a:masterClrMapping/>
  </p:clrMapOvr>
</p:sld>
</file>

<file path=ppt/theme/theme1.xml><?xml version="1.0" encoding="utf-8"?>
<a:theme xmlns:a="http://schemas.openxmlformats.org/drawingml/2006/main" name="Thème_YALI_V3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̀me_YALI_V3" id="{C27FCA5C-1959-9A42-98AA-2EF31C51F7EB}" vid="{EB2128BF-429D-AC4A-9972-8657199CF5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Thème_YALI_V3</Template>
  <TotalTime>564</TotalTime>
  <Words>967</Words>
  <Application>Microsoft Macintosh PowerPoint</Application>
  <PresentationFormat>Grand écran</PresentationFormat>
  <Paragraphs>149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Thème_YALI_V3</vt:lpstr>
      <vt:lpstr>Développement organisationnel des réseaux d’acteurs </vt:lpstr>
      <vt:lpstr>Module 1 : développement organisationnel des réseaux </vt:lpstr>
      <vt:lpstr>Plan</vt:lpstr>
      <vt:lpstr>Définition d’un réseau</vt:lpstr>
      <vt:lpstr>Définition d’un réseau</vt:lpstr>
      <vt:lpstr>Définition d’un réseau</vt:lpstr>
      <vt:lpstr>  Différence entre un réseau et les autres formes d’organisations classiques</vt:lpstr>
      <vt:lpstr>  Différence entre un réseau et les autres formes d’organisations classiques</vt:lpstr>
      <vt:lpstr>Les étapes de création d’un réseau</vt:lpstr>
      <vt:lpstr>Les étapes de création d’un réseau</vt:lpstr>
      <vt:lpstr>Les étapes de création d’un réseau</vt:lpstr>
      <vt:lpstr>Les étapes de création d’un réseau</vt:lpstr>
      <vt:lpstr>Les étapes de création d’un réseau</vt:lpstr>
      <vt:lpstr>Conditions de développement d’un réseau</vt:lpstr>
      <vt:lpstr> Conditions de durabilité d’un réseau </vt:lpstr>
      <vt:lpstr>Choix de la forme de réseaux</vt:lpstr>
      <vt:lpstr> Les formes de réseaux   réseau circulaire à noyau central   </vt:lpstr>
      <vt:lpstr> Les formes de réseaux   réseau semi-pyramidal </vt:lpstr>
      <vt:lpstr> Les formes de réseaux  réseau décentralisé en maillot  </vt:lpstr>
      <vt:lpstr>Conclusion</vt:lpstr>
      <vt:lpstr>Références documentaires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préparatoire du tutorat de la Session 1 de formation en ligne sur le programme de Leadership </dc:title>
  <dc:creator>babacar.ngom@ucad.edu.sn</dc:creator>
  <cp:lastModifiedBy>Abdou Salam FALL</cp:lastModifiedBy>
  <cp:revision>54</cp:revision>
  <dcterms:created xsi:type="dcterms:W3CDTF">2017-07-13T06:57:08Z</dcterms:created>
  <dcterms:modified xsi:type="dcterms:W3CDTF">2022-03-22T12:20:18Z</dcterms:modified>
</cp:coreProperties>
</file>