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Default Extension="tiff" ContentType="image/tif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57" r:id="rId4"/>
    <p:sldId id="258" r:id="rId5"/>
    <p:sldId id="259" r:id="rId6"/>
    <p:sldId id="260" r:id="rId7"/>
    <p:sldId id="261" r:id="rId8"/>
    <p:sldId id="262" r:id="rId9"/>
    <p:sldId id="264" r:id="rId10"/>
    <p:sldId id="265" r:id="rId11"/>
    <p:sldId id="266" r:id="rId12"/>
    <p:sldId id="267" r:id="rId13"/>
    <p:sldId id="269" r:id="rId14"/>
    <p:sldId id="268"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tiff"/><Relationship Id="rId10" Type="http://schemas.openxmlformats.org/officeDocument/2006/relationships/image" Target="../media/image10.png"/><Relationship Id="rId4" Type="http://schemas.openxmlformats.org/officeDocument/2006/relationships/image" Target="../media/image4.tiff"/><Relationship Id="rId9"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pic>
        <p:nvPicPr>
          <p:cNvPr id="21" name="Image 20"/>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702295" y="0"/>
            <a:ext cx="3411704" cy="6858000"/>
          </a:xfrm>
          <a:prstGeom prst="rect">
            <a:avLst/>
          </a:prstGeom>
        </p:spPr>
      </p:pic>
      <p:pic>
        <p:nvPicPr>
          <p:cNvPr id="9" name="Image 8"/>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16251" y="19991"/>
            <a:ext cx="4573046" cy="1574800"/>
          </a:xfrm>
          <a:prstGeom prst="rect">
            <a:avLst/>
          </a:prstGeom>
        </p:spPr>
      </p:pic>
      <p:sp>
        <p:nvSpPr>
          <p:cNvPr id="2" name="Titre 1"/>
          <p:cNvSpPr>
            <a:spLocks noGrp="1"/>
          </p:cNvSpPr>
          <p:nvPr>
            <p:ph type="ctrTitle"/>
          </p:nvPr>
        </p:nvSpPr>
        <p:spPr>
          <a:xfrm>
            <a:off x="1143000" y="1594791"/>
            <a:ext cx="6858000" cy="1915172"/>
          </a:xfrm>
          <a:prstGeom prst="rect">
            <a:avLst/>
          </a:prstGeom>
        </p:spPr>
        <p:txBody>
          <a:bodyPr anchor="b"/>
          <a:lstStyle>
            <a:lvl1pPr algn="ctr">
              <a:defRPr sz="6000" b="1">
                <a:solidFill>
                  <a:schemeClr val="accent1">
                    <a:lumMod val="50000"/>
                  </a:schemeClr>
                </a:solidFill>
              </a:defRPr>
            </a:lvl1pPr>
          </a:lstStyle>
          <a:p>
            <a:r>
              <a:rPr lang="fr-FR" smtClean="0"/>
              <a:t>Cliquez pour modifier le style du titre</a:t>
            </a:r>
            <a:endParaRPr lang="fr-FR" dirty="0"/>
          </a:p>
        </p:txBody>
      </p:sp>
      <p:sp>
        <p:nvSpPr>
          <p:cNvPr id="3" name="Sous-titre 2"/>
          <p:cNvSpPr>
            <a:spLocks noGrp="1"/>
          </p:cNvSpPr>
          <p:nvPr>
            <p:ph type="subTitle" idx="1"/>
          </p:nvPr>
        </p:nvSpPr>
        <p:spPr>
          <a:xfrm>
            <a:off x="1143000" y="3602038"/>
            <a:ext cx="6858000" cy="1203044"/>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dirty="0"/>
          </a:p>
        </p:txBody>
      </p:sp>
      <p:pic>
        <p:nvPicPr>
          <p:cNvPr id="18" name="Image 17"/>
          <p:cNvPicPr/>
          <p:nvPr/>
        </p:nvPicPr>
        <p:blipFill>
          <a:blip r:embed="rId4" cstate="print"/>
          <a:stretch>
            <a:fillRect/>
          </a:stretch>
        </p:blipFill>
        <p:spPr>
          <a:xfrm>
            <a:off x="2115238" y="5192011"/>
            <a:ext cx="1334780" cy="776299"/>
          </a:xfrm>
          <a:prstGeom prst="rect">
            <a:avLst/>
          </a:prstGeom>
        </p:spPr>
      </p:pic>
      <p:pic>
        <p:nvPicPr>
          <p:cNvPr id="20" name="Image 19"/>
          <p:cNvPicPr>
            <a:picLocks noChangeAspect="1"/>
          </p:cNvPicPr>
          <p:nvPr/>
        </p:nvPicPr>
        <p:blipFill>
          <a:blip r:embed="rId5" cstate="print"/>
          <a:stretch>
            <a:fillRect/>
          </a:stretch>
        </p:blipFill>
        <p:spPr>
          <a:xfrm>
            <a:off x="4468323" y="6173595"/>
            <a:ext cx="396850" cy="535079"/>
          </a:xfrm>
          <a:prstGeom prst="rect">
            <a:avLst/>
          </a:prstGeom>
        </p:spPr>
      </p:pic>
      <p:pic>
        <p:nvPicPr>
          <p:cNvPr id="24" name="Image 4" descr="WARC logo"/>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156563" y="6095619"/>
            <a:ext cx="404099" cy="5413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6" name="Image 12" descr="https://cluebirdstudio.files.wordpress.com/2011/11/citigrouplogo.jpg"/>
          <p:cNvPicPr>
            <a:picLocks noChangeAspect="1" noChangeArrowheads="1"/>
          </p:cNvPicPr>
          <p:nvPr/>
        </p:nvPicPr>
        <p:blipFill>
          <a:blip r:embed="rId7" cstate="print">
            <a:extLst>
              <a:ext uri="{28A0092B-C50C-407E-A947-70E740481C1C}">
                <a14:useLocalDpi xmlns="" xmlns:a14="http://schemas.microsoft.com/office/drawing/2010/main" val="0"/>
              </a:ext>
            </a:extLst>
          </a:blip>
          <a:srcRect/>
          <a:stretch>
            <a:fillRect/>
          </a:stretch>
        </p:blipFill>
        <p:spPr bwMode="auto">
          <a:xfrm>
            <a:off x="3002654" y="6060694"/>
            <a:ext cx="742950" cy="685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7" name="Espace réservé du contenu 12" descr="http://facilites-etudes.com/wp-content/uploads/2013/10/cesag.gif"/>
          <p:cNvPicPr>
            <a:picLocks/>
          </p:cNvPicPr>
          <p:nvPr/>
        </p:nvPicPr>
        <p:blipFill>
          <a:blip r:embed="rId8" cstate="print">
            <a:extLst>
              <a:ext uri="{28A0092B-C50C-407E-A947-70E740481C1C}">
                <a14:useLocalDpi xmlns="" xmlns:a14="http://schemas.microsoft.com/office/drawing/2010/main" val="0"/>
              </a:ext>
            </a:extLst>
          </a:blip>
          <a:srcRect/>
          <a:stretch>
            <a:fillRect/>
          </a:stretch>
        </p:blipFill>
        <p:spPr bwMode="auto">
          <a:xfrm>
            <a:off x="6201107" y="5182830"/>
            <a:ext cx="540544" cy="696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8" name="Image 16"/>
          <p:cNvPicPr>
            <a:picLocks noChangeAspect="1"/>
          </p:cNvPicPr>
          <p:nvPr/>
        </p:nvPicPr>
        <p:blipFill>
          <a:blip r:embed="rId9" cstate="print">
            <a:extLst>
              <a:ext uri="{28A0092B-C50C-407E-A947-70E740481C1C}">
                <a14:useLocalDpi xmlns="" xmlns:a14="http://schemas.microsoft.com/office/drawing/2010/main" val="0"/>
              </a:ext>
            </a:extLst>
          </a:blip>
          <a:srcRect/>
          <a:stretch>
            <a:fillRect/>
          </a:stretch>
        </p:blipFill>
        <p:spPr bwMode="auto">
          <a:xfrm>
            <a:off x="5601941" y="6136558"/>
            <a:ext cx="1241822" cy="6080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29" name="Image 11"/>
          <p:cNvPicPr>
            <a:picLocks noChangeAspect="1"/>
          </p:cNvPicPr>
          <p:nvPr/>
        </p:nvPicPr>
        <p:blipFill>
          <a:blip r:embed="rId10" cstate="print">
            <a:extLst>
              <a:ext uri="{28A0092B-C50C-407E-A947-70E740481C1C}">
                <a14:useLocalDpi xmlns="" xmlns:a14="http://schemas.microsoft.com/office/drawing/2010/main" val="0"/>
              </a:ext>
            </a:extLst>
          </a:blip>
          <a:srcRect/>
          <a:stretch>
            <a:fillRect/>
          </a:stretch>
        </p:blipFill>
        <p:spPr bwMode="auto">
          <a:xfrm>
            <a:off x="1145702" y="6073395"/>
            <a:ext cx="422672" cy="6524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3" name="Image 32"/>
          <p:cNvPicPr>
            <a:picLocks noChangeAspect="1"/>
          </p:cNvPicPr>
          <p:nvPr/>
        </p:nvPicPr>
        <p:blipFill>
          <a:blip r:embed="rId11" cstate="print">
            <a:extLst>
              <a:ext uri="{28A0092B-C50C-407E-A947-70E740481C1C}">
                <a14:useLocalDpi xmlns="" xmlns:a14="http://schemas.microsoft.com/office/drawing/2010/main" val="0"/>
              </a:ext>
            </a:extLst>
          </a:blip>
          <a:stretch>
            <a:fillRect/>
          </a:stretch>
        </p:blipFill>
        <p:spPr>
          <a:xfrm>
            <a:off x="7317830" y="6242085"/>
            <a:ext cx="887441" cy="407370"/>
          </a:xfrm>
          <a:prstGeom prst="rect">
            <a:avLst/>
          </a:prstGeom>
        </p:spPr>
      </p:pic>
      <p:pic>
        <p:nvPicPr>
          <p:cNvPr id="4" name="Image 3"/>
          <p:cNvPicPr>
            <a:picLocks noChangeAspect="1"/>
          </p:cNvPicPr>
          <p:nvPr/>
        </p:nvPicPr>
        <p:blipFill>
          <a:blip r:embed="rId12" cstate="print">
            <a:extLst>
              <a:ext uri="{28A0092B-C50C-407E-A947-70E740481C1C}">
                <a14:useLocalDpi xmlns="" xmlns:a14="http://schemas.microsoft.com/office/drawing/2010/main" val="0"/>
              </a:ext>
            </a:extLst>
          </a:blip>
          <a:stretch>
            <a:fillRect/>
          </a:stretch>
        </p:blipFill>
        <p:spPr>
          <a:xfrm>
            <a:off x="4196845" y="5159362"/>
            <a:ext cx="791315" cy="927504"/>
          </a:xfrm>
          <a:prstGeom prst="rect">
            <a:avLst/>
          </a:prstGeom>
        </p:spPr>
      </p:pic>
    </p:spTree>
    <p:extLst>
      <p:ext uri="{BB962C8B-B14F-4D97-AF65-F5344CB8AC3E}">
        <p14:creationId xmlns="" xmlns:p14="http://schemas.microsoft.com/office/powerpoint/2010/main" val="20861745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714992" y="0"/>
            <a:ext cx="3411704" cy="6858000"/>
          </a:xfrm>
          <a:prstGeom prst="rect">
            <a:avLst/>
          </a:prstGeom>
        </p:spPr>
      </p:pic>
      <p:pic>
        <p:nvPicPr>
          <p:cNvPr id="8" name="Image 7"/>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594600" y="365125"/>
            <a:ext cx="1530347" cy="557123"/>
          </a:xfrm>
          <a:prstGeom prst="rect">
            <a:avLst/>
          </a:prstGeom>
        </p:spPr>
      </p:pic>
      <p:sp>
        <p:nvSpPr>
          <p:cNvPr id="2" name="Titre 1"/>
          <p:cNvSpPr>
            <a:spLocks noGrp="1"/>
          </p:cNvSpPr>
          <p:nvPr>
            <p:ph type="title"/>
          </p:nvPr>
        </p:nvSpPr>
        <p:spPr>
          <a:xfrm>
            <a:off x="628650" y="365126"/>
            <a:ext cx="7886700" cy="1325563"/>
          </a:xfrm>
          <a:prstGeom prst="rect">
            <a:avLst/>
          </a:prstGeom>
        </p:spPr>
        <p:txBody>
          <a:bodyPr/>
          <a:lstStyle>
            <a:lvl1pPr>
              <a:defRPr b="1">
                <a:solidFill>
                  <a:schemeClr val="accent1">
                    <a:lumMod val="50000"/>
                  </a:schemeClr>
                </a:solidFill>
              </a:defRPr>
            </a:lvl1pPr>
          </a:lstStyle>
          <a:p>
            <a:r>
              <a:rPr lang="fr-FR" smtClean="0"/>
              <a:t>Cliquez pour modifier le style du titre</a:t>
            </a:r>
            <a:endParaRPr lang="fr-FR" dirty="0"/>
          </a:p>
        </p:txBody>
      </p:sp>
      <p:sp>
        <p:nvSpPr>
          <p:cNvPr id="3" name="Espace réservé du contenu 2"/>
          <p:cNvSpPr>
            <a:spLocks noGrp="1"/>
          </p:cNvSpPr>
          <p:nvPr>
            <p:ph idx="1"/>
          </p:nvPr>
        </p:nvSpPr>
        <p:spPr>
          <a:xfrm>
            <a:off x="628650" y="1825625"/>
            <a:ext cx="7886700" cy="4351338"/>
          </a:xfrm>
          <a:prstGeom prst="rect">
            <a:avLst/>
          </a:prstGeo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p:cNvSpPr>
            <a:spLocks noGrp="1"/>
          </p:cNvSpPr>
          <p:nvPr>
            <p:ph type="dt" sz="half" idx="10"/>
          </p:nvPr>
        </p:nvSpPr>
        <p:spPr>
          <a:xfrm>
            <a:off x="628650" y="6356351"/>
            <a:ext cx="2057400" cy="365125"/>
          </a:xfrm>
          <a:prstGeom prst="rect">
            <a:avLst/>
          </a:prstGeom>
        </p:spPr>
        <p:txBody>
          <a:bodyPr/>
          <a:lstStyle>
            <a:lvl1pPr>
              <a:defRPr>
                <a:solidFill>
                  <a:schemeClr val="accent1">
                    <a:lumMod val="50000"/>
                  </a:schemeClr>
                </a:solidFill>
              </a:defRPr>
            </a:lvl1pPr>
          </a:lstStyle>
          <a:p>
            <a:fld id="{A7076BEC-89A9-436B-8C9E-2AF202485A85}" type="datetimeFigureOut">
              <a:rPr lang="fr-FR" smtClean="0"/>
              <a:pPr/>
              <a:t>30/11/2017</a:t>
            </a:fld>
            <a:endParaRPr lang="fr-FR"/>
          </a:p>
        </p:txBody>
      </p:sp>
      <p:sp>
        <p:nvSpPr>
          <p:cNvPr id="5" name="Espace réservé du pied de page 4"/>
          <p:cNvSpPr>
            <a:spLocks noGrp="1"/>
          </p:cNvSpPr>
          <p:nvPr>
            <p:ph type="ftr" sz="quarter" idx="11"/>
          </p:nvPr>
        </p:nvSpPr>
        <p:spPr>
          <a:xfrm>
            <a:off x="3028950" y="6356351"/>
            <a:ext cx="3086100" cy="365125"/>
          </a:xfrm>
          <a:prstGeom prst="rect">
            <a:avLst/>
          </a:prstGeom>
        </p:spPr>
        <p:txBody>
          <a:bodyPr/>
          <a:lstStyle>
            <a:lvl1pPr>
              <a:defRPr sz="1600" b="0">
                <a:solidFill>
                  <a:schemeClr val="accent1">
                    <a:lumMod val="50000"/>
                  </a:schemeClr>
                </a:solidFill>
              </a:defRPr>
            </a:lvl1pPr>
          </a:lstStyle>
          <a:p>
            <a:endParaRPr lang="fr-FR"/>
          </a:p>
        </p:txBody>
      </p:sp>
      <p:sp>
        <p:nvSpPr>
          <p:cNvPr id="6" name="Espace réservé du numéro de diapositive 5"/>
          <p:cNvSpPr>
            <a:spLocks noGrp="1"/>
          </p:cNvSpPr>
          <p:nvPr>
            <p:ph type="sldNum" sz="quarter" idx="12"/>
          </p:nvPr>
        </p:nvSpPr>
        <p:spPr>
          <a:xfrm>
            <a:off x="6457950" y="6356351"/>
            <a:ext cx="2057400" cy="365125"/>
          </a:xfrm>
          <a:prstGeom prst="rect">
            <a:avLst/>
          </a:prstGeom>
        </p:spPr>
        <p:txBody>
          <a:bodyPr/>
          <a:lstStyle>
            <a:lvl1pPr>
              <a:defRPr>
                <a:solidFill>
                  <a:schemeClr val="accent1">
                    <a:lumMod val="50000"/>
                  </a:schemeClr>
                </a:solidFill>
              </a:defRPr>
            </a:lvl1pPr>
          </a:lstStyle>
          <a:p>
            <a:fld id="{4AC41A76-A11B-44B2-BA5C-0C2BE3C6F758}" type="slidenum">
              <a:rPr lang="fr-FR" smtClean="0"/>
              <a:pPr/>
              <a:t>‹N°›</a:t>
            </a:fld>
            <a:endParaRPr lang="fr-FR"/>
          </a:p>
        </p:txBody>
      </p:sp>
      <p:pic>
        <p:nvPicPr>
          <p:cNvPr id="9" name="Image 8"/>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5714992" y="0"/>
            <a:ext cx="3411704" cy="6858000"/>
          </a:xfrm>
          <a:prstGeom prst="rect">
            <a:avLst/>
          </a:prstGeom>
        </p:spPr>
      </p:pic>
      <p:pic>
        <p:nvPicPr>
          <p:cNvPr id="10" name="Image 9"/>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7594600" y="365125"/>
            <a:ext cx="1530347" cy="557123"/>
          </a:xfrm>
          <a:prstGeom prst="rect">
            <a:avLst/>
          </a:prstGeom>
        </p:spPr>
      </p:pic>
    </p:spTree>
    <p:extLst>
      <p:ext uri="{BB962C8B-B14F-4D97-AF65-F5344CB8AC3E}">
        <p14:creationId xmlns="" xmlns:p14="http://schemas.microsoft.com/office/powerpoint/2010/main" val="3706278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714992" y="0"/>
            <a:ext cx="3411704" cy="6858000"/>
          </a:xfrm>
          <a:prstGeom prst="rect">
            <a:avLst/>
          </a:prstGeom>
        </p:spPr>
      </p:pic>
      <p:pic>
        <p:nvPicPr>
          <p:cNvPr id="8" name="Image 7"/>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7594600" y="365125"/>
            <a:ext cx="1530347" cy="557123"/>
          </a:xfrm>
          <a:prstGeom prst="rect">
            <a:avLst/>
          </a:prstGeom>
        </p:spPr>
      </p:pic>
      <p:sp>
        <p:nvSpPr>
          <p:cNvPr id="9" name="Titre 1"/>
          <p:cNvSpPr txBox="1">
            <a:spLocks/>
          </p:cNvSpPr>
          <p:nvPr/>
        </p:nvSpPr>
        <p:spPr>
          <a:xfrm>
            <a:off x="628650" y="365126"/>
            <a:ext cx="7886700" cy="1325563"/>
          </a:xfrm>
          <a:prstGeom prst="rect">
            <a:avLst/>
          </a:prstGeom>
        </p:spPr>
        <p:txBody>
          <a:bodyPr/>
          <a:lstStyle>
            <a:lvl1pPr algn="l" defTabSz="914400" rtl="0" eaLnBrk="1" latinLnBrk="0" hangingPunct="1">
              <a:lnSpc>
                <a:spcPct val="90000"/>
              </a:lnSpc>
              <a:spcBef>
                <a:spcPct val="0"/>
              </a:spcBef>
              <a:buNone/>
              <a:defRPr sz="4400" b="1" kern="1200">
                <a:solidFill>
                  <a:schemeClr val="accent1">
                    <a:lumMod val="50000"/>
                  </a:schemeClr>
                </a:solidFill>
                <a:latin typeface="+mj-lt"/>
                <a:ea typeface="+mj-ea"/>
                <a:cs typeface="+mj-cs"/>
              </a:defRPr>
            </a:lvl1pPr>
          </a:lstStyle>
          <a:p>
            <a:r>
              <a:rPr lang="fr-FR"/>
              <a:t>Cliquez et modifiez le titre</a:t>
            </a:r>
            <a:endParaRPr lang="fr-FR" dirty="0"/>
          </a:p>
        </p:txBody>
      </p:sp>
      <p:sp>
        <p:nvSpPr>
          <p:cNvPr id="10" name="Espace réservé du contenu 2"/>
          <p:cNvSpPr txBox="1">
            <a:spLocks/>
          </p:cNvSpPr>
          <p:nvPr/>
        </p:nvSpPr>
        <p:spPr>
          <a:xfrm>
            <a:off x="628650" y="1825625"/>
            <a:ext cx="7886700"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1" name="Espace réservé de la date 3"/>
          <p:cNvSpPr>
            <a:spLocks noGrp="1"/>
          </p:cNvSpPr>
          <p:nvPr>
            <p:ph type="dt" sz="half" idx="2"/>
          </p:nvPr>
        </p:nvSpPr>
        <p:spPr>
          <a:xfrm>
            <a:off x="628650" y="6356351"/>
            <a:ext cx="2057400" cy="365125"/>
          </a:xfrm>
          <a:prstGeom prst="rect">
            <a:avLst/>
          </a:prstGeom>
        </p:spPr>
        <p:txBody>
          <a:bodyPr/>
          <a:lstStyle>
            <a:lvl1pPr>
              <a:defRPr>
                <a:solidFill>
                  <a:schemeClr val="accent1">
                    <a:lumMod val="50000"/>
                  </a:schemeClr>
                </a:solidFill>
              </a:defRPr>
            </a:lvl1pPr>
          </a:lstStyle>
          <a:p>
            <a:fld id="{A7076BEC-89A9-436B-8C9E-2AF202485A85}" type="datetimeFigureOut">
              <a:rPr lang="fr-FR" smtClean="0"/>
              <a:pPr/>
              <a:t>30/11/2017</a:t>
            </a:fld>
            <a:endParaRPr lang="fr-FR"/>
          </a:p>
        </p:txBody>
      </p:sp>
      <p:sp>
        <p:nvSpPr>
          <p:cNvPr id="12" name="Espace réservé du pied de page 4"/>
          <p:cNvSpPr>
            <a:spLocks noGrp="1"/>
          </p:cNvSpPr>
          <p:nvPr>
            <p:ph type="ftr" sz="quarter" idx="3"/>
          </p:nvPr>
        </p:nvSpPr>
        <p:spPr>
          <a:xfrm>
            <a:off x="3028950" y="6356351"/>
            <a:ext cx="3086100" cy="365125"/>
          </a:xfrm>
          <a:prstGeom prst="rect">
            <a:avLst/>
          </a:prstGeom>
        </p:spPr>
        <p:txBody>
          <a:bodyPr/>
          <a:lstStyle>
            <a:lvl1pPr>
              <a:defRPr sz="1600" b="0">
                <a:solidFill>
                  <a:schemeClr val="accent1">
                    <a:lumMod val="50000"/>
                  </a:schemeClr>
                </a:solidFill>
              </a:defRPr>
            </a:lvl1pPr>
          </a:lstStyle>
          <a:p>
            <a:endParaRPr lang="fr-FR"/>
          </a:p>
        </p:txBody>
      </p:sp>
      <p:sp>
        <p:nvSpPr>
          <p:cNvPr id="13" name="Espace réservé du numéro de diapositive 5"/>
          <p:cNvSpPr>
            <a:spLocks noGrp="1"/>
          </p:cNvSpPr>
          <p:nvPr>
            <p:ph type="sldNum" sz="quarter" idx="4"/>
          </p:nvPr>
        </p:nvSpPr>
        <p:spPr>
          <a:xfrm>
            <a:off x="6457950" y="6356351"/>
            <a:ext cx="2057400" cy="365125"/>
          </a:xfrm>
          <a:prstGeom prst="rect">
            <a:avLst/>
          </a:prstGeom>
        </p:spPr>
        <p:txBody>
          <a:bodyPr/>
          <a:lstStyle>
            <a:lvl1pPr algn="r">
              <a:defRPr>
                <a:solidFill>
                  <a:schemeClr val="accent1">
                    <a:lumMod val="50000"/>
                  </a:schemeClr>
                </a:solidFill>
              </a:defRPr>
            </a:lvl1pPr>
          </a:lstStyle>
          <a:p>
            <a:fld id="{4AC41A76-A11B-44B2-BA5C-0C2BE3C6F758}" type="slidenum">
              <a:rPr lang="fr-FR" smtClean="0"/>
              <a:pPr/>
              <a:t>‹N°›</a:t>
            </a:fld>
            <a:endParaRPr lang="fr-FR"/>
          </a:p>
        </p:txBody>
      </p:sp>
      <p:pic>
        <p:nvPicPr>
          <p:cNvPr id="14" name="Image 13"/>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5714992" y="0"/>
            <a:ext cx="3411704" cy="6858000"/>
          </a:xfrm>
          <a:prstGeom prst="rect">
            <a:avLst/>
          </a:prstGeom>
        </p:spPr>
      </p:pic>
      <p:pic>
        <p:nvPicPr>
          <p:cNvPr id="15" name="Image 14"/>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7594600" y="365125"/>
            <a:ext cx="1530347" cy="557123"/>
          </a:xfrm>
          <a:prstGeom prst="rect">
            <a:avLst/>
          </a:prstGeom>
        </p:spPr>
      </p:pic>
      <p:sp>
        <p:nvSpPr>
          <p:cNvPr id="16" name="Titre 1"/>
          <p:cNvSpPr txBox="1">
            <a:spLocks/>
          </p:cNvSpPr>
          <p:nvPr/>
        </p:nvSpPr>
        <p:spPr>
          <a:xfrm>
            <a:off x="628650" y="365126"/>
            <a:ext cx="7886700" cy="1325563"/>
          </a:xfrm>
          <a:prstGeom prst="rect">
            <a:avLst/>
          </a:prstGeom>
        </p:spPr>
        <p:txBody>
          <a:bodyPr/>
          <a:lstStyle>
            <a:lvl1pPr algn="l" defTabSz="914400" rtl="0" eaLnBrk="1" latinLnBrk="0" hangingPunct="1">
              <a:lnSpc>
                <a:spcPct val="90000"/>
              </a:lnSpc>
              <a:spcBef>
                <a:spcPct val="0"/>
              </a:spcBef>
              <a:buNone/>
              <a:defRPr sz="4400" b="1" kern="1200">
                <a:solidFill>
                  <a:schemeClr val="accent1">
                    <a:lumMod val="50000"/>
                  </a:schemeClr>
                </a:solidFill>
                <a:latin typeface="+mj-lt"/>
                <a:ea typeface="+mj-ea"/>
                <a:cs typeface="+mj-cs"/>
              </a:defRPr>
            </a:lvl1pPr>
          </a:lstStyle>
          <a:p>
            <a:r>
              <a:rPr lang="fr-FR"/>
              <a:t>Cliquez et modifiez le titre</a:t>
            </a:r>
            <a:endParaRPr lang="fr-FR" dirty="0"/>
          </a:p>
        </p:txBody>
      </p:sp>
      <p:sp>
        <p:nvSpPr>
          <p:cNvPr id="17" name="Espace réservé du contenu 2"/>
          <p:cNvSpPr txBox="1">
            <a:spLocks/>
          </p:cNvSpPr>
          <p:nvPr/>
        </p:nvSpPr>
        <p:spPr>
          <a:xfrm>
            <a:off x="628650" y="1825625"/>
            <a:ext cx="7886700" cy="4351338"/>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Tree>
    <p:extLst>
      <p:ext uri="{BB962C8B-B14F-4D97-AF65-F5344CB8AC3E}">
        <p14:creationId xmlns="" xmlns:p14="http://schemas.microsoft.com/office/powerpoint/2010/main" val="688182639"/>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chemeClr val="accent1"/>
                </a:solidFill>
              </a:rPr>
              <a:t>Développement </a:t>
            </a:r>
            <a:r>
              <a:rPr lang="fr-FR" b="1" dirty="0">
                <a:solidFill>
                  <a:schemeClr val="accent1"/>
                </a:solidFill>
              </a:rPr>
              <a:t>durable </a:t>
            </a:r>
            <a:endParaRPr lang="fr-FR" dirty="0">
              <a:solidFill>
                <a:schemeClr val="accent1"/>
              </a:solidFill>
            </a:endParaRPr>
          </a:p>
        </p:txBody>
      </p:sp>
      <p:sp>
        <p:nvSpPr>
          <p:cNvPr id="3" name="Sous-titre 2"/>
          <p:cNvSpPr>
            <a:spLocks noGrp="1"/>
          </p:cNvSpPr>
          <p:nvPr>
            <p:ph type="subTitle" idx="1"/>
          </p:nvPr>
        </p:nvSpPr>
        <p:spPr/>
        <p:txBody>
          <a:bodyPr/>
          <a:lstStyle/>
          <a:p>
            <a:r>
              <a:rPr lang="fr-FR" dirty="0" smtClean="0"/>
              <a:t> </a:t>
            </a:r>
          </a:p>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solidFill>
                  <a:schemeClr val="accent1"/>
                </a:solidFill>
              </a:rPr>
              <a:t>Les enjeux démocratiques 2/2</a:t>
            </a:r>
            <a:endParaRPr lang="fr-FR" sz="2400" dirty="0"/>
          </a:p>
        </p:txBody>
      </p:sp>
      <p:sp>
        <p:nvSpPr>
          <p:cNvPr id="3" name="Espace réservé du contenu 2"/>
          <p:cNvSpPr>
            <a:spLocks noGrp="1"/>
          </p:cNvSpPr>
          <p:nvPr>
            <p:ph idx="1"/>
          </p:nvPr>
        </p:nvSpPr>
        <p:spPr/>
        <p:txBody>
          <a:bodyPr/>
          <a:lstStyle/>
          <a:p>
            <a:r>
              <a:rPr lang="fr-FR" sz="2000" dirty="0" smtClean="0">
                <a:solidFill>
                  <a:schemeClr val="accent1"/>
                </a:solidFill>
              </a:rPr>
              <a:t>Une économie des territoires</a:t>
            </a:r>
          </a:p>
          <a:p>
            <a:pPr algn="just"/>
            <a:r>
              <a:rPr lang="fr-FR" sz="1600" dirty="0" smtClean="0"/>
              <a:t>La vision d’un développement de l’intérieur des cités urbaines est l’un des premiers défis africains.</a:t>
            </a:r>
          </a:p>
          <a:p>
            <a:pPr algn="just"/>
            <a:endParaRPr lang="fr-FR" sz="1600" dirty="0" smtClean="0"/>
          </a:p>
          <a:p>
            <a:pPr algn="just"/>
            <a:r>
              <a:rPr lang="fr-FR" sz="1600" dirty="0" smtClean="0"/>
              <a:t>La ville africaine sera bâtie sur le refus des inégalités, et la promotion des modèles du mieux vivre en commun fondés sur  l’identité propre, le potentiel de devenir, la  fiscalité adaptée et la participation citoyenne.</a:t>
            </a:r>
          </a:p>
          <a:p>
            <a:pPr algn="just"/>
            <a:endParaRPr lang="fr-FR" sz="1600" dirty="0" smtClean="0"/>
          </a:p>
          <a:p>
            <a:pPr algn="just"/>
            <a:r>
              <a:rPr lang="fr-FR" sz="1600" dirty="0" smtClean="0"/>
              <a:t>Pour passer à l’échelle large, l’ESS considérée comme l’économie des territoires est appelée à s’organiser dans des pôles territoriaux.</a:t>
            </a:r>
          </a:p>
          <a:p>
            <a:pPr algn="just"/>
            <a:endParaRPr lang="fr-FR" sz="1600" dirty="0" smtClean="0">
              <a:solidFill>
                <a:schemeClr val="accent1"/>
              </a:solidFill>
            </a:endParaRPr>
          </a:p>
          <a:p>
            <a:pPr algn="just"/>
            <a:r>
              <a:rPr lang="fr-FR" sz="1600" dirty="0" smtClean="0"/>
              <a:t>L’un des premiers défis africains qui se construit avec l’ESS reste la vision d’un développement de l’intérieur des cités urbaines.</a:t>
            </a:r>
          </a:p>
          <a:p>
            <a:pPr algn="just"/>
            <a:endParaRPr lang="fr-FR" sz="1600" dirty="0">
              <a:solidFill>
                <a:schemeClr val="accent1"/>
              </a:solidFill>
            </a:endParaRP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700" dirty="0">
                <a:solidFill>
                  <a:schemeClr val="accent1"/>
                </a:solidFill>
              </a:rPr>
              <a:t>ESS, développement local et rôle des Collectivités Locales</a:t>
            </a:r>
            <a:r>
              <a:rPr lang="fr-FR" dirty="0"/>
              <a:t/>
            </a:r>
            <a:br>
              <a:rPr lang="fr-FR" dirty="0"/>
            </a:br>
            <a:endParaRPr lang="fr-FR" dirty="0"/>
          </a:p>
        </p:txBody>
      </p:sp>
      <p:sp>
        <p:nvSpPr>
          <p:cNvPr id="3" name="Espace réservé du contenu 2"/>
          <p:cNvSpPr>
            <a:spLocks noGrp="1"/>
          </p:cNvSpPr>
          <p:nvPr>
            <p:ph idx="1"/>
          </p:nvPr>
        </p:nvSpPr>
        <p:spPr/>
        <p:txBody>
          <a:bodyPr>
            <a:normAutofit/>
          </a:bodyPr>
          <a:lstStyle/>
          <a:p>
            <a:pPr algn="just"/>
            <a:r>
              <a:rPr lang="fr-FR" sz="1600" dirty="0"/>
              <a:t>Les gouvernements, et singulièrement les collectivités territoriales, peuvent et doivent prendre des initiatives en collaboration avec les organismes de l’ESS, pour faire connaître les approches possibles, impulser de nouvelles dynamiques coopératives, et les accompagner dans leur développement</a:t>
            </a:r>
            <a:r>
              <a:rPr lang="fr-FR" sz="1600" dirty="0" smtClean="0"/>
              <a:t>.</a:t>
            </a:r>
          </a:p>
          <a:p>
            <a:pPr algn="just"/>
            <a:endParaRPr lang="fr-FR" sz="1600" dirty="0"/>
          </a:p>
          <a:p>
            <a:pPr algn="just"/>
            <a:r>
              <a:rPr lang="fr-FR" sz="1600" dirty="0"/>
              <a:t>Ce changement doit s’appuyer sur l’ingéniosité et l’entreprenariat créatif, et doit être inébranlablement enraciné dans le dessein de créer des richesses matérielles et immatérielles qui profitent à tous au sein de sociétés épanouissantes et bâties sur la dignité humaine.</a:t>
            </a:r>
          </a:p>
          <a:p>
            <a:pPr algn="just"/>
            <a:endParaRPr lang="fr-FR" sz="1600" dirty="0" smtClean="0"/>
          </a:p>
          <a:p>
            <a:pPr algn="just"/>
            <a:r>
              <a:rPr lang="fr-FR" sz="1600" dirty="0"/>
              <a:t>Il importe donc de faire mieux connaître l’existence de l’ESS, les modèles sur lesquels elle fonctionne, ainsi que sa contribution actuelle et potentielle à la lutte contre la pauvreté et les inégalités.</a:t>
            </a:r>
          </a:p>
          <a:p>
            <a:pPr algn="just"/>
            <a:endParaRPr lang="fr-FR"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400" dirty="0">
                <a:solidFill>
                  <a:schemeClr val="accent1"/>
                </a:solidFill>
              </a:rPr>
              <a:t>Deux paradigmes </a:t>
            </a:r>
            <a:r>
              <a:rPr lang="fr-FR" dirty="0"/>
              <a:t/>
            </a:r>
            <a:br>
              <a:rPr lang="fr-FR" dirty="0"/>
            </a:br>
            <a:endParaRPr lang="fr-FR" dirty="0"/>
          </a:p>
        </p:txBody>
      </p:sp>
      <p:sp>
        <p:nvSpPr>
          <p:cNvPr id="3" name="Espace réservé du contenu 2"/>
          <p:cNvSpPr>
            <a:spLocks noGrp="1"/>
          </p:cNvSpPr>
          <p:nvPr>
            <p:ph idx="1"/>
          </p:nvPr>
        </p:nvSpPr>
        <p:spPr>
          <a:xfrm>
            <a:off x="457200" y="1124744"/>
            <a:ext cx="8229600" cy="5400600"/>
          </a:xfrm>
        </p:spPr>
        <p:txBody>
          <a:bodyPr>
            <a:normAutofit/>
          </a:bodyPr>
          <a:lstStyle/>
          <a:p>
            <a:r>
              <a:rPr lang="fr-FR" sz="2000" dirty="0">
                <a:solidFill>
                  <a:schemeClr val="accent1"/>
                </a:solidFill>
              </a:rPr>
              <a:t>L’écologisme et la préservation des ressources </a:t>
            </a:r>
            <a:r>
              <a:rPr lang="fr-FR" sz="2000" dirty="0" smtClean="0">
                <a:solidFill>
                  <a:schemeClr val="accent1"/>
                </a:solidFill>
              </a:rPr>
              <a:t>naturelles</a:t>
            </a:r>
          </a:p>
          <a:p>
            <a:endParaRPr lang="fr-FR" sz="2000" dirty="0" smtClean="0">
              <a:solidFill>
                <a:schemeClr val="accent1"/>
              </a:solidFill>
            </a:endParaRPr>
          </a:p>
          <a:p>
            <a:pPr algn="just"/>
            <a:r>
              <a:rPr lang="fr-FR" sz="1600" dirty="0" smtClean="0"/>
              <a:t>Les </a:t>
            </a:r>
            <a:r>
              <a:rPr lang="fr-FR" sz="1600" dirty="0"/>
              <a:t>préoccupations relatives à la protection de l’environnement connu sous le vocable écologisme sont apparues dans les années 1970 et se veulent être « une alternative globale </a:t>
            </a:r>
            <a:r>
              <a:rPr lang="fr-FR" sz="1600" dirty="0" smtClean="0"/>
              <a:t>et </a:t>
            </a:r>
            <a:r>
              <a:rPr lang="fr-FR" sz="1600" dirty="0"/>
              <a:t>politique sans pour autant délaisser la protection de la nature et de l’environnement </a:t>
            </a:r>
            <a:r>
              <a:rPr lang="fr-FR" sz="1600" dirty="0" smtClean="0"/>
              <a:t>…»</a:t>
            </a:r>
          </a:p>
          <a:p>
            <a:pPr algn="just"/>
            <a:endParaRPr lang="fr-FR" sz="1600" dirty="0" smtClean="0"/>
          </a:p>
          <a:p>
            <a:pPr algn="just"/>
            <a:r>
              <a:rPr lang="fr-FR" sz="2000" dirty="0" smtClean="0">
                <a:solidFill>
                  <a:schemeClr val="accent1"/>
                </a:solidFill>
              </a:rPr>
              <a:t>Les anti-écologistes</a:t>
            </a:r>
          </a:p>
          <a:p>
            <a:pPr algn="just"/>
            <a:endParaRPr lang="fr-FR" sz="2000" dirty="0">
              <a:solidFill>
                <a:schemeClr val="accent1"/>
              </a:solidFill>
            </a:endParaRPr>
          </a:p>
          <a:p>
            <a:pPr algn="just"/>
            <a:r>
              <a:rPr lang="fr-FR" sz="1600" dirty="0"/>
              <a:t>Les anti-écologistes prônent l’exploitation à fond des ressources naturelles et faire en sorte que les générations futures puissent, à travers les politiques publiques, bénéficier du système en termes d’éducation, de santé, afin de mettre toutes les chances de leur côté pour une réussite sociale et professionnelle</a:t>
            </a:r>
            <a:r>
              <a:rPr lang="fr-FR" sz="1600" dirty="0" smtClean="0"/>
              <a:t>.</a:t>
            </a:r>
          </a:p>
          <a:p>
            <a:pPr algn="just"/>
            <a:r>
              <a:rPr lang="fr-FR" sz="1600" dirty="0" smtClean="0"/>
              <a:t>La valeur </a:t>
            </a:r>
            <a:r>
              <a:rPr lang="fr-FR" sz="1600" dirty="0"/>
              <a:t>de la nature doit bénéficier aux générations futures. </a:t>
            </a:r>
            <a:endParaRPr lang="fr-FR" sz="1600" dirty="0" smtClean="0"/>
          </a:p>
          <a:p>
            <a:pPr algn="just"/>
            <a:r>
              <a:rPr lang="fr-FR" sz="1600" dirty="0"/>
              <a:t>Paul Collier</a:t>
            </a:r>
          </a:p>
          <a:p>
            <a:pPr algn="just"/>
            <a:r>
              <a:rPr lang="fr-FR" sz="1600" dirty="0"/>
              <a:t>pense que la valeur de la nature peut être convertie en une valeur beaucoup plus productive et il donne l’exemple du pétrole dont l’exploitation peut donner des écoles et des routes qui participeront à la formation des générations futures et leur permettront de se sortir de la pauvreté. </a:t>
            </a:r>
          </a:p>
          <a:p>
            <a:pPr algn="just"/>
            <a:endParaRPr lang="fr-F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Biblio</a:t>
            </a:r>
            <a:endParaRPr lang="fr-FR" dirty="0"/>
          </a:p>
        </p:txBody>
      </p:sp>
      <p:sp>
        <p:nvSpPr>
          <p:cNvPr id="3" name="Espace réservé du contenu 2"/>
          <p:cNvSpPr>
            <a:spLocks noGrp="1"/>
          </p:cNvSpPr>
          <p:nvPr>
            <p:ph idx="1"/>
          </p:nvPr>
        </p:nvSpPr>
        <p:spPr>
          <a:xfrm>
            <a:off x="323528" y="1340768"/>
            <a:ext cx="8363272" cy="5256584"/>
          </a:xfrm>
        </p:spPr>
        <p:txBody>
          <a:bodyPr>
            <a:normAutofit fontScale="92500" lnSpcReduction="10000"/>
          </a:bodyPr>
          <a:lstStyle/>
          <a:p>
            <a:pPr algn="just"/>
            <a:r>
              <a:rPr lang="fr-FR" sz="1600" dirty="0" smtClean="0"/>
              <a:t>Fall A S., 2016 Ethique et citoyenneté pour un développement durable, Conférence introductive au symposium du </a:t>
            </a:r>
            <a:r>
              <a:rPr lang="fr-FR" sz="1600" dirty="0" err="1" smtClean="0"/>
              <a:t>Mawluud</a:t>
            </a:r>
            <a:r>
              <a:rPr lang="fr-FR" sz="1600" dirty="0" smtClean="0"/>
              <a:t> 2016</a:t>
            </a:r>
          </a:p>
          <a:p>
            <a:pPr algn="just"/>
            <a:r>
              <a:rPr lang="fr-FR" sz="1600" dirty="0" smtClean="0"/>
              <a:t>Fall A. S., ESS et développement durable, LARTES-IFAN</a:t>
            </a:r>
          </a:p>
          <a:p>
            <a:r>
              <a:rPr lang="fr-FR" sz="1600" dirty="0" smtClean="0"/>
              <a:t>Fall A. S. 2016. Les affaires et l’économie, Région : Afrique Subsaharienne, Comité scientifique de la Table ronde de l’Afrique subsaharienne sur la Nouvelle génération de démocratie, 40 p.</a:t>
            </a:r>
          </a:p>
          <a:p>
            <a:r>
              <a:rPr lang="fr-FR" sz="1600" dirty="0" smtClean="0"/>
              <a:t> FAO, L'état des ressources en terres et en eau pour l'alimentation et l'agriculture dans le monde, Gérer les systèmes en danger, Rome, 2011. 52p.</a:t>
            </a:r>
          </a:p>
          <a:p>
            <a:r>
              <a:rPr lang="fr-FR" sz="1600" dirty="0" smtClean="0"/>
              <a:t>Banque Africaine de Développement, Contribution de la Banque Africaine de développement à la réunion de la COP21 à la CCNUCC, L'Afrique et le climat: une opportunité pour s'adapter et </a:t>
            </a:r>
            <a:r>
              <a:rPr lang="fr-FR" sz="1600" dirty="0" err="1" smtClean="0"/>
              <a:t>prospérer.novembre</a:t>
            </a:r>
            <a:r>
              <a:rPr lang="fr-FR" sz="1600" dirty="0" smtClean="0"/>
              <a:t> 2015. 40p.</a:t>
            </a:r>
          </a:p>
          <a:p>
            <a:r>
              <a:rPr lang="fr-FR" sz="1600" dirty="0" err="1" smtClean="0"/>
              <a:t>Bourque</a:t>
            </a:r>
            <a:r>
              <a:rPr lang="fr-FR" sz="1600" dirty="0" smtClean="0"/>
              <a:t> Denis, 2008, Concertation et partenariat, entre levier et piège du </a:t>
            </a:r>
            <a:r>
              <a:rPr lang="fr-FR" sz="1600" dirty="0" err="1" smtClean="0"/>
              <a:t>développemnt</a:t>
            </a:r>
            <a:r>
              <a:rPr lang="fr-FR" sz="1600" dirty="0" smtClean="0"/>
              <a:t> des communautés, Presses  de l’Université du Québec, 142p.</a:t>
            </a:r>
          </a:p>
          <a:p>
            <a:r>
              <a:rPr lang="fr-FR" sz="1600" dirty="0" smtClean="0"/>
              <a:t>CLING J-P., RAZAFINDRAKOTO M. et F. ROUBAUD (</a:t>
            </a:r>
            <a:r>
              <a:rPr lang="fr-FR" sz="1600" dirty="0" err="1" smtClean="0"/>
              <a:t>eds</a:t>
            </a:r>
            <a:r>
              <a:rPr lang="fr-FR" sz="1600" dirty="0" smtClean="0"/>
              <a:t>), 2002, Les nouvelles stratégies internationales de lutte contre la pauvreté, </a:t>
            </a:r>
            <a:r>
              <a:rPr lang="fr-FR" sz="1600" dirty="0" err="1" smtClean="0"/>
              <a:t>Economica</a:t>
            </a:r>
            <a:r>
              <a:rPr lang="fr-FR" sz="1600" dirty="0" smtClean="0"/>
              <a:t>, Paris. </a:t>
            </a:r>
          </a:p>
          <a:p>
            <a:r>
              <a:rPr lang="fr-FR" sz="1600" dirty="0" smtClean="0"/>
              <a:t>Dupré D., Griffon M., La planète, ses crises et nous, Biarritz, </a:t>
            </a:r>
            <a:r>
              <a:rPr lang="fr-FR" sz="1600" dirty="0" err="1" smtClean="0"/>
              <a:t>atlantica</a:t>
            </a:r>
            <a:r>
              <a:rPr lang="fr-FR" sz="1600" dirty="0" smtClean="0"/>
              <a:t> (</a:t>
            </a:r>
            <a:r>
              <a:rPr lang="fr-FR" sz="1600" dirty="0" err="1" smtClean="0"/>
              <a:t>Planèteterre</a:t>
            </a:r>
            <a:r>
              <a:rPr lang="fr-FR" sz="1600" dirty="0" smtClean="0"/>
              <a:t>), 301 p.</a:t>
            </a:r>
          </a:p>
          <a:p>
            <a:r>
              <a:rPr lang="fr-FR" sz="1600" dirty="0" smtClean="0"/>
              <a:t>Fall A.S.,  C. </a:t>
            </a:r>
            <a:r>
              <a:rPr lang="fr-FR" sz="1600" dirty="0" err="1" smtClean="0"/>
              <a:t>Guèye</a:t>
            </a:r>
            <a:r>
              <a:rPr lang="fr-FR" sz="1600" dirty="0" smtClean="0"/>
              <a:t>&amp; S.M. </a:t>
            </a:r>
            <a:r>
              <a:rPr lang="fr-FR" sz="1600" dirty="0" err="1" smtClean="0"/>
              <a:t>Tall</a:t>
            </a:r>
            <a:r>
              <a:rPr lang="fr-FR" sz="1600" dirty="0" smtClean="0"/>
              <a:t>, 2005, Changements climatiques, mutations urbaines et stratégies citadines à Dakar,  in : Urbain- Rural, l’Hybridation en marche, </a:t>
            </a:r>
            <a:r>
              <a:rPr lang="fr-FR" sz="1600" dirty="0" err="1" smtClean="0"/>
              <a:t>Enda</a:t>
            </a:r>
            <a:r>
              <a:rPr lang="fr-FR" sz="1600" dirty="0" smtClean="0"/>
              <a:t>, Dakar, pp. 191- 230. </a:t>
            </a:r>
          </a:p>
          <a:p>
            <a:r>
              <a:rPr lang="fr-FR" sz="1600" dirty="0" smtClean="0"/>
              <a:t>Griffon M., 2006, Nourrir la planète, Paris, Odile Jacob, (Sciences), 456 p.</a:t>
            </a:r>
          </a:p>
          <a:p>
            <a:r>
              <a:rPr lang="en-GB" sz="1600" dirty="0" err="1" smtClean="0"/>
              <a:t>Sen</a:t>
            </a:r>
            <a:r>
              <a:rPr lang="en-GB" sz="1600" dirty="0" smtClean="0"/>
              <a:t> A,  1997, On Economic Inequality, Clarendon Paperbacks, Oxford University Press, 260 p. </a:t>
            </a:r>
            <a:endParaRPr lang="fr-FR" sz="1600" dirty="0" smtClean="0"/>
          </a:p>
          <a:p>
            <a:r>
              <a:rPr lang="en-GB" sz="1600" dirty="0" smtClean="0"/>
              <a:t> </a:t>
            </a:r>
            <a:endParaRPr lang="fr-FR" sz="1600" dirty="0" smtClean="0"/>
          </a:p>
          <a:p>
            <a:r>
              <a:rPr lang="fr-FR" sz="1600" dirty="0" smtClean="0"/>
              <a:t>Shiva V., 2001, Le terrorisme alimentaire.  Comment les multinationales affament le tiers-monde. Traduit de l’anglais par Marcel Blanc. Paris, Fayard, 197 p.</a:t>
            </a:r>
          </a:p>
          <a:p>
            <a:endParaRPr lang="fr-FR" sz="1600" dirty="0" smtClean="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ctr">
              <a:buNone/>
            </a:pPr>
            <a:endParaRPr lang="fr-FR" dirty="0" smtClean="0"/>
          </a:p>
          <a:p>
            <a:pPr algn="ctr">
              <a:buNone/>
            </a:pPr>
            <a:endParaRPr lang="fr-FR" dirty="0" smtClean="0"/>
          </a:p>
          <a:p>
            <a:pPr algn="ctr">
              <a:buNone/>
            </a:pPr>
            <a:r>
              <a:rPr lang="fr-FR" dirty="0" smtClean="0">
                <a:solidFill>
                  <a:schemeClr val="accent1"/>
                </a:solidFill>
              </a:rPr>
              <a:t>Merci</a:t>
            </a:r>
            <a:endParaRPr lang="fr-FR" dirty="0">
              <a:solidFill>
                <a:schemeClr val="accen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365126"/>
            <a:ext cx="6967686" cy="1325563"/>
          </a:xfrm>
        </p:spPr>
        <p:txBody>
          <a:bodyPr/>
          <a:lstStyle/>
          <a:p>
            <a:pPr algn="ctr"/>
            <a:r>
              <a:rPr lang="fr-FR" dirty="0" smtClean="0"/>
              <a:t>Module 5 : le développement durable</a:t>
            </a:r>
            <a:endParaRPr lang="fr-FR" dirty="0"/>
          </a:p>
        </p:txBody>
      </p:sp>
      <p:sp>
        <p:nvSpPr>
          <p:cNvPr id="3" name="Espace réservé du contenu 2"/>
          <p:cNvSpPr>
            <a:spLocks noGrp="1"/>
          </p:cNvSpPr>
          <p:nvPr>
            <p:ph idx="1"/>
          </p:nvPr>
        </p:nvSpPr>
        <p:spPr/>
        <p:txBody>
          <a:bodyPr/>
          <a:lstStyle/>
          <a:p>
            <a:pPr>
              <a:buNone/>
            </a:pPr>
            <a:endParaRPr lang="fr-FR" sz="2000" dirty="0" smtClean="0"/>
          </a:p>
          <a:p>
            <a:r>
              <a:rPr lang="fr-FR" sz="2000" b="1" dirty="0" smtClean="0"/>
              <a:t>Objectif  du cours</a:t>
            </a:r>
            <a:endParaRPr lang="fr-FR" sz="2000" dirty="0" smtClean="0"/>
          </a:p>
          <a:p>
            <a:r>
              <a:rPr lang="fr-FR" sz="2000" dirty="0" smtClean="0"/>
              <a:t>Renforcer la  prise de conscience sur la nécessité d’adopter des modèles économiques et des modes de vie qui allient développement économique, bien-être social et préservation de l’environnement</a:t>
            </a:r>
            <a:r>
              <a:rPr lang="fr-FR" sz="2000" dirty="0" smtClean="0"/>
              <a:t>.</a:t>
            </a:r>
          </a:p>
          <a:p>
            <a:endParaRPr lang="fr-FR" sz="2000" dirty="0" smtClean="0"/>
          </a:p>
          <a:p>
            <a:r>
              <a:rPr lang="fr-FR" sz="2000" b="1" dirty="0" smtClean="0"/>
              <a:t>Objectifs spécifiques du cours </a:t>
            </a:r>
            <a:endParaRPr lang="fr-FR" sz="2000" dirty="0" smtClean="0"/>
          </a:p>
          <a:p>
            <a:pPr lvl="0"/>
            <a:r>
              <a:rPr lang="fr-FR" sz="2000" dirty="0" smtClean="0"/>
              <a:t>Permettre aux participants de comprendre les origines et le contexte d’émergence du développement durable,</a:t>
            </a:r>
          </a:p>
          <a:p>
            <a:pPr lvl="0"/>
            <a:r>
              <a:rPr lang="fr-FR" sz="2000" dirty="0" smtClean="0"/>
              <a:t>Analyser le concept  de développement durable et de ses dimensions, </a:t>
            </a:r>
          </a:p>
          <a:p>
            <a:pPr lvl="0"/>
            <a:r>
              <a:rPr lang="fr-SN" sz="2000" dirty="0" smtClean="0"/>
              <a:t>Analyser les enjeux du développement durable.</a:t>
            </a:r>
            <a:endParaRPr lang="fr-FR" sz="2000" dirty="0" smtClean="0"/>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chemeClr val="accent1"/>
                </a:solidFill>
              </a:rPr>
              <a:t>Plan</a:t>
            </a:r>
            <a:endParaRPr lang="fr-FR" dirty="0">
              <a:solidFill>
                <a:schemeClr val="accent1"/>
              </a:solidFill>
            </a:endParaRPr>
          </a:p>
        </p:txBody>
      </p:sp>
      <p:sp>
        <p:nvSpPr>
          <p:cNvPr id="3" name="Espace réservé du contenu 2"/>
          <p:cNvSpPr>
            <a:spLocks noGrp="1"/>
          </p:cNvSpPr>
          <p:nvPr>
            <p:ph idx="1"/>
          </p:nvPr>
        </p:nvSpPr>
        <p:spPr/>
        <p:txBody>
          <a:bodyPr>
            <a:normAutofit/>
          </a:bodyPr>
          <a:lstStyle/>
          <a:p>
            <a:endParaRPr lang="fr-FR" sz="2000" dirty="0" smtClean="0"/>
          </a:p>
          <a:p>
            <a:r>
              <a:rPr lang="fr-FR" sz="2000" dirty="0" smtClean="0">
                <a:solidFill>
                  <a:schemeClr val="accent1"/>
                </a:solidFill>
              </a:rPr>
              <a:t>Contexte d’émergence du concept</a:t>
            </a:r>
          </a:p>
          <a:p>
            <a:endParaRPr lang="fr-FR" sz="2000" dirty="0" smtClean="0">
              <a:solidFill>
                <a:schemeClr val="accent1"/>
              </a:solidFill>
            </a:endParaRPr>
          </a:p>
          <a:p>
            <a:r>
              <a:rPr lang="fr-FR" sz="2000" dirty="0" smtClean="0">
                <a:solidFill>
                  <a:schemeClr val="accent1"/>
                </a:solidFill>
              </a:rPr>
              <a:t>Qu'est-ce que le Développement durable</a:t>
            </a:r>
          </a:p>
          <a:p>
            <a:endParaRPr lang="fr-FR" sz="2000" dirty="0" smtClean="0">
              <a:solidFill>
                <a:schemeClr val="accent1"/>
              </a:solidFill>
            </a:endParaRPr>
          </a:p>
          <a:p>
            <a:r>
              <a:rPr lang="fr-FR" sz="2000" dirty="0" smtClean="0">
                <a:solidFill>
                  <a:schemeClr val="accent1"/>
                </a:solidFill>
              </a:rPr>
              <a:t>Trois piliers du DD</a:t>
            </a:r>
          </a:p>
          <a:p>
            <a:endParaRPr lang="fr-FR" sz="2000" dirty="0" smtClean="0">
              <a:solidFill>
                <a:schemeClr val="accent1"/>
              </a:solidFill>
            </a:endParaRPr>
          </a:p>
          <a:p>
            <a:r>
              <a:rPr lang="fr-FR" sz="2000" dirty="0" smtClean="0">
                <a:solidFill>
                  <a:schemeClr val="accent1"/>
                </a:solidFill>
              </a:rPr>
              <a:t>Les enjeux démocratiques</a:t>
            </a:r>
          </a:p>
          <a:p>
            <a:endParaRPr lang="fr-FR" sz="2000" dirty="0" smtClean="0">
              <a:solidFill>
                <a:schemeClr val="accent1"/>
              </a:solidFill>
            </a:endParaRPr>
          </a:p>
          <a:p>
            <a:r>
              <a:rPr lang="fr-FR" sz="2000" dirty="0" smtClean="0">
                <a:solidFill>
                  <a:schemeClr val="accent1"/>
                </a:solidFill>
              </a:rPr>
              <a:t>Deux paradigmes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smtClean="0">
                <a:solidFill>
                  <a:schemeClr val="accent1"/>
                </a:solidFill>
              </a:rPr>
              <a:t>Contexte d’émergence du concept</a:t>
            </a:r>
            <a:br>
              <a:rPr lang="fr-FR" sz="2400" dirty="0" smtClean="0">
                <a:solidFill>
                  <a:schemeClr val="accent1"/>
                </a:solidFill>
              </a:rPr>
            </a:br>
            <a:endParaRPr lang="fr-FR" sz="2400" dirty="0">
              <a:solidFill>
                <a:schemeClr val="accent1"/>
              </a:solidFill>
            </a:endParaRPr>
          </a:p>
        </p:txBody>
      </p:sp>
      <p:sp>
        <p:nvSpPr>
          <p:cNvPr id="3" name="Espace réservé du contenu 2"/>
          <p:cNvSpPr>
            <a:spLocks noGrp="1"/>
          </p:cNvSpPr>
          <p:nvPr>
            <p:ph idx="1"/>
          </p:nvPr>
        </p:nvSpPr>
        <p:spPr/>
        <p:txBody>
          <a:bodyPr/>
          <a:lstStyle/>
          <a:p>
            <a:pPr algn="just"/>
            <a:endParaRPr lang="fr-FR" sz="1600" dirty="0" smtClean="0"/>
          </a:p>
          <a:p>
            <a:pPr algn="just"/>
            <a:r>
              <a:rPr lang="fr-FR" sz="1600" dirty="0" smtClean="0"/>
              <a:t>Le </a:t>
            </a:r>
            <a:r>
              <a:rPr lang="fr-FR" sz="1600" dirty="0"/>
              <a:t>développement durable prend ses origines au cours </a:t>
            </a:r>
            <a:r>
              <a:rPr lang="fr-FR" sz="1600" dirty="0" smtClean="0"/>
              <a:t>de la période </a:t>
            </a:r>
            <a:r>
              <a:rPr lang="fr-FR" sz="1600" dirty="0"/>
              <a:t>ayant suivi la seconde guerre mondiale et durant laquelle la majorité des pays développés avaient connu une forte croissance en continue</a:t>
            </a:r>
            <a:r>
              <a:rPr lang="fr-FR" sz="1600" dirty="0" smtClean="0"/>
              <a:t>.</a:t>
            </a:r>
          </a:p>
          <a:p>
            <a:pPr algn="just"/>
            <a:endParaRPr lang="fr-FR" sz="1600" dirty="0"/>
          </a:p>
          <a:p>
            <a:pPr algn="just"/>
            <a:r>
              <a:rPr lang="fr-FR" sz="1600" dirty="0"/>
              <a:t>A partir des années 1960 déjà certains spécialistes avaient commencé à s’interroger sur cette croissance et ses limites, notamment sur ses effets néfastes sur l’environnement et sur d’autres aspects socio-économiques</a:t>
            </a:r>
            <a:r>
              <a:rPr lang="fr-FR" sz="1600" dirty="0" smtClean="0"/>
              <a:t>.</a:t>
            </a:r>
          </a:p>
          <a:p>
            <a:pPr algn="just"/>
            <a:endParaRPr lang="fr-FR" sz="1600" dirty="0"/>
          </a:p>
          <a:p>
            <a:pPr algn="just"/>
            <a:r>
              <a:rPr lang="fr-FR" sz="1600" dirty="0"/>
              <a:t>Parmi les premières grandes limites de ce type d’économie, de croissance basée pour l’essentiel sur l’exploitation des ressources non renouvelables furent les chocs pétroliers de 1973 et 1979. </a:t>
            </a:r>
          </a:p>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solidFill>
                  <a:schemeClr val="accent1"/>
                </a:solidFill>
              </a:rPr>
              <a:t>Qu'est-ce que le développement durable?</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pPr algn="just"/>
            <a:r>
              <a:rPr lang="fr-FR" sz="1600" dirty="0"/>
              <a:t>Le concept de développement durable a été </a:t>
            </a:r>
            <a:r>
              <a:rPr lang="fr-FR" sz="1600" dirty="0" smtClean="0"/>
              <a:t>officiellement </a:t>
            </a:r>
            <a:r>
              <a:rPr lang="fr-FR" sz="1600" dirty="0"/>
              <a:t>reconnu lors de la commission mondiale sur l’environnement et le </a:t>
            </a:r>
            <a:r>
              <a:rPr lang="fr-FR" sz="1600" dirty="0" smtClean="0"/>
              <a:t>développement </a:t>
            </a:r>
            <a:r>
              <a:rPr lang="fr-FR" sz="1600" dirty="0"/>
              <a:t>des Nations Unies qui a eu lieu en 1987</a:t>
            </a:r>
            <a:r>
              <a:rPr lang="fr-FR" sz="1600" dirty="0" smtClean="0"/>
              <a:t>.</a:t>
            </a:r>
          </a:p>
          <a:p>
            <a:pPr algn="just"/>
            <a:endParaRPr lang="fr-FR" sz="1600" dirty="0"/>
          </a:p>
          <a:p>
            <a:pPr algn="just"/>
            <a:r>
              <a:rPr lang="fr-FR" sz="1600" dirty="0"/>
              <a:t>Dans le rapport intitulé « Notre avenir à tous » et plus connu sous le nom de </a:t>
            </a:r>
            <a:r>
              <a:rPr lang="fr-FR" sz="1600" dirty="0" smtClean="0"/>
              <a:t>Brundtland</a:t>
            </a:r>
          </a:p>
          <a:p>
            <a:pPr algn="just"/>
            <a:endParaRPr lang="fr-FR" sz="1600" dirty="0"/>
          </a:p>
          <a:p>
            <a:pPr algn="just"/>
            <a:r>
              <a:rPr lang="fr-FR" sz="1600" dirty="0"/>
              <a:t>La commission Brundtland publie son rapport,</a:t>
            </a:r>
            <a:r>
              <a:rPr lang="fr-FR" sz="1600" i="1" dirty="0"/>
              <a:t> Notre avenir à tous</a:t>
            </a:r>
            <a:r>
              <a:rPr lang="fr-FR" sz="1600" dirty="0"/>
              <a:t>, en 1987. Par ses recommandations, qui introduisent la notion de « développement durable »</a:t>
            </a:r>
            <a:endParaRPr lang="fr-FR" sz="1600" dirty="0" smtClean="0"/>
          </a:p>
          <a:p>
            <a:pPr algn="just"/>
            <a:endParaRPr lang="fr-FR" sz="1600" dirty="0"/>
          </a:p>
          <a:p>
            <a:pPr algn="just"/>
            <a:r>
              <a:rPr lang="fr-FR" sz="1600" dirty="0" smtClean="0"/>
              <a:t>le </a:t>
            </a:r>
            <a:r>
              <a:rPr lang="fr-FR" sz="1600" dirty="0"/>
              <a:t>concept </a:t>
            </a:r>
            <a:r>
              <a:rPr lang="fr-FR" sz="1600" dirty="0" smtClean="0"/>
              <a:t>y est </a:t>
            </a:r>
            <a:r>
              <a:rPr lang="fr-FR" sz="1600" dirty="0"/>
              <a:t>défini comme  « un développement susceptible de satisfaire les besoins de la génération actuelle sans compromettre la possibilité pour les générations futures de satisfaire les leurs ».</a:t>
            </a:r>
          </a:p>
          <a:p>
            <a:pPr algn="just"/>
            <a:endParaRPr lang="fr-FR" sz="1600" dirty="0" smtClean="0"/>
          </a:p>
          <a:p>
            <a:pPr algn="just"/>
            <a:endParaRPr lang="fr-FR" sz="1600" dirty="0"/>
          </a:p>
          <a:p>
            <a:pPr algn="just"/>
            <a:endParaRPr lang="fr-FR"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2400" dirty="0" smtClean="0">
                <a:solidFill>
                  <a:schemeClr val="accent1"/>
                </a:solidFill>
              </a:rPr>
              <a:t>Trois piliers du DD 1/2</a:t>
            </a:r>
            <a:br>
              <a:rPr lang="fr-FR" sz="2400" dirty="0" smtClean="0">
                <a:solidFill>
                  <a:schemeClr val="accent1"/>
                </a:solidFill>
              </a:rPr>
            </a:br>
            <a:endParaRPr lang="fr-FR" sz="2400" dirty="0">
              <a:solidFill>
                <a:schemeClr val="accent1"/>
              </a:solidFill>
            </a:endParaRPr>
          </a:p>
        </p:txBody>
      </p:sp>
      <p:sp>
        <p:nvSpPr>
          <p:cNvPr id="3" name="Espace réservé du contenu 2"/>
          <p:cNvSpPr>
            <a:spLocks noGrp="1"/>
          </p:cNvSpPr>
          <p:nvPr>
            <p:ph idx="1"/>
          </p:nvPr>
        </p:nvSpPr>
        <p:spPr/>
        <p:txBody>
          <a:bodyPr/>
          <a:lstStyle/>
          <a:p>
            <a:pPr algn="just"/>
            <a:r>
              <a:rPr lang="fr-FR" sz="1600" dirty="0"/>
              <a:t>Le concept de développement durable s’appuie sur une vision à long terme et repose sur trois piliers indissociables que sont </a:t>
            </a:r>
            <a:r>
              <a:rPr lang="fr-FR" sz="1600" dirty="0" smtClean="0"/>
              <a:t>:</a:t>
            </a:r>
          </a:p>
          <a:p>
            <a:pPr algn="just"/>
            <a:endParaRPr lang="fr-FR" sz="1600" dirty="0"/>
          </a:p>
          <a:p>
            <a:pPr algn="just"/>
            <a:endParaRPr lang="fr-FR" sz="1600" dirty="0" smtClean="0"/>
          </a:p>
          <a:p>
            <a:pPr algn="just"/>
            <a:endParaRPr lang="fr-FR" sz="1600" dirty="0"/>
          </a:p>
          <a:p>
            <a:pPr algn="just"/>
            <a:endParaRPr lang="fr-FR" sz="1600" dirty="0" smtClean="0"/>
          </a:p>
          <a:p>
            <a:pPr algn="just"/>
            <a:endParaRPr lang="fr-FR" sz="1600" dirty="0"/>
          </a:p>
          <a:p>
            <a:pPr algn="just"/>
            <a:endParaRPr lang="fr-FR" sz="1600" dirty="0" smtClean="0"/>
          </a:p>
          <a:p>
            <a:pPr algn="just"/>
            <a:endParaRPr lang="fr-FR" sz="1600" dirty="0" smtClean="0"/>
          </a:p>
          <a:p>
            <a:pPr algn="just"/>
            <a:endParaRPr lang="fr-FR" sz="1600" dirty="0"/>
          </a:p>
          <a:p>
            <a:pPr algn="just"/>
            <a:endParaRPr lang="fr-FR" sz="1600" dirty="0"/>
          </a:p>
          <a:p>
            <a:endParaRPr lang="fr-FR" dirty="0"/>
          </a:p>
        </p:txBody>
      </p:sp>
      <p:pic>
        <p:nvPicPr>
          <p:cNvPr id="4" name="Image 3"/>
          <p:cNvPicPr/>
          <p:nvPr/>
        </p:nvPicPr>
        <p:blipFill>
          <a:blip r:embed="rId2" cstate="print"/>
          <a:srcRect l="22339" t="32923" r="49364" b="26769"/>
          <a:stretch>
            <a:fillRect/>
          </a:stretch>
        </p:blipFill>
        <p:spPr bwMode="auto">
          <a:xfrm>
            <a:off x="1907704" y="2492896"/>
            <a:ext cx="5544616" cy="3888432"/>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dirty="0" smtClean="0">
                <a:solidFill>
                  <a:schemeClr val="accent1"/>
                </a:solidFill>
              </a:rPr>
              <a:t>Trois piliers du DD 2/2</a:t>
            </a:r>
            <a:r>
              <a:rPr lang="fr-FR" dirty="0" smtClean="0">
                <a:solidFill>
                  <a:schemeClr val="accent1"/>
                </a:solidFill>
              </a:rPr>
              <a:t/>
            </a:r>
            <a:br>
              <a:rPr lang="fr-FR" dirty="0" smtClean="0">
                <a:solidFill>
                  <a:schemeClr val="accent1"/>
                </a:solidFill>
              </a:rPr>
            </a:br>
            <a:endParaRPr lang="fr-FR" dirty="0"/>
          </a:p>
        </p:txBody>
      </p:sp>
      <p:sp>
        <p:nvSpPr>
          <p:cNvPr id="3" name="Espace réservé du contenu 2"/>
          <p:cNvSpPr>
            <a:spLocks noGrp="1"/>
          </p:cNvSpPr>
          <p:nvPr>
            <p:ph idx="1"/>
          </p:nvPr>
        </p:nvSpPr>
        <p:spPr/>
        <p:txBody>
          <a:bodyPr>
            <a:normAutofit/>
          </a:bodyPr>
          <a:lstStyle/>
          <a:p>
            <a:pPr algn="just"/>
            <a:r>
              <a:rPr lang="fr-FR" sz="1600" b="1" dirty="0"/>
              <a:t>L’économie </a:t>
            </a:r>
            <a:r>
              <a:rPr lang="fr-FR" sz="1600" dirty="0"/>
              <a:t>: une efficacité économique afin d’assurer une gestion saine et durable en minimisant les impacts sur l’homme et sur l’environnement</a:t>
            </a:r>
            <a:r>
              <a:rPr lang="fr-FR" sz="1600" dirty="0" smtClean="0"/>
              <a:t>.</a:t>
            </a:r>
          </a:p>
          <a:p>
            <a:pPr algn="just"/>
            <a:endParaRPr lang="fr-FR" sz="1600" dirty="0"/>
          </a:p>
          <a:p>
            <a:pPr algn="just"/>
            <a:r>
              <a:rPr lang="fr-FR" sz="1600" b="1" dirty="0"/>
              <a:t>Le social</a:t>
            </a:r>
            <a:r>
              <a:rPr lang="fr-FR" sz="1600" dirty="0"/>
              <a:t> : une équité sociale pour réduire les inégalités et satisfaire les besoins essentiels de l’humanité en matière de sécurité alimentaire, d’éducation, de santé, de logement et dans le respect des cultures</a:t>
            </a:r>
            <a:r>
              <a:rPr lang="fr-FR" sz="1600" dirty="0" smtClean="0"/>
              <a:t>.</a:t>
            </a:r>
          </a:p>
          <a:p>
            <a:pPr algn="just"/>
            <a:endParaRPr lang="fr-FR" sz="1600" dirty="0"/>
          </a:p>
          <a:p>
            <a:pPr algn="just"/>
            <a:r>
              <a:rPr lang="fr-FR" sz="1600" b="1" dirty="0"/>
              <a:t>L’environnement</a:t>
            </a:r>
            <a:r>
              <a:rPr lang="fr-FR" sz="1600" dirty="0"/>
              <a:t> : une qualité environnementale dans le long terme, pour le maintien des équilibres écologiques et la réduction des impacts environnementaux.</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800" dirty="0" smtClean="0">
                <a:solidFill>
                  <a:schemeClr val="accent1"/>
                </a:solidFill>
              </a:rPr>
              <a:t>Les enjeux démocratiques</a:t>
            </a:r>
            <a:r>
              <a:rPr lang="fr-FR" sz="2800" dirty="0" smtClean="0"/>
              <a:t/>
            </a:r>
            <a:br>
              <a:rPr lang="fr-FR" sz="2800" dirty="0" smtClean="0"/>
            </a:br>
            <a:endParaRPr lang="fr-FR" sz="2800" dirty="0"/>
          </a:p>
        </p:txBody>
      </p:sp>
      <p:sp>
        <p:nvSpPr>
          <p:cNvPr id="3" name="Espace réservé du contenu 2"/>
          <p:cNvSpPr>
            <a:spLocks noGrp="1"/>
          </p:cNvSpPr>
          <p:nvPr>
            <p:ph idx="1"/>
          </p:nvPr>
        </p:nvSpPr>
        <p:spPr/>
        <p:txBody>
          <a:bodyPr>
            <a:normAutofit/>
          </a:bodyPr>
          <a:lstStyle/>
          <a:p>
            <a:pPr algn="just"/>
            <a:r>
              <a:rPr lang="fr-FR" sz="1600" dirty="0"/>
              <a:t>Le développement durable nécessite la mise en œuvre de relations nouvelles entre les citoyens et les </a:t>
            </a:r>
            <a:r>
              <a:rPr lang="fr-FR" sz="1600" dirty="0" smtClean="0"/>
              <a:t>autorités </a:t>
            </a:r>
            <a:r>
              <a:rPr lang="fr-FR" sz="1600" dirty="0"/>
              <a:t>publiques. </a:t>
            </a:r>
            <a:endParaRPr lang="fr-FR" sz="1600" dirty="0" smtClean="0"/>
          </a:p>
          <a:p>
            <a:pPr algn="just"/>
            <a:endParaRPr lang="fr-FR" sz="1600" dirty="0"/>
          </a:p>
          <a:p>
            <a:pPr algn="just"/>
            <a:r>
              <a:rPr lang="fr-FR" sz="1600" dirty="0"/>
              <a:t>L’Etat n’est pas le seul responsable du développement durable</a:t>
            </a:r>
            <a:r>
              <a:rPr lang="fr-FR" sz="1600" dirty="0" smtClean="0"/>
              <a:t>.</a:t>
            </a:r>
          </a:p>
          <a:p>
            <a:pPr algn="just"/>
            <a:endParaRPr lang="fr-FR" sz="1600" dirty="0"/>
          </a:p>
          <a:p>
            <a:pPr algn="just"/>
            <a:r>
              <a:rPr lang="fr-FR" sz="1600" dirty="0" smtClean="0"/>
              <a:t> </a:t>
            </a:r>
            <a:r>
              <a:rPr lang="fr-FR" sz="1600" dirty="0"/>
              <a:t>L’implication de </a:t>
            </a:r>
            <a:r>
              <a:rPr lang="fr-FR" sz="1600" dirty="0" smtClean="0"/>
              <a:t>tous </a:t>
            </a:r>
            <a:r>
              <a:rPr lang="fr-FR" sz="1600" dirty="0"/>
              <a:t>les groupes socio-économiques doit être une nécessité. </a:t>
            </a:r>
            <a:endParaRPr lang="fr-FR" sz="1600" dirty="0" smtClean="0"/>
          </a:p>
          <a:p>
            <a:pPr algn="just"/>
            <a:endParaRPr lang="fr-FR" sz="1600" dirty="0"/>
          </a:p>
          <a:p>
            <a:pPr algn="just"/>
            <a:r>
              <a:rPr lang="fr-FR" sz="1600" dirty="0"/>
              <a:t>La prise en charge effective  des objectifs de développement durable est consubstantielle à la volonté d’agir en commun des membres de la société, des entreprises publiques et privées, des ONG, des syndicats, bref de tous les citoyens</a:t>
            </a:r>
            <a:r>
              <a:rPr lang="fr-FR" sz="1600" dirty="0" smtClean="0"/>
              <a:t>.</a:t>
            </a:r>
          </a:p>
          <a:p>
            <a:pPr algn="just"/>
            <a:endParaRPr lang="fr-FR" sz="1600" dirty="0"/>
          </a:p>
          <a:p>
            <a:pPr algn="just"/>
            <a:r>
              <a:rPr lang="fr-FR" sz="1600" dirty="0"/>
              <a:t>Les problèmes environnementaux, quelle que soit leur nature, sont nés d’un manque de démocratie sociale, d’une inégale répartition des revenus et du pouvoir (Eloi, 2011 ; Fall, 2013 ; Favreau L., 2013).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3100" dirty="0" smtClean="0">
                <a:solidFill>
                  <a:schemeClr val="accent1"/>
                </a:solidFill>
              </a:rPr>
              <a:t>Les enjeux démocratiques 1/2</a:t>
            </a:r>
            <a:r>
              <a:rPr lang="fr-FR" dirty="0" smtClean="0">
                <a:solidFill>
                  <a:schemeClr val="accent1"/>
                </a:solidFill>
              </a:rPr>
              <a:t/>
            </a:r>
            <a:br>
              <a:rPr lang="fr-FR" dirty="0" smtClean="0">
                <a:solidFill>
                  <a:schemeClr val="accent1"/>
                </a:solidFill>
              </a:rPr>
            </a:br>
            <a:r>
              <a:rPr lang="fr-FR" sz="2200" dirty="0" smtClean="0">
                <a:solidFill>
                  <a:schemeClr val="accent1"/>
                </a:solidFill>
              </a:rPr>
              <a:t>L’économie sociale et solidaire pour un développement durable réussi ?</a:t>
            </a:r>
            <a:r>
              <a:rPr lang="fr-FR" dirty="0" smtClean="0">
                <a:solidFill>
                  <a:schemeClr val="accent1"/>
                </a:solidFill>
              </a:rPr>
              <a:t/>
            </a:r>
            <a:br>
              <a:rPr lang="fr-FR" dirty="0" smtClean="0">
                <a:solidFill>
                  <a:schemeClr val="accent1"/>
                </a:solidFill>
              </a:rPr>
            </a:br>
            <a:endParaRPr lang="fr-FR" dirty="0"/>
          </a:p>
        </p:txBody>
      </p:sp>
      <p:sp>
        <p:nvSpPr>
          <p:cNvPr id="3" name="Espace réservé du contenu 2"/>
          <p:cNvSpPr>
            <a:spLocks noGrp="1"/>
          </p:cNvSpPr>
          <p:nvPr>
            <p:ph idx="1"/>
          </p:nvPr>
        </p:nvSpPr>
        <p:spPr/>
        <p:txBody>
          <a:bodyPr>
            <a:normAutofit/>
          </a:bodyPr>
          <a:lstStyle/>
          <a:p>
            <a:pPr algn="just"/>
            <a:r>
              <a:rPr lang="fr-FR" sz="1600" dirty="0" smtClean="0"/>
              <a:t>Le </a:t>
            </a:r>
            <a:r>
              <a:rPr lang="fr-FR" sz="1600" dirty="0"/>
              <a:t>développement durable amène à s’interroger sur de nouvelles formes d’entreprenariat et, à cet égard, </a:t>
            </a:r>
            <a:r>
              <a:rPr lang="fr-FR" sz="1600" dirty="0" smtClean="0"/>
              <a:t>trouve </a:t>
            </a:r>
            <a:r>
              <a:rPr lang="fr-FR" sz="1600" dirty="0"/>
              <a:t>dans l’ESS de nombreuses réponses</a:t>
            </a:r>
            <a:r>
              <a:rPr lang="fr-FR" sz="1600" dirty="0" smtClean="0"/>
              <a:t>.</a:t>
            </a:r>
          </a:p>
          <a:p>
            <a:pPr algn="just"/>
            <a:endParaRPr lang="fr-FR" sz="1600" dirty="0" smtClean="0"/>
          </a:p>
          <a:p>
            <a:pPr algn="just"/>
            <a:r>
              <a:rPr lang="fr-FR" sz="1600" dirty="0"/>
              <a:t>l’ESS qui s’appréhende le plus souvent comme un </a:t>
            </a:r>
            <a:r>
              <a:rPr lang="fr-FR" sz="1600" dirty="0" smtClean="0"/>
              <a:t>ensemble </a:t>
            </a:r>
            <a:r>
              <a:rPr lang="fr-FR" sz="1600" dirty="0"/>
              <a:t>d’entreprises coopératives, mutualistes et associatives résultant de personnes, physiques, ou morales dont elles vont combler les attentes et besoins, constitue un cadre privilégié pour le développement durable, développement qui profite à tous avec une évolution des modes de production, de consommation et d’échanges</a:t>
            </a:r>
            <a:r>
              <a:rPr lang="fr-FR" sz="1600" dirty="0" smtClean="0"/>
              <a:t>.</a:t>
            </a:r>
          </a:p>
          <a:p>
            <a:pPr algn="just"/>
            <a:endParaRPr lang="fr-FR" sz="1600" dirty="0" smtClean="0"/>
          </a:p>
          <a:p>
            <a:pPr algn="just"/>
            <a:r>
              <a:rPr lang="fr-FR" sz="1600" dirty="0"/>
              <a:t>Les entreprises collectives accompagnent les initiatives et projets citoyens, les politiques sociales et environnementales à travers un management démocratique visant l’épanouissement humain et la participation. </a:t>
            </a:r>
          </a:p>
        </p:txBody>
      </p:sp>
    </p:spTree>
  </p:cSld>
  <p:clrMapOvr>
    <a:masterClrMapping/>
  </p:clrMapOvr>
</p:sld>
</file>

<file path=ppt/theme/theme1.xml><?xml version="1.0" encoding="utf-8"?>
<a:theme xmlns:a="http://schemas.openxmlformats.org/drawingml/2006/main" name="Thème_YALI_V3">
  <a:themeElements>
    <a:clrScheme name="Bureau">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Bureau">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Thème_YALI_V3" id="{C27FCA5C-1959-9A42-98AA-2EF31C51F7EB}" vid="{EB2128BF-429D-AC4A-9972-8657199CF50A}"/>
    </a:ext>
  </a:extLst>
</a:theme>
</file>

<file path=docProps/app.xml><?xml version="1.0" encoding="utf-8"?>
<Properties xmlns="http://schemas.openxmlformats.org/officeDocument/2006/extended-properties" xmlns:vt="http://schemas.openxmlformats.org/officeDocument/2006/docPropsVTypes">
  <Template>modele_presentation_yali_v3</Template>
  <TotalTime>410</TotalTime>
  <Words>805</Words>
  <Application>Microsoft Office PowerPoint</Application>
  <PresentationFormat>Affichage à l'écran (4:3)</PresentationFormat>
  <Paragraphs>113</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Thème_YALI_V3</vt:lpstr>
      <vt:lpstr>Développement durable </vt:lpstr>
      <vt:lpstr>Module 5 : le développement durable</vt:lpstr>
      <vt:lpstr>Plan</vt:lpstr>
      <vt:lpstr>Contexte d’émergence du concept </vt:lpstr>
      <vt:lpstr>Qu'est-ce que le développement durable? </vt:lpstr>
      <vt:lpstr>Trois piliers du DD 1/2 </vt:lpstr>
      <vt:lpstr>Trois piliers du DD 2/2 </vt:lpstr>
      <vt:lpstr>Les enjeux démocratiques </vt:lpstr>
      <vt:lpstr>Les enjeux démocratiques 1/2 L’économie sociale et solidaire pour un développement durable réussi ? </vt:lpstr>
      <vt:lpstr>Les enjeux démocratiques 2/2</vt:lpstr>
      <vt:lpstr>ESS, développement local et rôle des Collectivités Locales </vt:lpstr>
      <vt:lpstr>Deux paradigmes  </vt:lpstr>
      <vt:lpstr>Biblio</vt:lpstr>
      <vt:lpstr>Diapositive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HPP</dc:creator>
  <cp:lastModifiedBy>HPP</cp:lastModifiedBy>
  <cp:revision>36</cp:revision>
  <dcterms:created xsi:type="dcterms:W3CDTF">2017-05-30T13:44:02Z</dcterms:created>
  <dcterms:modified xsi:type="dcterms:W3CDTF">2017-11-30T11:31:03Z</dcterms:modified>
</cp:coreProperties>
</file>