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312" r:id="rId42"/>
    <p:sldId id="313" r:id="rId43"/>
    <p:sldId id="314"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298" r:id="rId58"/>
    <p:sldId id="297" r:id="rId5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69" autoAdjust="0"/>
    <p:restoredTop sz="94660"/>
  </p:normalViewPr>
  <p:slideViewPr>
    <p:cSldViewPr snapToGrid="0">
      <p:cViewPr varScale="1">
        <p:scale>
          <a:sx n="64" d="100"/>
          <a:sy n="64" d="100"/>
        </p:scale>
        <p:origin x="25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10/19/21</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10/19/21</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fr-FR"/>
              <a:t>Modifiez le style du titre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fr-FR"/>
              <a:t>Modifiez le style du titre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10/19/21</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fr-FR"/>
              <a:t>Modifiez le style du titre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10/19/21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fr-FR"/>
              <a:t>Modifiez le style du titre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10/19/21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10/19/21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10/19/21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fr-FR"/>
              <a:t>Modifiez le style du titre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10/19/21</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10/19/21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fr-FR"/>
              <a:t>Modifiez le style du titre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10/19/21</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‹N°›</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8" Type="http://schemas.openxmlformats.org/officeDocument/2006/relationships/hyperlink" Target="http://www.cms.fss.ulaval.ca/recherche/upload/jefar/fichiers/devenir_chercheure_nov_2017_web.pdf" TargetMode="External"/><Relationship Id="rId3" Type="http://schemas.openxmlformats.org/officeDocument/2006/relationships/hyperlink" Target="https://ericbeaudry.uqam.ca/ift821-2011E-ArticleScientifique.pdf" TargetMode="External"/><Relationship Id="rId7" Type="http://schemas.openxmlformats.org/officeDocument/2006/relationships/hyperlink" Target="https://www.nature.com/scitable/topicpage/scientific-papers-13815490/" TargetMode="External"/><Relationship Id="rId2" Type="http://schemas.openxmlformats.org/officeDocument/2006/relationships/hyperlink" Target="https://journals.openedition.org/vertigo/5402" TargetMode="External"/><Relationship Id="rId1" Type="http://schemas.openxmlformats.org/officeDocument/2006/relationships/slideLayout" Target="../slideLayouts/slideLayout2.xml"/><Relationship Id="rId6" Type="http://schemas.openxmlformats.org/officeDocument/2006/relationships/hyperlink" Target="http://www.columbia.edu/cu/biology/ug/research/paper.html" TargetMode="External"/><Relationship Id="rId5" Type="http://schemas.openxmlformats.org/officeDocument/2006/relationships/hyperlink" Target="https://coop-ist.cirad.fr/rediger/article-scientifique/l-introduction/1-l-introduction-montre-l-interet-actuel-de-l-etude" TargetMode="External"/><Relationship Id="rId4" Type="http://schemas.openxmlformats.org/officeDocument/2006/relationships/hyperlink" Target="http://sara.etsmtl.ca/fr/guide_redaction" TargetMode="Externa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fr-FR" dirty="0"/>
              <a:t>Rédaction d’un article scientifique</a:t>
            </a:r>
          </a:p>
        </p:txBody>
      </p:sp>
      <p:sp>
        <p:nvSpPr>
          <p:cNvPr id="4" name="Rectangle 3"/>
          <p:cNvSpPr/>
          <p:nvPr/>
        </p:nvSpPr>
        <p:spPr>
          <a:xfrm>
            <a:off x="1075766" y="5049612"/>
            <a:ext cx="9789458" cy="1031051"/>
          </a:xfrm>
          <a:prstGeom prst="rect">
            <a:avLst/>
          </a:prstGeom>
        </p:spPr>
        <p:txBody>
          <a:bodyPr wrap="square">
            <a:spAutoFit/>
          </a:bodyPr>
          <a:lstStyle/>
          <a:p>
            <a:pPr algn="ctr">
              <a:spcAft>
                <a:spcPts val="3000"/>
              </a:spcAft>
            </a:pPr>
            <a:r>
              <a:rPr lang="fr-FR" b="1" dirty="0">
                <a:solidFill>
                  <a:srgbClr val="FFFFFF"/>
                </a:solidFill>
              </a:rPr>
              <a:t>Par Pr Abdou Salam FALL</a:t>
            </a:r>
          </a:p>
          <a:p>
            <a:pPr algn="ctr">
              <a:spcAft>
                <a:spcPts val="3000"/>
              </a:spcAft>
            </a:pPr>
            <a:r>
              <a:rPr lang="fr-FR" b="1" dirty="0">
                <a:solidFill>
                  <a:srgbClr val="FFFFFF"/>
                </a:solidFill>
              </a:rPr>
              <a:t> Directeur de recherche titulaire (de classe exceptionnelle) de Socio-anthropologie</a:t>
            </a:r>
          </a:p>
        </p:txBody>
      </p:sp>
    </p:spTree>
    <p:extLst>
      <p:ext uri="{BB962C8B-B14F-4D97-AF65-F5344CB8AC3E}">
        <p14:creationId xmlns:p14="http://schemas.microsoft.com/office/powerpoint/2010/main" val="3877801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06062" y="1918952"/>
            <a:ext cx="10823553" cy="5240167"/>
          </a:xfrm>
        </p:spPr>
        <p:txBody>
          <a:bodyPr/>
          <a:lstStyle/>
          <a:p>
            <a:pPr marL="324000" lvl="1" indent="0">
              <a:buNone/>
            </a:pPr>
            <a:r>
              <a:rPr lang="fr-SN" sz="2000" b="1" dirty="0"/>
              <a:t>Qu’est ce qui explique cette situation ? </a:t>
            </a:r>
            <a:endParaRPr lang="fr-FR" sz="2000" dirty="0"/>
          </a:p>
          <a:p>
            <a:pPr lvl="0"/>
            <a:r>
              <a:rPr lang="fr-SN" sz="2200" dirty="0"/>
              <a:t>L’écriture d’article n’est pas enseignée systématiquement dans le cursus universitaire. </a:t>
            </a:r>
            <a:endParaRPr lang="fr-FR" sz="2200" dirty="0"/>
          </a:p>
          <a:p>
            <a:pPr lvl="0"/>
            <a:r>
              <a:rPr lang="fr-SN" sz="2200" dirty="0"/>
              <a:t>Lorsque c’est enseigné, la mise en pratique n’est pas suffisamment développée. </a:t>
            </a:r>
            <a:endParaRPr lang="fr-FR" sz="2200" dirty="0"/>
          </a:p>
          <a:p>
            <a:pPr lvl="0"/>
            <a:r>
              <a:rPr lang="fr-SN" sz="2200" dirty="0"/>
              <a:t>L’autodidactisme est dominant et beaucoup agissent à l’aveuglette :</a:t>
            </a:r>
          </a:p>
          <a:p>
            <a:pPr lvl="0"/>
            <a:endParaRPr lang="fr-FR" sz="2200" dirty="0"/>
          </a:p>
          <a:p>
            <a:pPr lvl="0">
              <a:buFont typeface="Candara" panose="020E0502030303020204" pitchFamily="34" charset="0"/>
              <a:buChar char="⁻"/>
            </a:pPr>
            <a:r>
              <a:rPr lang="fr-SN" sz="2200" dirty="0"/>
              <a:t>Méconnaissances des revues ;</a:t>
            </a:r>
          </a:p>
          <a:p>
            <a:pPr lvl="0">
              <a:buFont typeface="Candara" panose="020E0502030303020204" pitchFamily="34" charset="0"/>
              <a:buChar char="⁻"/>
            </a:pPr>
            <a:endParaRPr lang="fr-SN" sz="2200" dirty="0"/>
          </a:p>
          <a:p>
            <a:pPr lvl="0">
              <a:buFont typeface="Candara" panose="020E0502030303020204" pitchFamily="34" charset="0"/>
              <a:buChar char="⁻"/>
            </a:pPr>
            <a:r>
              <a:rPr lang="fr-SN" sz="2200" dirty="0"/>
              <a:t>Méconnaissances des normes éditoriales (critères d’acceptation), des normes documentaires (nombre de mots et caractères acceptés, police de caractères souhaités) et du design de la publication. </a:t>
            </a:r>
            <a:endParaRPr lang="fr-FR" sz="2200" dirty="0"/>
          </a:p>
          <a:p>
            <a:endParaRPr lang="fr-FR" dirty="0"/>
          </a:p>
        </p:txBody>
      </p:sp>
      <p:sp>
        <p:nvSpPr>
          <p:cNvPr id="4" name="Titre 1"/>
          <p:cNvSpPr>
            <a:spLocks noGrp="1"/>
          </p:cNvSpPr>
          <p:nvPr>
            <p:ph type="title"/>
          </p:nvPr>
        </p:nvSpPr>
        <p:spPr/>
        <p:txBody>
          <a:bodyPr/>
          <a:lstStyle/>
          <a:p>
            <a:pPr algn="ctr"/>
            <a:r>
              <a:rPr lang="fr-FR" dirty="0"/>
              <a:t>II. Éléments de contexte de la production d’article scientifique (4/8)</a:t>
            </a:r>
          </a:p>
        </p:txBody>
      </p:sp>
      <p:pic>
        <p:nvPicPr>
          <p:cNvPr id="5" name="Image 4"/>
          <p:cNvPicPr/>
          <p:nvPr/>
        </p:nvPicPr>
        <p:blipFill>
          <a:blip r:embed="rId2">
            <a:extLst>
              <a:ext uri="{28A0092B-C50C-407E-A947-70E740481C1C}">
                <a14:useLocalDpi xmlns:a14="http://schemas.microsoft.com/office/drawing/2010/main" val="0"/>
              </a:ext>
            </a:extLst>
          </a:blip>
          <a:stretch>
            <a:fillRect/>
          </a:stretch>
        </p:blipFill>
        <p:spPr>
          <a:xfrm>
            <a:off x="9507340" y="3065173"/>
            <a:ext cx="2475865" cy="2734852"/>
          </a:xfrm>
          <a:prstGeom prst="rect">
            <a:avLst/>
          </a:prstGeom>
        </p:spPr>
      </p:pic>
    </p:spTree>
    <p:extLst>
      <p:ext uri="{BB962C8B-B14F-4D97-AF65-F5344CB8AC3E}">
        <p14:creationId xmlns:p14="http://schemas.microsoft.com/office/powerpoint/2010/main" val="1298315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SN" sz="2200" dirty="0"/>
              <a:t>Le handicap de l’expertise : les universitaires africains francophones consacrent beaucoup plus de temps à l’expertise qu’à la recherche. </a:t>
            </a:r>
          </a:p>
          <a:p>
            <a:pPr lvl="0"/>
            <a:endParaRPr lang="fr-FR" sz="2200" dirty="0"/>
          </a:p>
          <a:p>
            <a:pPr lvl="0"/>
            <a:r>
              <a:rPr lang="fr-SN" sz="2200" dirty="0"/>
              <a:t>Le temps consacré à l’élaboration de l’article et aux interactions avec les revues. </a:t>
            </a:r>
            <a:endParaRPr lang="fr-FR" sz="2200" dirty="0"/>
          </a:p>
          <a:p>
            <a:endParaRPr lang="fr-FR" dirty="0"/>
          </a:p>
        </p:txBody>
      </p:sp>
      <p:sp>
        <p:nvSpPr>
          <p:cNvPr id="4" name="Titre 1"/>
          <p:cNvSpPr>
            <a:spLocks noGrp="1"/>
          </p:cNvSpPr>
          <p:nvPr>
            <p:ph type="title"/>
          </p:nvPr>
        </p:nvSpPr>
        <p:spPr/>
        <p:txBody>
          <a:bodyPr/>
          <a:lstStyle/>
          <a:p>
            <a:pPr algn="ctr"/>
            <a:r>
              <a:rPr lang="fr-FR" dirty="0"/>
              <a:t>II. Éléments de contexte de la production d’article scientifique (5/8)</a:t>
            </a:r>
          </a:p>
        </p:txBody>
      </p:sp>
    </p:spTree>
    <p:extLst>
      <p:ext uri="{BB962C8B-B14F-4D97-AF65-F5344CB8AC3E}">
        <p14:creationId xmlns:p14="http://schemas.microsoft.com/office/powerpoint/2010/main" val="3711271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3" y="1871403"/>
            <a:ext cx="11029615" cy="4761217"/>
          </a:xfrm>
        </p:spPr>
        <p:txBody>
          <a:bodyPr>
            <a:normAutofit fontScale="92500"/>
          </a:bodyPr>
          <a:lstStyle/>
          <a:p>
            <a:pPr marL="0" lvl="0" indent="0">
              <a:buNone/>
            </a:pPr>
            <a:r>
              <a:rPr lang="fr-SN" sz="2400" b="1" dirty="0"/>
              <a:t>Comment remédier à cette situation ?</a:t>
            </a:r>
            <a:endParaRPr lang="fr-FR" sz="2400" dirty="0"/>
          </a:p>
          <a:p>
            <a:pPr marL="0" indent="0">
              <a:buNone/>
            </a:pPr>
            <a:r>
              <a:rPr lang="fr-SN" sz="2400" b="1" dirty="0"/>
              <a:t> </a:t>
            </a:r>
            <a:endParaRPr lang="fr-FR" sz="2400" dirty="0"/>
          </a:p>
          <a:p>
            <a:pPr marL="342900" lvl="0" indent="-342900">
              <a:buFont typeface="+mj-lt"/>
              <a:buAutoNum type="arabicParenR"/>
            </a:pPr>
            <a:r>
              <a:rPr lang="fr-SN" sz="2400" dirty="0"/>
              <a:t>Apprendre à écrire un article scientifique :</a:t>
            </a:r>
          </a:p>
          <a:p>
            <a:pPr marL="342900" lvl="0" indent="-342900">
              <a:buFont typeface="+mj-lt"/>
              <a:buAutoNum type="arabicParenR"/>
            </a:pPr>
            <a:endParaRPr lang="fr-FR" sz="2400" dirty="0"/>
          </a:p>
          <a:p>
            <a:pPr>
              <a:buFont typeface="Arial" panose="020B0604020202020204" pitchFamily="34" charset="0"/>
              <a:buChar char="•"/>
            </a:pPr>
            <a:r>
              <a:rPr lang="fr-SN" sz="2400" dirty="0"/>
              <a:t>Cet apprentissage est un processus continu car il y a autant de normes que de revues. </a:t>
            </a:r>
          </a:p>
          <a:p>
            <a:pPr>
              <a:buFont typeface="Arial" panose="020B0604020202020204" pitchFamily="34" charset="0"/>
              <a:buChar char="•"/>
            </a:pPr>
            <a:endParaRPr lang="fr-SN" sz="2400" dirty="0"/>
          </a:p>
          <a:p>
            <a:pPr>
              <a:buFont typeface="Arial" panose="020B0604020202020204" pitchFamily="34" charset="0"/>
              <a:buChar char="•"/>
            </a:pPr>
            <a:r>
              <a:rPr lang="fr-SN" sz="2400" dirty="0"/>
              <a:t>Il appartient à ceux veulent publier de s’ajuster aux normes des revues. </a:t>
            </a:r>
          </a:p>
          <a:p>
            <a:pPr>
              <a:buFont typeface="Arial" panose="020B0604020202020204" pitchFamily="34" charset="0"/>
              <a:buChar char="•"/>
            </a:pPr>
            <a:endParaRPr lang="fr-FR" sz="2400" dirty="0"/>
          </a:p>
          <a:p>
            <a:pPr>
              <a:buFont typeface="Arial" panose="020B0604020202020204" pitchFamily="34" charset="0"/>
              <a:buChar char="•"/>
            </a:pPr>
            <a:r>
              <a:rPr lang="fr-SN" sz="2400" dirty="0"/>
              <a:t>Chaque jour il y a de nouvelles revues scientifiques qui émergent les unes plus attrayantes que les autres et chaque chercheur veut publier dans les revues de renommée. </a:t>
            </a:r>
            <a:endParaRPr lang="fr-FR" sz="2400" dirty="0"/>
          </a:p>
          <a:p>
            <a:endParaRPr lang="fr-FR" dirty="0"/>
          </a:p>
        </p:txBody>
      </p:sp>
      <p:sp>
        <p:nvSpPr>
          <p:cNvPr id="4" name="Titre 1"/>
          <p:cNvSpPr>
            <a:spLocks noGrp="1"/>
          </p:cNvSpPr>
          <p:nvPr>
            <p:ph type="title"/>
          </p:nvPr>
        </p:nvSpPr>
        <p:spPr/>
        <p:txBody>
          <a:bodyPr/>
          <a:lstStyle/>
          <a:p>
            <a:pPr algn="ctr"/>
            <a:r>
              <a:rPr lang="fr-FR" dirty="0"/>
              <a:t>II. Éléments de contexte de la production d’article scientifique (6/8)</a:t>
            </a:r>
          </a:p>
        </p:txBody>
      </p:sp>
    </p:spTree>
    <p:extLst>
      <p:ext uri="{BB962C8B-B14F-4D97-AF65-F5344CB8AC3E}">
        <p14:creationId xmlns:p14="http://schemas.microsoft.com/office/powerpoint/2010/main" val="25632988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36494" y="1874788"/>
            <a:ext cx="11029615" cy="5318062"/>
          </a:xfrm>
        </p:spPr>
        <p:txBody>
          <a:bodyPr>
            <a:normAutofit/>
          </a:bodyPr>
          <a:lstStyle/>
          <a:p>
            <a:pPr marL="342900" lvl="0" indent="-342900">
              <a:buFont typeface="+mj-lt"/>
              <a:buAutoNum type="arabicParenR" startAt="2"/>
            </a:pPr>
            <a:r>
              <a:rPr lang="fr-SN" sz="2200" dirty="0"/>
              <a:t>Développer l’entreprenariat scientifique pour transformer les opportunités d’expertise en espace de recherche. </a:t>
            </a:r>
          </a:p>
          <a:p>
            <a:pPr marL="342900" lvl="0" indent="-342900">
              <a:buFont typeface="+mj-lt"/>
              <a:buAutoNum type="arabicParenR" startAt="2"/>
            </a:pPr>
            <a:endParaRPr lang="fr-FR" sz="2200" dirty="0"/>
          </a:p>
          <a:p>
            <a:pPr lvl="0"/>
            <a:r>
              <a:rPr lang="fr-SN" sz="2200" dirty="0"/>
              <a:t>Les protocoles d’expertise doivent être dilatés en vrai protocole de recherche.  </a:t>
            </a:r>
          </a:p>
          <a:p>
            <a:pPr marL="0" lvl="0" indent="0">
              <a:buNone/>
            </a:pPr>
            <a:endParaRPr lang="fr-SN" sz="2200" dirty="0"/>
          </a:p>
          <a:p>
            <a:pPr lvl="0"/>
            <a:r>
              <a:rPr lang="fr-SN" sz="2200" dirty="0"/>
              <a:t>Le temps de l’expertise n’est pas le temps de la recherche. L’expertise est un temps plein pour avoir l’opportunité de disposer d’un terrain de recherche ;</a:t>
            </a:r>
          </a:p>
          <a:p>
            <a:pPr lvl="0"/>
            <a:endParaRPr lang="fr-SN" sz="2200" dirty="0"/>
          </a:p>
          <a:p>
            <a:pPr lvl="0"/>
            <a:endParaRPr lang="fr-FR" sz="2200" dirty="0"/>
          </a:p>
          <a:p>
            <a:pPr marL="0" indent="0" algn="ctr">
              <a:buNone/>
            </a:pPr>
            <a:r>
              <a:rPr lang="fr-SN" sz="2200" dirty="0"/>
              <a:t>Dilater le temps pour avoir l’espace d’aller au-delà du mandat et d’inscrire son propre agenda de chercheur face à l’opportunité d’expertise ;</a:t>
            </a:r>
            <a:endParaRPr lang="fr-FR" sz="2200" dirty="0"/>
          </a:p>
          <a:p>
            <a:pPr marL="0" indent="0">
              <a:buNone/>
            </a:pPr>
            <a:endParaRPr lang="fr-FR" dirty="0"/>
          </a:p>
        </p:txBody>
      </p:sp>
      <p:sp>
        <p:nvSpPr>
          <p:cNvPr id="4" name="Titre 1"/>
          <p:cNvSpPr>
            <a:spLocks noGrp="1"/>
          </p:cNvSpPr>
          <p:nvPr>
            <p:ph type="title"/>
          </p:nvPr>
        </p:nvSpPr>
        <p:spPr/>
        <p:txBody>
          <a:bodyPr/>
          <a:lstStyle/>
          <a:p>
            <a:pPr algn="ctr"/>
            <a:r>
              <a:rPr lang="fr-FR" dirty="0"/>
              <a:t>II. Éléments de contexte de la production d’article scientifique (7/8)</a:t>
            </a:r>
          </a:p>
        </p:txBody>
      </p:sp>
      <p:cxnSp>
        <p:nvCxnSpPr>
          <p:cNvPr id="6" name="Connecteur droit avec flèche 5"/>
          <p:cNvCxnSpPr/>
          <p:nvPr/>
        </p:nvCxnSpPr>
        <p:spPr>
          <a:xfrm>
            <a:off x="5842715" y="5022761"/>
            <a:ext cx="0" cy="708338"/>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433732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59724" y="1229934"/>
            <a:ext cx="11029615" cy="6091707"/>
          </a:xfrm>
        </p:spPr>
        <p:txBody>
          <a:bodyPr>
            <a:normAutofit/>
          </a:bodyPr>
          <a:lstStyle/>
          <a:p>
            <a:pPr lvl="0"/>
            <a:r>
              <a:rPr lang="fr-SN" sz="2200" dirty="0"/>
              <a:t>L’horizon d’un universitaire ne saurait être réductible à l’expertise. </a:t>
            </a:r>
          </a:p>
          <a:p>
            <a:pPr marL="0" lvl="0" indent="0">
              <a:buNone/>
            </a:pPr>
            <a:endParaRPr lang="fr-SN" sz="2200" dirty="0"/>
          </a:p>
          <a:p>
            <a:pPr marL="0" lvl="0" indent="0">
              <a:buNone/>
            </a:pPr>
            <a:endParaRPr lang="fr-FR" sz="2200" dirty="0"/>
          </a:p>
          <a:p>
            <a:pPr marL="0" indent="0">
              <a:buNone/>
            </a:pPr>
            <a:endParaRPr lang="fr-SN" sz="2200" dirty="0"/>
          </a:p>
          <a:p>
            <a:pPr marL="0" indent="0">
              <a:buNone/>
            </a:pPr>
            <a:endParaRPr lang="fr-SN" sz="2200" dirty="0"/>
          </a:p>
          <a:p>
            <a:pPr marL="0" indent="0">
              <a:buNone/>
            </a:pPr>
            <a:endParaRPr lang="fr-SN" sz="2200" dirty="0"/>
          </a:p>
          <a:p>
            <a:pPr marL="0" indent="0">
              <a:buNone/>
            </a:pPr>
            <a:r>
              <a:rPr lang="fr-SN" sz="2200" dirty="0"/>
              <a:t>Il appartient donc aux universitaires de se donner un agenda de recherche :</a:t>
            </a:r>
            <a:endParaRPr lang="fr-FR" sz="2200" dirty="0"/>
          </a:p>
          <a:p>
            <a:pPr lvl="1">
              <a:buFont typeface="Candara" panose="020E0502030303020204" pitchFamily="34" charset="0"/>
              <a:buChar char="⁻"/>
            </a:pPr>
            <a:r>
              <a:rPr lang="fr-SN" sz="2200" dirty="0"/>
              <a:t>Se préparer aux appels d’offre relatifs à la recherche ;</a:t>
            </a:r>
            <a:endParaRPr lang="fr-FR" sz="2200" dirty="0"/>
          </a:p>
          <a:p>
            <a:pPr lvl="1">
              <a:buFont typeface="Candara" panose="020E0502030303020204" pitchFamily="34" charset="0"/>
              <a:buChar char="⁻"/>
            </a:pPr>
            <a:r>
              <a:rPr lang="fr-SN" sz="2200" dirty="0"/>
              <a:t>Bâtir des équipes de recherche au sein des laboratoires et inter-laboratoires pour se donner les moyens d’agir en gagnant ; </a:t>
            </a:r>
            <a:endParaRPr lang="fr-FR" sz="2200" dirty="0"/>
          </a:p>
        </p:txBody>
      </p:sp>
      <p:sp>
        <p:nvSpPr>
          <p:cNvPr id="4" name="Titre 1"/>
          <p:cNvSpPr>
            <a:spLocks noGrp="1"/>
          </p:cNvSpPr>
          <p:nvPr>
            <p:ph type="title"/>
          </p:nvPr>
        </p:nvSpPr>
        <p:spPr/>
        <p:txBody>
          <a:bodyPr/>
          <a:lstStyle/>
          <a:p>
            <a:pPr algn="ctr"/>
            <a:r>
              <a:rPr lang="fr-FR" dirty="0"/>
              <a:t>II. Éléments de contexte de la production d’article scientifique (8/8)</a:t>
            </a:r>
          </a:p>
        </p:txBody>
      </p:sp>
      <p:cxnSp>
        <p:nvCxnSpPr>
          <p:cNvPr id="5" name="Connecteur droit avec flèche 4"/>
          <p:cNvCxnSpPr/>
          <p:nvPr/>
        </p:nvCxnSpPr>
        <p:spPr>
          <a:xfrm flipH="1">
            <a:off x="6048773" y="2588655"/>
            <a:ext cx="17172" cy="1687132"/>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8380731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342900" indent="-342900" algn="ctr">
              <a:buFont typeface="+mj-lt"/>
              <a:buAutoNum type="alphaUcPeriod"/>
            </a:pPr>
            <a:r>
              <a:rPr lang="fr-FR" sz="2200" dirty="0"/>
              <a:t>Définition </a:t>
            </a:r>
          </a:p>
          <a:p>
            <a:pPr marL="0" indent="0" algn="ctr">
              <a:buNone/>
            </a:pPr>
            <a:endParaRPr lang="fr-FR" sz="2200" dirty="0"/>
          </a:p>
          <a:p>
            <a:pPr marL="0" indent="0" algn="ctr">
              <a:buNone/>
            </a:pPr>
            <a:endParaRPr lang="fr-FR" sz="2200" dirty="0"/>
          </a:p>
          <a:p>
            <a:pPr marL="0" indent="0">
              <a:buNone/>
            </a:pPr>
            <a:r>
              <a:rPr lang="fr-SN" sz="2200" dirty="0"/>
              <a:t>Les articles scientifiques désignent les travaux publiés par les chercheurs dans les revues scientifiques. </a:t>
            </a:r>
          </a:p>
          <a:p>
            <a:pPr marL="0" indent="0">
              <a:buNone/>
            </a:pPr>
            <a:endParaRPr lang="fr-SN" sz="2200" dirty="0"/>
          </a:p>
          <a:p>
            <a:pPr marL="0" indent="0">
              <a:buNone/>
            </a:pPr>
            <a:r>
              <a:rPr lang="fr-SN" sz="2200" dirty="0"/>
              <a:t>Les auteurs (chercheurs) sont des spécialistes et des professionnels du domaine.</a:t>
            </a:r>
            <a:endParaRPr lang="fr-FR" sz="2200" dirty="0"/>
          </a:p>
          <a:p>
            <a:pPr marL="0" indent="0">
              <a:buNone/>
            </a:pPr>
            <a:endParaRPr lang="fr-FR" dirty="0"/>
          </a:p>
        </p:txBody>
      </p:sp>
      <p:sp>
        <p:nvSpPr>
          <p:cNvPr id="4" name="Titre 1"/>
          <p:cNvSpPr>
            <a:spLocks noGrp="1"/>
          </p:cNvSpPr>
          <p:nvPr>
            <p:ph type="title"/>
          </p:nvPr>
        </p:nvSpPr>
        <p:spPr/>
        <p:txBody>
          <a:bodyPr/>
          <a:lstStyle/>
          <a:p>
            <a:pPr algn="ctr"/>
            <a:r>
              <a:rPr lang="fr-FR" dirty="0"/>
              <a:t>III. Qu’est-ce qu’un article scientifique ? (1/6) </a:t>
            </a:r>
          </a:p>
        </p:txBody>
      </p:sp>
    </p:spTree>
    <p:extLst>
      <p:ext uri="{BB962C8B-B14F-4D97-AF65-F5344CB8AC3E}">
        <p14:creationId xmlns:p14="http://schemas.microsoft.com/office/powerpoint/2010/main" val="1653030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1854558"/>
            <a:ext cx="11029615" cy="5003442"/>
          </a:xfrm>
        </p:spPr>
        <p:txBody>
          <a:bodyPr/>
          <a:lstStyle/>
          <a:p>
            <a:pPr marL="342900" indent="-342900" algn="ctr">
              <a:buFont typeface="+mj-lt"/>
              <a:buAutoNum type="alphaUcPeriod" startAt="2"/>
            </a:pPr>
            <a:r>
              <a:rPr lang="fr-FR" sz="2200" dirty="0"/>
              <a:t>But </a:t>
            </a:r>
          </a:p>
          <a:p>
            <a:pPr marL="0" indent="0" algn="ctr">
              <a:buNone/>
            </a:pPr>
            <a:endParaRPr lang="fr-FR" sz="2200" dirty="0"/>
          </a:p>
          <a:p>
            <a:pPr marL="0" indent="0">
              <a:buNone/>
            </a:pPr>
            <a:r>
              <a:rPr lang="fr-SN" sz="2200" dirty="0"/>
              <a:t>Rédiger un article scientifique permet au chercheur de :</a:t>
            </a:r>
          </a:p>
          <a:p>
            <a:pPr marL="0" indent="0">
              <a:buNone/>
            </a:pPr>
            <a:endParaRPr lang="fr-FR" sz="2200" dirty="0"/>
          </a:p>
          <a:p>
            <a:pPr lvl="0"/>
            <a:r>
              <a:rPr lang="fr-SN" sz="2200" dirty="0"/>
              <a:t>partager ses travaux et résultats avec ses pairs et d'autres experts dans son domaine ;</a:t>
            </a:r>
          </a:p>
          <a:p>
            <a:pPr lvl="0"/>
            <a:endParaRPr lang="fr-FR" sz="2200" dirty="0"/>
          </a:p>
          <a:p>
            <a:pPr lvl="0"/>
            <a:r>
              <a:rPr lang="fr-SN" sz="2200" dirty="0"/>
              <a:t>examiner les recherches menées par d'autres ;</a:t>
            </a:r>
          </a:p>
          <a:p>
            <a:pPr lvl="0"/>
            <a:endParaRPr lang="fr-FR" sz="2200" dirty="0"/>
          </a:p>
          <a:p>
            <a:pPr lvl="0"/>
            <a:r>
              <a:rPr lang="fr-SN" sz="2200" dirty="0"/>
              <a:t>informer le lecteur qui s’intéresse activement à un domaine en particulier.</a:t>
            </a:r>
            <a:endParaRPr lang="fr-FR" sz="2200" dirty="0"/>
          </a:p>
          <a:p>
            <a:pPr marL="0" indent="0">
              <a:buNone/>
            </a:pPr>
            <a:endParaRPr lang="fr-FR" dirty="0"/>
          </a:p>
        </p:txBody>
      </p:sp>
      <p:sp>
        <p:nvSpPr>
          <p:cNvPr id="4" name="Titre 1"/>
          <p:cNvSpPr>
            <a:spLocks noGrp="1"/>
          </p:cNvSpPr>
          <p:nvPr>
            <p:ph type="title"/>
          </p:nvPr>
        </p:nvSpPr>
        <p:spPr/>
        <p:txBody>
          <a:bodyPr/>
          <a:lstStyle/>
          <a:p>
            <a:pPr algn="ctr"/>
            <a:r>
              <a:rPr lang="fr-FR" dirty="0"/>
              <a:t>III. Qu’est-ce qu’un article scientifique ? (2/6) </a:t>
            </a:r>
          </a:p>
        </p:txBody>
      </p:sp>
    </p:spTree>
    <p:extLst>
      <p:ext uri="{BB962C8B-B14F-4D97-AF65-F5344CB8AC3E}">
        <p14:creationId xmlns:p14="http://schemas.microsoft.com/office/powerpoint/2010/main" val="30885835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78159" y="977236"/>
            <a:ext cx="11029615" cy="3678303"/>
          </a:xfrm>
        </p:spPr>
        <p:txBody>
          <a:bodyPr/>
          <a:lstStyle/>
          <a:p>
            <a:pPr marL="0" indent="0">
              <a:buNone/>
            </a:pPr>
            <a:r>
              <a:rPr lang="fr-SN" sz="2200" dirty="0"/>
              <a:t>En tant que tels, ils sont essentiels à l'évolution de la science moderne, dans laquelle le travail d'un scientifique s'appuie sur celui d'autres scientifiques.</a:t>
            </a:r>
            <a:endParaRPr lang="fr-FR" sz="2200" dirty="0"/>
          </a:p>
          <a:p>
            <a:endParaRPr lang="fr-FR" dirty="0"/>
          </a:p>
        </p:txBody>
      </p:sp>
      <p:sp>
        <p:nvSpPr>
          <p:cNvPr id="4" name="Titre 1"/>
          <p:cNvSpPr>
            <a:spLocks noGrp="1"/>
          </p:cNvSpPr>
          <p:nvPr>
            <p:ph type="title"/>
          </p:nvPr>
        </p:nvSpPr>
        <p:spPr/>
        <p:txBody>
          <a:bodyPr/>
          <a:lstStyle/>
          <a:p>
            <a:pPr algn="ctr"/>
            <a:r>
              <a:rPr lang="fr-FR" dirty="0"/>
              <a:t>III. Qu’est-ce qu’un article scientifique ? (3/6) </a:t>
            </a:r>
          </a:p>
        </p:txBody>
      </p:sp>
      <p:sp>
        <p:nvSpPr>
          <p:cNvPr id="5" name="Pensées 4"/>
          <p:cNvSpPr/>
          <p:nvPr/>
        </p:nvSpPr>
        <p:spPr>
          <a:xfrm>
            <a:off x="2810276" y="3232597"/>
            <a:ext cx="6365383" cy="3071611"/>
          </a:xfrm>
          <a:prstGeom prst="cloudCallout">
            <a:avLst/>
          </a:prstGeom>
        </p:spPr>
        <p:style>
          <a:lnRef idx="0">
            <a:schemeClr val="accent4"/>
          </a:lnRef>
          <a:fillRef idx="3">
            <a:schemeClr val="accent4"/>
          </a:fillRef>
          <a:effectRef idx="3">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fr-SN"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fr-SN" sz="2400" b="1" i="1" dirty="0">
                <a:effectLst/>
                <a:latin typeface="Times New Roman" panose="02020603050405020304" pitchFamily="18" charset="0"/>
                <a:ea typeface="Calibri" panose="020F0502020204030204" pitchFamily="34" charset="0"/>
                <a:cs typeface="Times New Roman" panose="02020603050405020304" pitchFamily="18" charset="0"/>
              </a:rPr>
              <a:t>Le partage des connaissances et de la science doit être l’essence de la vie d’une société qui se veut évolutive » ---</a:t>
            </a:r>
            <a:r>
              <a:rPr lang="fr-SN" sz="2400" b="1" i="1" dirty="0" err="1">
                <a:effectLst/>
                <a:latin typeface="Times New Roman" panose="02020603050405020304" pitchFamily="18" charset="0"/>
                <a:ea typeface="Calibri" panose="020F0502020204030204" pitchFamily="34" charset="0"/>
                <a:cs typeface="Times New Roman" panose="02020603050405020304" pitchFamily="18" charset="0"/>
              </a:rPr>
              <a:t>Madiou</a:t>
            </a:r>
            <a:r>
              <a:rPr lang="fr-SN" sz="2400" b="1" i="1" dirty="0">
                <a:effectLst/>
                <a:latin typeface="Times New Roman" panose="02020603050405020304" pitchFamily="18" charset="0"/>
                <a:ea typeface="Calibri" panose="020F0502020204030204" pitchFamily="34" charset="0"/>
                <a:cs typeface="Times New Roman" panose="02020603050405020304" pitchFamily="18" charset="0"/>
              </a:rPr>
              <a:t> Diallo</a:t>
            </a:r>
            <a:endParaRPr lang="fr-FR" b="1" dirty="0">
              <a:effectLst/>
              <a:ea typeface="Calibri" panose="020F0502020204030204" pitchFamily="34" charset="0"/>
              <a:cs typeface="Times New Roman" panose="02020603050405020304" pitchFamily="18" charset="0"/>
            </a:endParaRPr>
          </a:p>
          <a:p>
            <a:pPr algn="ctr">
              <a:lnSpc>
                <a:spcPct val="107000"/>
              </a:lnSpc>
              <a:spcAft>
                <a:spcPts val="800"/>
              </a:spcAft>
            </a:pPr>
            <a:r>
              <a:rPr lang="fr-SN" sz="1100" dirty="0">
                <a:effectLst/>
                <a:ea typeface="Calibri" panose="020F0502020204030204" pitchFamily="34" charset="0"/>
                <a:cs typeface="Times New Roman" panose="02020603050405020304" pitchFamily="18" charset="0"/>
              </a:rPr>
              <a:t> </a:t>
            </a:r>
            <a:endParaRPr lang="fr-FR" sz="1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353406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2180496"/>
            <a:ext cx="11029615" cy="4323335"/>
          </a:xfrm>
        </p:spPr>
        <p:txBody>
          <a:bodyPr/>
          <a:lstStyle/>
          <a:p>
            <a:pPr marL="0" indent="0">
              <a:buNone/>
            </a:pPr>
            <a:r>
              <a:rPr lang="fr-SN" sz="2200" dirty="0"/>
              <a:t>Pour atteindre leur objectif, les articles doivent :</a:t>
            </a:r>
            <a:endParaRPr lang="fr-FR" sz="2200" dirty="0"/>
          </a:p>
          <a:p>
            <a:pPr lvl="0"/>
            <a:r>
              <a:rPr lang="fr-SN" sz="2200" dirty="0"/>
              <a:t>viser à </a:t>
            </a:r>
            <a:r>
              <a:rPr lang="fr-SN" sz="2200" b="1" dirty="0"/>
              <a:t>informer</a:t>
            </a:r>
            <a:r>
              <a:rPr lang="fr-SN" sz="2200" dirty="0"/>
              <a:t> et non à impressionner ;</a:t>
            </a:r>
          </a:p>
          <a:p>
            <a:pPr lvl="0"/>
            <a:endParaRPr lang="fr-FR" sz="2200" dirty="0"/>
          </a:p>
          <a:p>
            <a:pPr lvl="0"/>
            <a:r>
              <a:rPr lang="fr-SN" sz="2200" dirty="0"/>
              <a:t>être très </a:t>
            </a:r>
            <a:r>
              <a:rPr lang="fr-SN" sz="2200" b="1" dirty="0"/>
              <a:t>lisibles, clairs, précis et concis </a:t>
            </a:r>
            <a:r>
              <a:rPr lang="fr-SN" sz="2200" dirty="0"/>
              <a:t>;</a:t>
            </a:r>
          </a:p>
          <a:p>
            <a:pPr lvl="0"/>
            <a:endParaRPr lang="fr-FR" sz="2200" dirty="0"/>
          </a:p>
          <a:p>
            <a:pPr lvl="0"/>
            <a:r>
              <a:rPr lang="fr-SN" sz="2200" dirty="0"/>
              <a:t>être cités par d'autres scientifiques s'ils sont utiles plutôt que cryptiques ou égocentriques.</a:t>
            </a:r>
            <a:endParaRPr lang="fr-FR" sz="2200" dirty="0"/>
          </a:p>
          <a:p>
            <a:endParaRPr lang="fr-FR" dirty="0"/>
          </a:p>
        </p:txBody>
      </p:sp>
      <p:sp>
        <p:nvSpPr>
          <p:cNvPr id="4" name="Titre 1"/>
          <p:cNvSpPr>
            <a:spLocks noGrp="1"/>
          </p:cNvSpPr>
          <p:nvPr>
            <p:ph type="title"/>
          </p:nvPr>
        </p:nvSpPr>
        <p:spPr/>
        <p:txBody>
          <a:bodyPr/>
          <a:lstStyle/>
          <a:p>
            <a:pPr algn="ctr"/>
            <a:r>
              <a:rPr lang="fr-FR" dirty="0"/>
              <a:t>III. Qu’est-ce qu’un article scientifique ? (4/6) </a:t>
            </a:r>
          </a:p>
        </p:txBody>
      </p:sp>
    </p:spTree>
    <p:extLst>
      <p:ext uri="{BB962C8B-B14F-4D97-AF65-F5344CB8AC3E}">
        <p14:creationId xmlns:p14="http://schemas.microsoft.com/office/powerpoint/2010/main" val="7173053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2163650"/>
            <a:ext cx="11029615" cy="4977685"/>
          </a:xfrm>
        </p:spPr>
        <p:txBody>
          <a:bodyPr>
            <a:normAutofit/>
          </a:bodyPr>
          <a:lstStyle/>
          <a:p>
            <a:pPr marL="342900" indent="-342900" algn="ctr">
              <a:buFont typeface="+mj-lt"/>
              <a:buAutoNum type="alphaUcPeriod" startAt="3"/>
            </a:pPr>
            <a:r>
              <a:rPr lang="fr-FR" sz="2200" dirty="0"/>
              <a:t>Cibles </a:t>
            </a:r>
          </a:p>
          <a:p>
            <a:pPr marL="342900" indent="-342900" algn="ctr">
              <a:buFont typeface="+mj-lt"/>
              <a:buAutoNum type="alphaUcPeriod" startAt="3"/>
            </a:pPr>
            <a:endParaRPr lang="fr-FR" sz="2200" dirty="0"/>
          </a:p>
          <a:p>
            <a:pPr algn="just"/>
            <a:r>
              <a:rPr lang="fr-SN" sz="2200" dirty="0"/>
              <a:t>L’article scientifique est publié dans une revue spécialisé du domaine et il est arbitré, évalué et révisé par un comité de lecture (pairs) formé d’experts et de spécialistes du domaine.</a:t>
            </a:r>
          </a:p>
          <a:p>
            <a:pPr marL="0" indent="0" algn="ctr">
              <a:buNone/>
            </a:pPr>
            <a:endParaRPr lang="fr-FR" sz="2200" dirty="0"/>
          </a:p>
          <a:p>
            <a:r>
              <a:rPr lang="fr-SN" sz="2200" dirty="0"/>
              <a:t>Il a généralement deux types de publics :</a:t>
            </a:r>
            <a:endParaRPr lang="fr-FR" sz="2200" dirty="0"/>
          </a:p>
          <a:p>
            <a:pPr lvl="0">
              <a:buFont typeface="Candara" panose="020E0502030303020204" pitchFamily="34" charset="0"/>
              <a:buChar char="⁻"/>
            </a:pPr>
            <a:r>
              <a:rPr lang="fr-SN" sz="2200" dirty="0"/>
              <a:t>d'une part, </a:t>
            </a:r>
            <a:r>
              <a:rPr lang="fr-SN" sz="2200" b="1" dirty="0"/>
              <a:t>les examinateurs</a:t>
            </a:r>
            <a:r>
              <a:rPr lang="fr-SN" sz="2200" dirty="0"/>
              <a:t>, qui aident le rédacteur en chef de la revue à décider si un article peut être publié ;</a:t>
            </a:r>
          </a:p>
          <a:p>
            <a:pPr lvl="0">
              <a:buFont typeface="Candara" panose="020E0502030303020204" pitchFamily="34" charset="0"/>
              <a:buChar char="⁻"/>
            </a:pPr>
            <a:endParaRPr lang="fr-FR" sz="2200" dirty="0"/>
          </a:p>
          <a:p>
            <a:pPr lvl="0">
              <a:buFont typeface="Candara" panose="020E0502030303020204" pitchFamily="34" charset="0"/>
              <a:buChar char="⁻"/>
            </a:pPr>
            <a:r>
              <a:rPr lang="fr-SN" sz="2200" dirty="0"/>
              <a:t>d'autre part, </a:t>
            </a:r>
            <a:r>
              <a:rPr lang="fr-SN" sz="2200" b="1" dirty="0"/>
              <a:t>les lecteurs de la revue</a:t>
            </a:r>
            <a:r>
              <a:rPr lang="fr-SN" sz="2200" dirty="0"/>
              <a:t> eux-mêmes, qui peuvent être plus ou moins bien informés sur le sujet abordé dans l'article. </a:t>
            </a:r>
            <a:endParaRPr lang="fr-FR" sz="2200" dirty="0"/>
          </a:p>
          <a:p>
            <a:pPr marL="0" indent="0" algn="ctr">
              <a:buNone/>
            </a:pPr>
            <a:endParaRPr lang="fr-FR" dirty="0"/>
          </a:p>
          <a:p>
            <a:pPr marL="342900" indent="-342900">
              <a:buFont typeface="+mj-lt"/>
              <a:buAutoNum type="alphaUcPeriod" startAt="3"/>
            </a:pPr>
            <a:endParaRPr lang="fr-FR" dirty="0"/>
          </a:p>
        </p:txBody>
      </p:sp>
      <p:sp>
        <p:nvSpPr>
          <p:cNvPr id="4" name="Titre 1"/>
          <p:cNvSpPr>
            <a:spLocks noGrp="1"/>
          </p:cNvSpPr>
          <p:nvPr>
            <p:ph type="title"/>
          </p:nvPr>
        </p:nvSpPr>
        <p:spPr/>
        <p:txBody>
          <a:bodyPr/>
          <a:lstStyle/>
          <a:p>
            <a:pPr algn="ctr"/>
            <a:r>
              <a:rPr lang="fr-FR" dirty="0"/>
              <a:t>III. Qu’est-ce qu’un article scientifique ? (5/6) </a:t>
            </a:r>
          </a:p>
        </p:txBody>
      </p:sp>
    </p:spTree>
    <p:extLst>
      <p:ext uri="{BB962C8B-B14F-4D97-AF65-F5344CB8AC3E}">
        <p14:creationId xmlns:p14="http://schemas.microsoft.com/office/powerpoint/2010/main" val="470020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PLAN</a:t>
            </a:r>
          </a:p>
        </p:txBody>
      </p:sp>
      <p:sp>
        <p:nvSpPr>
          <p:cNvPr id="3" name="Espace réservé du contenu 2"/>
          <p:cNvSpPr>
            <a:spLocks noGrp="1"/>
          </p:cNvSpPr>
          <p:nvPr>
            <p:ph idx="1"/>
          </p:nvPr>
        </p:nvSpPr>
        <p:spPr>
          <a:xfrm>
            <a:off x="581192" y="1867661"/>
            <a:ext cx="11029615" cy="5142044"/>
          </a:xfrm>
        </p:spPr>
        <p:txBody>
          <a:bodyPr>
            <a:normAutofit fontScale="92500" lnSpcReduction="20000"/>
          </a:bodyPr>
          <a:lstStyle/>
          <a:p>
            <a:pPr marL="400050" indent="-400050">
              <a:buFont typeface="+mj-lt"/>
              <a:buAutoNum type="romanUcPeriod"/>
            </a:pPr>
            <a:r>
              <a:rPr lang="fr-FR" dirty="0"/>
              <a:t>Contexte de l’accompagnement scientifique </a:t>
            </a:r>
          </a:p>
          <a:p>
            <a:pPr marL="666900" lvl="1" indent="-342900">
              <a:buFont typeface="+mj-lt"/>
              <a:buAutoNum type="alphaUcPeriod"/>
            </a:pPr>
            <a:r>
              <a:rPr lang="fr-FR" dirty="0"/>
              <a:t>Objectifs </a:t>
            </a:r>
          </a:p>
          <a:p>
            <a:pPr marL="666900" lvl="1" indent="-342900">
              <a:buFont typeface="+mj-lt"/>
              <a:buAutoNum type="alphaUcPeriod"/>
            </a:pPr>
            <a:r>
              <a:rPr lang="fr-FR" dirty="0"/>
              <a:t>Cibles </a:t>
            </a:r>
          </a:p>
          <a:p>
            <a:pPr marL="666900" lvl="1" indent="-342900">
              <a:buFont typeface="+mj-lt"/>
              <a:buAutoNum type="alphaUcPeriod"/>
            </a:pPr>
            <a:r>
              <a:rPr lang="fr-FR" dirty="0"/>
              <a:t>Méthodes</a:t>
            </a:r>
          </a:p>
          <a:p>
            <a:pPr marL="666900" lvl="1" indent="-342900">
              <a:buFont typeface="+mj-lt"/>
              <a:buAutoNum type="alphaUcPeriod"/>
            </a:pPr>
            <a:r>
              <a:rPr lang="fr-FR" dirty="0"/>
              <a:t>Plan de l’accompagnement</a:t>
            </a:r>
          </a:p>
          <a:p>
            <a:pPr marL="400050" indent="-400050">
              <a:buFont typeface="+mj-lt"/>
              <a:buAutoNum type="romanUcPeriod"/>
            </a:pPr>
            <a:r>
              <a:rPr lang="fr-FR" dirty="0"/>
              <a:t>Eléments de contexte de la production d’article scientifique</a:t>
            </a:r>
          </a:p>
          <a:p>
            <a:pPr marL="400050" indent="-400050">
              <a:buFont typeface="+mj-lt"/>
              <a:buAutoNum type="romanUcPeriod"/>
            </a:pPr>
            <a:r>
              <a:rPr lang="fr-FR" dirty="0"/>
              <a:t>Qu’est-ce qu’un article scientifique ? </a:t>
            </a:r>
          </a:p>
          <a:p>
            <a:pPr marL="724050" lvl="1" indent="-400050">
              <a:buFont typeface="+mj-lt"/>
              <a:buAutoNum type="alphaUcPeriod"/>
            </a:pPr>
            <a:r>
              <a:rPr lang="fr-FR" dirty="0"/>
              <a:t>Définition</a:t>
            </a:r>
          </a:p>
          <a:p>
            <a:pPr marL="724050" lvl="1" indent="-400050">
              <a:buFont typeface="+mj-lt"/>
              <a:buAutoNum type="alphaUcPeriod"/>
            </a:pPr>
            <a:r>
              <a:rPr lang="fr-FR" dirty="0"/>
              <a:t>But</a:t>
            </a:r>
          </a:p>
          <a:p>
            <a:pPr marL="724050" lvl="1" indent="-400050">
              <a:buFont typeface="+mj-lt"/>
              <a:buAutoNum type="alphaUcPeriod"/>
            </a:pPr>
            <a:r>
              <a:rPr lang="fr-FR" dirty="0"/>
              <a:t>Cibles</a:t>
            </a:r>
          </a:p>
          <a:p>
            <a:pPr marL="724050" lvl="1" indent="-400050">
              <a:buFont typeface="+mj-lt"/>
              <a:buAutoNum type="alphaUcPeriod"/>
            </a:pPr>
            <a:r>
              <a:rPr lang="fr-FR" dirty="0"/>
              <a:t>Types d’article scientifique </a:t>
            </a:r>
          </a:p>
          <a:p>
            <a:pPr marL="400050" indent="-400050">
              <a:buFont typeface="+mj-lt"/>
              <a:buAutoNum type="romanUcPeriod"/>
            </a:pPr>
            <a:r>
              <a:rPr lang="fr-FR" dirty="0"/>
              <a:t>Quels sont les étapes clés dans la rédaction d’un article scientifique ? </a:t>
            </a:r>
          </a:p>
          <a:p>
            <a:pPr marL="666900" lvl="1" indent="-342900">
              <a:buFont typeface="+mj-lt"/>
              <a:buAutoNum type="alphaUcPeriod"/>
            </a:pPr>
            <a:r>
              <a:rPr lang="fr-FR" dirty="0"/>
              <a:t>Préparation de la substance de l’article</a:t>
            </a:r>
          </a:p>
          <a:p>
            <a:pPr marL="666900" lvl="1" indent="-342900">
              <a:buFont typeface="+mj-lt"/>
              <a:buAutoNum type="alphaUcPeriod"/>
            </a:pPr>
            <a:r>
              <a:rPr lang="fr-FR" dirty="0"/>
              <a:t>Structuration de l’article</a:t>
            </a:r>
          </a:p>
          <a:p>
            <a:pPr marL="342900" indent="-342900">
              <a:buFont typeface="+mj-lt"/>
              <a:buAutoNum type="romanUcPeriod"/>
            </a:pPr>
            <a:r>
              <a:rPr lang="fr-FR" dirty="0"/>
              <a:t>Quelles sont les exigences dans la rédaction d’un article scientifique ?</a:t>
            </a:r>
          </a:p>
          <a:p>
            <a:pPr marL="342900" indent="-342900">
              <a:buFont typeface="+mj-lt"/>
              <a:buAutoNum type="romanUcPeriod"/>
            </a:pPr>
            <a:r>
              <a:rPr lang="fr-FR" dirty="0"/>
              <a:t>Atelier d’écriture  </a:t>
            </a:r>
          </a:p>
          <a:p>
            <a:pPr marL="666900" lvl="1" indent="-342900">
              <a:buFont typeface="+mj-lt"/>
              <a:buAutoNum type="alphaUcPeriod"/>
            </a:pPr>
            <a:endParaRPr lang="fr-FR" dirty="0"/>
          </a:p>
        </p:txBody>
      </p:sp>
    </p:spTree>
    <p:extLst>
      <p:ext uri="{BB962C8B-B14F-4D97-AF65-F5344CB8AC3E}">
        <p14:creationId xmlns:p14="http://schemas.microsoft.com/office/powerpoint/2010/main" val="6598363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1828800"/>
            <a:ext cx="11029615" cy="5029200"/>
          </a:xfrm>
        </p:spPr>
        <p:txBody>
          <a:bodyPr/>
          <a:lstStyle/>
          <a:p>
            <a:pPr marL="342900" indent="-342900" algn="ctr">
              <a:buFont typeface="+mj-lt"/>
              <a:buAutoNum type="alphaUcPeriod" startAt="4"/>
            </a:pPr>
            <a:r>
              <a:rPr lang="fr-FR" sz="2200" dirty="0"/>
              <a:t>Types d’articles scientifiques</a:t>
            </a:r>
          </a:p>
          <a:p>
            <a:pPr marL="342900" indent="-342900" algn="ctr">
              <a:buFont typeface="+mj-lt"/>
              <a:buAutoNum type="alphaUcPeriod" startAt="4"/>
            </a:pPr>
            <a:endParaRPr lang="fr-FR" sz="2200" dirty="0"/>
          </a:p>
          <a:p>
            <a:pPr marL="0" indent="0">
              <a:buNone/>
            </a:pPr>
            <a:r>
              <a:rPr lang="fr-FR" sz="2200" dirty="0"/>
              <a:t>On distingue trois types d’articles scientifiques que sont :</a:t>
            </a:r>
          </a:p>
          <a:p>
            <a:pPr lvl="0"/>
            <a:r>
              <a:rPr lang="fr-FR" sz="2200" b="1" dirty="0"/>
              <a:t>L’article de recherche</a:t>
            </a:r>
            <a:r>
              <a:rPr lang="fr-FR" sz="2200" dirty="0"/>
              <a:t> présente les résultats originaux (a priori ou a posteriori) d’une recherche ;</a:t>
            </a:r>
          </a:p>
          <a:p>
            <a:pPr lvl="0"/>
            <a:endParaRPr lang="fr-FR" sz="2200" dirty="0"/>
          </a:p>
          <a:p>
            <a:pPr lvl="0"/>
            <a:r>
              <a:rPr lang="fr-FR" sz="2200" b="1" dirty="0"/>
              <a:t>L’article de synthèse</a:t>
            </a:r>
            <a:r>
              <a:rPr lang="fr-FR" sz="2200" dirty="0"/>
              <a:t> est une synthèse bibliographique présentant un état de l’art sur un problème ou un sujet donné ;</a:t>
            </a:r>
          </a:p>
          <a:p>
            <a:pPr lvl="0"/>
            <a:endParaRPr lang="fr-FR" sz="2200" dirty="0"/>
          </a:p>
          <a:p>
            <a:pPr lvl="0"/>
            <a:r>
              <a:rPr lang="fr-FR" sz="2200" b="1" dirty="0"/>
              <a:t>La note de recherche</a:t>
            </a:r>
            <a:r>
              <a:rPr lang="fr-FR" sz="2200" dirty="0"/>
              <a:t> est le préliminaire à un article de recherche plus complet.</a:t>
            </a:r>
          </a:p>
          <a:p>
            <a:pPr marL="0" indent="0" algn="ctr">
              <a:buNone/>
            </a:pPr>
            <a:endParaRPr lang="fr-FR" dirty="0"/>
          </a:p>
        </p:txBody>
      </p:sp>
      <p:sp>
        <p:nvSpPr>
          <p:cNvPr id="4" name="Titre 1"/>
          <p:cNvSpPr>
            <a:spLocks noGrp="1"/>
          </p:cNvSpPr>
          <p:nvPr>
            <p:ph type="title"/>
          </p:nvPr>
        </p:nvSpPr>
        <p:spPr/>
        <p:txBody>
          <a:bodyPr/>
          <a:lstStyle/>
          <a:p>
            <a:pPr algn="ctr"/>
            <a:r>
              <a:rPr lang="fr-FR" dirty="0"/>
              <a:t>III. Qu’est-ce qu’un article scientifique ? (6/6) </a:t>
            </a:r>
          </a:p>
        </p:txBody>
      </p:sp>
    </p:spTree>
    <p:extLst>
      <p:ext uri="{BB962C8B-B14F-4D97-AF65-F5344CB8AC3E}">
        <p14:creationId xmlns:p14="http://schemas.microsoft.com/office/powerpoint/2010/main" val="19264510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IV. Quelles sont les étapes clés dans la rédaction d’un article scientifique ? (1/18)</a:t>
            </a:r>
          </a:p>
        </p:txBody>
      </p:sp>
      <p:sp>
        <p:nvSpPr>
          <p:cNvPr id="3" name="Espace réservé du contenu 2"/>
          <p:cNvSpPr>
            <a:spLocks noGrp="1"/>
          </p:cNvSpPr>
          <p:nvPr>
            <p:ph idx="1"/>
          </p:nvPr>
        </p:nvSpPr>
        <p:spPr>
          <a:xfrm>
            <a:off x="581193" y="866851"/>
            <a:ext cx="11029615" cy="3678303"/>
          </a:xfrm>
        </p:spPr>
        <p:txBody>
          <a:bodyPr/>
          <a:lstStyle/>
          <a:p>
            <a:pPr marL="342900" indent="-342900">
              <a:buFont typeface="+mj-lt"/>
              <a:buAutoNum type="alphaUcPeriod"/>
            </a:pPr>
            <a:r>
              <a:rPr lang="fr-SN" b="1" dirty="0"/>
              <a:t>Préparation de la substance de l’article (préliminaire)</a:t>
            </a:r>
          </a:p>
          <a:p>
            <a:pPr marL="342900" indent="-342900">
              <a:buFont typeface="+mj-lt"/>
              <a:buAutoNum type="alphaUcPeriod"/>
            </a:pPr>
            <a:endParaRPr lang="fr-FR" dirty="0"/>
          </a:p>
          <a:p>
            <a:pPr marL="342900" indent="-342900">
              <a:buFont typeface="+mj-lt"/>
              <a:buAutoNum type="alphaUcPeriod"/>
            </a:pPr>
            <a:endParaRPr lang="fr-FR" dirty="0"/>
          </a:p>
        </p:txBody>
      </p:sp>
      <p:sp>
        <p:nvSpPr>
          <p:cNvPr id="4" name="Pensées 3"/>
          <p:cNvSpPr/>
          <p:nvPr/>
        </p:nvSpPr>
        <p:spPr>
          <a:xfrm>
            <a:off x="2472744" y="2706002"/>
            <a:ext cx="7431110" cy="3227432"/>
          </a:xfrm>
          <a:prstGeom prst="cloudCallout">
            <a:avLst/>
          </a:prstGeom>
        </p:spPr>
        <p:style>
          <a:lnRef idx="0">
            <a:schemeClr val="accent4"/>
          </a:lnRef>
          <a:fillRef idx="3">
            <a:schemeClr val="accent4"/>
          </a:fillRef>
          <a:effectRef idx="3">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fr-SN" sz="2400" b="1" i="1" dirty="0">
                <a:effectLst/>
                <a:latin typeface="Times New Roman" panose="02020603050405020304" pitchFamily="18" charset="0"/>
                <a:ea typeface="Calibri" panose="020F0502020204030204" pitchFamily="34" charset="0"/>
                <a:cs typeface="Times New Roman" panose="02020603050405020304" pitchFamily="18" charset="0"/>
              </a:rPr>
              <a:t>«  L'écriture n'est pas la traduction d'une pensée mais son élaboration : la pensée s'accouche en même temps qu'elle se couche sur le papier. » </a:t>
            </a:r>
            <a:endParaRPr lang="fr-FR" sz="2400" b="1" dirty="0">
              <a:effectLst/>
              <a:ea typeface="Calibri" panose="020F0502020204030204" pitchFamily="34" charset="0"/>
              <a:cs typeface="Times New Roman" panose="02020603050405020304" pitchFamily="18" charset="0"/>
            </a:endParaRPr>
          </a:p>
          <a:p>
            <a:pPr algn="ctr">
              <a:lnSpc>
                <a:spcPct val="107000"/>
              </a:lnSpc>
              <a:spcAft>
                <a:spcPts val="800"/>
              </a:spcAft>
            </a:pPr>
            <a:r>
              <a:rPr lang="fr-SN" sz="2400" b="1" i="1" dirty="0">
                <a:effectLst/>
                <a:latin typeface="Times New Roman" panose="02020603050405020304" pitchFamily="18" charset="0"/>
                <a:ea typeface="Calibri" panose="020F0502020204030204" pitchFamily="34" charset="0"/>
                <a:cs typeface="Times New Roman" panose="02020603050405020304" pitchFamily="18" charset="0"/>
              </a:rPr>
              <a:t>-- F. B..</a:t>
            </a:r>
            <a:endParaRPr lang="fr-FR" sz="2400" b="1" dirty="0">
              <a:effectLst/>
              <a:ea typeface="Calibri" panose="020F0502020204030204" pitchFamily="34" charset="0"/>
              <a:cs typeface="Times New Roman" panose="02020603050405020304" pitchFamily="18" charset="0"/>
            </a:endParaRPr>
          </a:p>
          <a:p>
            <a:pPr algn="ctr">
              <a:lnSpc>
                <a:spcPct val="107000"/>
              </a:lnSpc>
              <a:spcAft>
                <a:spcPts val="800"/>
              </a:spcAft>
            </a:pPr>
            <a:r>
              <a:rPr lang="fr-SN" sz="1100" dirty="0">
                <a:effectLst/>
                <a:ea typeface="Calibri" panose="020F0502020204030204" pitchFamily="34" charset="0"/>
                <a:cs typeface="Times New Roman" panose="02020603050405020304" pitchFamily="18" charset="0"/>
              </a:rPr>
              <a:t> </a:t>
            </a:r>
            <a:endParaRPr lang="fr-FR" sz="1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758283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1970468"/>
            <a:ext cx="11029615" cy="5048518"/>
          </a:xfrm>
        </p:spPr>
        <p:txBody>
          <a:bodyPr>
            <a:normAutofit/>
          </a:bodyPr>
          <a:lstStyle/>
          <a:p>
            <a:pPr lvl="0"/>
            <a:r>
              <a:rPr lang="fr-SN" sz="2400" dirty="0"/>
              <a:t>Quelle est l’idée centrale de l’article ?</a:t>
            </a:r>
            <a:endParaRPr lang="fr-FR" sz="2400" dirty="0"/>
          </a:p>
          <a:p>
            <a:pPr lvl="0"/>
            <a:r>
              <a:rPr lang="fr-SN" sz="2400" dirty="0"/>
              <a:t>Que savons-nous à propos de ce sujet ? </a:t>
            </a:r>
            <a:endParaRPr lang="fr-FR" sz="2400" dirty="0"/>
          </a:p>
          <a:p>
            <a:pPr lvl="0"/>
            <a:r>
              <a:rPr lang="fr-SN" sz="2400" dirty="0"/>
              <a:t>Quelle est la thèse qui fait la spécificité de l’article ? </a:t>
            </a:r>
            <a:endParaRPr lang="fr-FR" sz="2400" dirty="0"/>
          </a:p>
          <a:p>
            <a:pPr lvl="0"/>
            <a:r>
              <a:rPr lang="fr-SN" sz="2400" dirty="0"/>
              <a:t>Qu’est-ce qu’on veut communiquer à travers cet article ?</a:t>
            </a:r>
            <a:endParaRPr lang="fr-FR" sz="2400" dirty="0"/>
          </a:p>
          <a:p>
            <a:pPr lvl="0"/>
            <a:r>
              <a:rPr lang="fr-SN" sz="2400" dirty="0"/>
              <a:t>Qui est mon public ? </a:t>
            </a:r>
            <a:endParaRPr lang="fr-FR" sz="2400" dirty="0"/>
          </a:p>
          <a:p>
            <a:pPr lvl="0"/>
            <a:r>
              <a:rPr lang="fr-SN" sz="2400" dirty="0"/>
              <a:t>Quels sont leurs objectifs en lisant mes écrits ? </a:t>
            </a:r>
            <a:endParaRPr lang="fr-FR" sz="2400" dirty="0"/>
          </a:p>
          <a:p>
            <a:pPr lvl="0"/>
            <a:r>
              <a:rPr lang="fr-SN" sz="2400" dirty="0"/>
              <a:t>Quel message est-ce que je veux qu'ils tirent de mes écrits ?</a:t>
            </a:r>
            <a:endParaRPr lang="fr-FR" sz="2400" dirty="0"/>
          </a:p>
          <a:p>
            <a:pPr lvl="0"/>
            <a:r>
              <a:rPr lang="fr-SN" sz="2400" dirty="0"/>
              <a:t>Comment structurer mes idées et les résultats de recherche ? </a:t>
            </a:r>
            <a:endParaRPr lang="fr-FR" sz="2400" dirty="0"/>
          </a:p>
          <a:p>
            <a:endParaRPr lang="fr-FR" dirty="0"/>
          </a:p>
        </p:txBody>
      </p:sp>
      <p:sp>
        <p:nvSpPr>
          <p:cNvPr id="4" name="Titre 1"/>
          <p:cNvSpPr>
            <a:spLocks noGrp="1"/>
          </p:cNvSpPr>
          <p:nvPr>
            <p:ph type="title"/>
          </p:nvPr>
        </p:nvSpPr>
        <p:spPr/>
        <p:txBody>
          <a:bodyPr/>
          <a:lstStyle/>
          <a:p>
            <a:pPr algn="ctr"/>
            <a:r>
              <a:rPr lang="fr-FR" dirty="0"/>
              <a:t>IV. Quelles sont les étapes clés dans la rédaction d’un article scientifique ? (2/18)</a:t>
            </a:r>
          </a:p>
        </p:txBody>
      </p:sp>
    </p:spTree>
    <p:extLst>
      <p:ext uri="{BB962C8B-B14F-4D97-AF65-F5344CB8AC3E}">
        <p14:creationId xmlns:p14="http://schemas.microsoft.com/office/powerpoint/2010/main" val="17196534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0735" y="2213608"/>
            <a:ext cx="11029615" cy="3678303"/>
          </a:xfrm>
        </p:spPr>
        <p:txBody>
          <a:bodyPr/>
          <a:lstStyle/>
          <a:p>
            <a:pPr marL="0" indent="0">
              <a:buNone/>
            </a:pPr>
            <a:r>
              <a:rPr lang="fr-SN" sz="2200" dirty="0"/>
              <a:t>Ces questions nous permettent de :</a:t>
            </a:r>
          </a:p>
          <a:p>
            <a:pPr marL="0" indent="0">
              <a:buNone/>
            </a:pPr>
            <a:endParaRPr lang="fr-FR" sz="2200" dirty="0"/>
          </a:p>
          <a:p>
            <a:pPr lvl="0"/>
            <a:r>
              <a:rPr lang="fr-SN" sz="2200" dirty="0"/>
              <a:t>avoir une idée claire et précise du contenu de l’article </a:t>
            </a:r>
          </a:p>
          <a:p>
            <a:pPr lvl="0"/>
            <a:endParaRPr lang="fr-FR" sz="2200" dirty="0"/>
          </a:p>
          <a:p>
            <a:pPr lvl="0"/>
            <a:r>
              <a:rPr lang="fr-SN" sz="2200" dirty="0"/>
              <a:t>mieux organiser nos idées dans le corps du texte</a:t>
            </a:r>
          </a:p>
          <a:p>
            <a:pPr lvl="0"/>
            <a:endParaRPr lang="fr-FR" sz="2200" dirty="0"/>
          </a:p>
          <a:p>
            <a:pPr lvl="0"/>
            <a:r>
              <a:rPr lang="fr-SN" sz="2200" dirty="0"/>
              <a:t>s’assurer d’adapter le message au public visé.</a:t>
            </a:r>
            <a:endParaRPr lang="fr-FR" sz="2200" dirty="0"/>
          </a:p>
          <a:p>
            <a:endParaRPr lang="fr-FR" dirty="0"/>
          </a:p>
        </p:txBody>
      </p:sp>
      <p:sp>
        <p:nvSpPr>
          <p:cNvPr id="4" name="Titre 1"/>
          <p:cNvSpPr>
            <a:spLocks noGrp="1"/>
          </p:cNvSpPr>
          <p:nvPr>
            <p:ph type="title"/>
          </p:nvPr>
        </p:nvSpPr>
        <p:spPr/>
        <p:txBody>
          <a:bodyPr/>
          <a:lstStyle/>
          <a:p>
            <a:pPr algn="ctr"/>
            <a:r>
              <a:rPr lang="fr-FR" dirty="0"/>
              <a:t>IV. Quelles sont les étapes clés dans la rédaction d’un article scientifique ? (3/18)</a:t>
            </a:r>
          </a:p>
        </p:txBody>
      </p:sp>
      <p:sp>
        <p:nvSpPr>
          <p:cNvPr id="8" name="Pensées 7"/>
          <p:cNvSpPr/>
          <p:nvPr/>
        </p:nvSpPr>
        <p:spPr>
          <a:xfrm>
            <a:off x="5974924" y="3569698"/>
            <a:ext cx="6332985" cy="2819865"/>
          </a:xfrm>
          <a:prstGeom prst="cloudCallout">
            <a:avLst/>
          </a:prstGeom>
        </p:spPr>
        <p:style>
          <a:lnRef idx="0">
            <a:schemeClr val="accent4"/>
          </a:lnRef>
          <a:fillRef idx="3">
            <a:schemeClr val="accent4"/>
          </a:fillRef>
          <a:effectRef idx="3">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685800" algn="ctr">
              <a:lnSpc>
                <a:spcPct val="107000"/>
              </a:lnSpc>
              <a:spcAft>
                <a:spcPts val="0"/>
              </a:spcAft>
            </a:pPr>
            <a:r>
              <a:rPr lang="fr-SN"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2400" i="1" dirty="0">
                <a:effectLst/>
                <a:ea typeface="Calibri" panose="020F0502020204030204" pitchFamily="34" charset="0"/>
                <a:cs typeface="Calibri" panose="020F0502020204030204" pitchFamily="34" charset="0"/>
              </a:rPr>
              <a:t>Ce qui se conçoit bien s’énonce clairement, et les mots pour le dire arrivent aisément » </a:t>
            </a:r>
            <a:endParaRPr lang="fr-FR" sz="2400" dirty="0">
              <a:effectLst/>
              <a:ea typeface="Calibri" panose="020F0502020204030204" pitchFamily="34" charset="0"/>
              <a:cs typeface="Times New Roman" panose="02020603050405020304" pitchFamily="18" charset="0"/>
            </a:endParaRPr>
          </a:p>
          <a:p>
            <a:pPr marL="685800" algn="ctr">
              <a:lnSpc>
                <a:spcPct val="107000"/>
              </a:lnSpc>
              <a:spcAft>
                <a:spcPts val="800"/>
              </a:spcAft>
            </a:pPr>
            <a:r>
              <a:rPr lang="fr-SN" sz="2400" i="1" dirty="0">
                <a:effectLst/>
                <a:ea typeface="Calibri" panose="020F0502020204030204" pitchFamily="34" charset="0"/>
                <a:cs typeface="Calibri" panose="020F0502020204030204" pitchFamily="34" charset="0"/>
              </a:rPr>
              <a:t>--</a:t>
            </a:r>
            <a:r>
              <a:rPr lang="fr-FR" sz="2400" i="1" dirty="0">
                <a:effectLst/>
                <a:ea typeface="Calibri" panose="020F0502020204030204" pitchFamily="34" charset="0"/>
                <a:cs typeface="Calibri" panose="020F0502020204030204" pitchFamily="34" charset="0"/>
              </a:rPr>
              <a:t>Nicolas Boileau</a:t>
            </a:r>
            <a:endParaRPr lang="fr-FR" sz="2400" dirty="0">
              <a:effectLst/>
              <a:ea typeface="Calibri" panose="020F0502020204030204" pitchFamily="34" charset="0"/>
              <a:cs typeface="Times New Roman" panose="02020603050405020304" pitchFamily="18" charset="0"/>
            </a:endParaRPr>
          </a:p>
          <a:p>
            <a:pPr algn="ctr">
              <a:lnSpc>
                <a:spcPct val="107000"/>
              </a:lnSpc>
              <a:spcAft>
                <a:spcPts val="800"/>
              </a:spcAft>
            </a:pPr>
            <a:r>
              <a:rPr lang="fr-SN" sz="1100" dirty="0">
                <a:effectLst/>
                <a:ea typeface="Calibri" panose="020F0502020204030204" pitchFamily="34" charset="0"/>
                <a:cs typeface="Times New Roman" panose="02020603050405020304" pitchFamily="18" charset="0"/>
              </a:rPr>
              <a:t> </a:t>
            </a:r>
            <a:endParaRPr lang="fr-FR" sz="1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220934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3" y="1715956"/>
            <a:ext cx="11029615" cy="5930721"/>
          </a:xfrm>
        </p:spPr>
        <p:txBody>
          <a:bodyPr>
            <a:normAutofit/>
          </a:bodyPr>
          <a:lstStyle/>
          <a:p>
            <a:pPr marL="342900" indent="-342900" algn="ctr">
              <a:buFont typeface="+mj-lt"/>
              <a:buAutoNum type="alphaUcPeriod" startAt="2"/>
            </a:pPr>
            <a:r>
              <a:rPr lang="fr-FR" sz="2200" dirty="0"/>
              <a:t>Structure de l’article scientifique</a:t>
            </a:r>
          </a:p>
          <a:p>
            <a:pPr marL="342900" indent="-342900">
              <a:buFont typeface="+mj-lt"/>
              <a:buAutoNum type="alphaUcPeriod" startAt="2"/>
            </a:pPr>
            <a:endParaRPr lang="fr-FR" sz="2200" dirty="0"/>
          </a:p>
          <a:p>
            <a:r>
              <a:rPr lang="fr-SN" sz="2200" dirty="0"/>
              <a:t>Un format standard est utilisé pour l’article scientifique dans lequel l'auteur présente la recherche d'une manière ordonnée et logique. </a:t>
            </a:r>
          </a:p>
          <a:p>
            <a:r>
              <a:rPr lang="fr-SN" sz="2200" dirty="0"/>
              <a:t>Cela ne reflète pas nécessairement l'ordre dans lequel le travail a été effectué ou réfléchi.  </a:t>
            </a:r>
          </a:p>
          <a:p>
            <a:endParaRPr lang="fr-SN" sz="2200" dirty="0"/>
          </a:p>
          <a:p>
            <a:endParaRPr lang="fr-FR" sz="2200" dirty="0"/>
          </a:p>
          <a:p>
            <a:pPr marL="0" indent="0">
              <a:buNone/>
            </a:pPr>
            <a:endParaRPr lang="fr-FR" sz="2200" dirty="0"/>
          </a:p>
        </p:txBody>
      </p:sp>
      <p:sp>
        <p:nvSpPr>
          <p:cNvPr id="4" name="Titre 1"/>
          <p:cNvSpPr>
            <a:spLocks noGrp="1"/>
          </p:cNvSpPr>
          <p:nvPr>
            <p:ph type="title"/>
          </p:nvPr>
        </p:nvSpPr>
        <p:spPr/>
        <p:txBody>
          <a:bodyPr/>
          <a:lstStyle/>
          <a:p>
            <a:pPr algn="ctr"/>
            <a:r>
              <a:rPr lang="fr-FR" dirty="0"/>
              <a:t>IV. Quelles sont les étapes clés dans la rédaction d’un article scientifique ? (4/18)</a:t>
            </a:r>
          </a:p>
        </p:txBody>
      </p:sp>
    </p:spTree>
    <p:extLst>
      <p:ext uri="{BB962C8B-B14F-4D97-AF65-F5344CB8AC3E}">
        <p14:creationId xmlns:p14="http://schemas.microsoft.com/office/powerpoint/2010/main" val="29475003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57077" y="1780351"/>
            <a:ext cx="11029615" cy="5509093"/>
          </a:xfrm>
        </p:spPr>
        <p:txBody>
          <a:bodyPr>
            <a:normAutofit fontScale="92500" lnSpcReduction="10000"/>
          </a:bodyPr>
          <a:lstStyle/>
          <a:p>
            <a:r>
              <a:rPr lang="fr-SN" sz="2400" dirty="0"/>
              <a:t>L’article scientifique contient généralement : </a:t>
            </a:r>
          </a:p>
          <a:p>
            <a:pPr marL="0" indent="0">
              <a:buNone/>
            </a:pPr>
            <a:r>
              <a:rPr lang="fr-SN" sz="2400" dirty="0"/>
              <a:t>le titre ; </a:t>
            </a:r>
          </a:p>
          <a:p>
            <a:pPr marL="0" indent="0">
              <a:buNone/>
            </a:pPr>
            <a:r>
              <a:rPr lang="fr-SN" sz="2400" dirty="0"/>
              <a:t>la liste des auteurs ; </a:t>
            </a:r>
          </a:p>
          <a:p>
            <a:pPr marL="0" indent="0">
              <a:buNone/>
            </a:pPr>
            <a:r>
              <a:rPr lang="fr-SN" sz="2400" dirty="0"/>
              <a:t>le résumé ; </a:t>
            </a:r>
          </a:p>
          <a:p>
            <a:pPr marL="0" indent="0">
              <a:buNone/>
            </a:pPr>
            <a:r>
              <a:rPr lang="fr-SN" sz="2400" dirty="0"/>
              <a:t>les mots-clés ; </a:t>
            </a:r>
          </a:p>
          <a:p>
            <a:pPr marL="0" indent="0">
              <a:buNone/>
            </a:pPr>
            <a:r>
              <a:rPr lang="fr-SN" sz="2400" dirty="0"/>
              <a:t>l’introduction ; </a:t>
            </a:r>
          </a:p>
          <a:p>
            <a:pPr marL="0" indent="0">
              <a:buNone/>
            </a:pPr>
            <a:r>
              <a:rPr lang="fr-SN" sz="2400" dirty="0"/>
              <a:t>la revue de littérature ; </a:t>
            </a:r>
          </a:p>
          <a:p>
            <a:pPr marL="0" indent="0">
              <a:buNone/>
            </a:pPr>
            <a:r>
              <a:rPr lang="fr-SN" sz="2400" dirty="0"/>
              <a:t>la méthodologie ; </a:t>
            </a:r>
          </a:p>
          <a:p>
            <a:pPr marL="0" indent="0">
              <a:buNone/>
            </a:pPr>
            <a:r>
              <a:rPr lang="fr-SN" sz="2400" dirty="0"/>
              <a:t>les résultats ; </a:t>
            </a:r>
          </a:p>
          <a:p>
            <a:pPr marL="0" indent="0">
              <a:buNone/>
            </a:pPr>
            <a:r>
              <a:rPr lang="fr-SN" sz="2400" dirty="0"/>
              <a:t>la discussion et la conclusion; </a:t>
            </a:r>
          </a:p>
          <a:p>
            <a:pPr marL="0" indent="0">
              <a:buNone/>
            </a:pPr>
            <a:r>
              <a:rPr lang="fr-SN" sz="2400" dirty="0"/>
              <a:t>les remerciements ; </a:t>
            </a:r>
          </a:p>
          <a:p>
            <a:pPr marL="0" indent="0">
              <a:buNone/>
            </a:pPr>
            <a:r>
              <a:rPr lang="fr-SN" sz="2400" dirty="0"/>
              <a:t>la bibliographie et les annexes. </a:t>
            </a:r>
            <a:endParaRPr lang="fr-FR" sz="2400" dirty="0"/>
          </a:p>
          <a:p>
            <a:endParaRPr lang="fr-FR" dirty="0"/>
          </a:p>
        </p:txBody>
      </p:sp>
      <p:sp>
        <p:nvSpPr>
          <p:cNvPr id="4" name="Titre 1"/>
          <p:cNvSpPr>
            <a:spLocks noGrp="1"/>
          </p:cNvSpPr>
          <p:nvPr>
            <p:ph type="title"/>
          </p:nvPr>
        </p:nvSpPr>
        <p:spPr>
          <a:xfrm>
            <a:off x="581192" y="702156"/>
            <a:ext cx="11029616" cy="984976"/>
          </a:xfrm>
        </p:spPr>
        <p:txBody>
          <a:bodyPr>
            <a:normAutofit/>
          </a:bodyPr>
          <a:lstStyle/>
          <a:p>
            <a:pPr algn="ctr"/>
            <a:r>
              <a:rPr lang="fr-FR" dirty="0"/>
              <a:t>IV. Quelles sont les étapes clés dans la rédaction d’un article scientifique ? (5/18)</a:t>
            </a:r>
          </a:p>
        </p:txBody>
      </p:sp>
    </p:spTree>
    <p:extLst>
      <p:ext uri="{BB962C8B-B14F-4D97-AF65-F5344CB8AC3E}">
        <p14:creationId xmlns:p14="http://schemas.microsoft.com/office/powerpoint/2010/main" val="17568179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1828800"/>
            <a:ext cx="11029615" cy="5396248"/>
          </a:xfrm>
        </p:spPr>
        <p:txBody>
          <a:bodyPr>
            <a:normAutofit fontScale="92500" lnSpcReduction="20000"/>
          </a:bodyPr>
          <a:lstStyle/>
          <a:p>
            <a:pPr marL="342900" lvl="0" indent="-342900" algn="ctr">
              <a:buFont typeface="+mj-lt"/>
              <a:buAutoNum type="arabicPeriod"/>
            </a:pPr>
            <a:r>
              <a:rPr lang="fr-SN" sz="2400" b="1" dirty="0"/>
              <a:t>Le titre </a:t>
            </a:r>
            <a:endParaRPr lang="fr-FR" sz="2400" dirty="0"/>
          </a:p>
          <a:p>
            <a:pPr marL="0" indent="0">
              <a:buNone/>
            </a:pPr>
            <a:r>
              <a:rPr lang="fr-SN" sz="2400" dirty="0"/>
              <a:t>Le titre doit :</a:t>
            </a:r>
            <a:endParaRPr lang="fr-FR" sz="2400" dirty="0"/>
          </a:p>
          <a:p>
            <a:pPr lvl="0"/>
            <a:r>
              <a:rPr lang="fr-SN" sz="2400" dirty="0"/>
              <a:t>attirer l’attention du lecteur et susciter son intérêt ;</a:t>
            </a:r>
          </a:p>
          <a:p>
            <a:pPr marL="0" lvl="0" indent="0">
              <a:buNone/>
            </a:pPr>
            <a:endParaRPr lang="fr-FR" sz="2400" dirty="0"/>
          </a:p>
          <a:p>
            <a:pPr lvl="0"/>
            <a:r>
              <a:rPr lang="fr-SN" sz="2400" dirty="0"/>
              <a:t>être suffisamment précis pour décrire le contenu du document ;</a:t>
            </a:r>
          </a:p>
          <a:p>
            <a:pPr lvl="0"/>
            <a:endParaRPr lang="fr-FR" sz="2400" dirty="0"/>
          </a:p>
          <a:p>
            <a:pPr lvl="0"/>
            <a:r>
              <a:rPr lang="fr-SN" sz="2400" dirty="0"/>
              <a:t>utiliser des mots qui mettent en valeur le domaine ou l’application de la recherche, et son originalité ;</a:t>
            </a:r>
          </a:p>
          <a:p>
            <a:pPr lvl="0"/>
            <a:endParaRPr lang="fr-FR" sz="2400" dirty="0"/>
          </a:p>
          <a:p>
            <a:pPr lvl="0"/>
            <a:r>
              <a:rPr lang="fr-SN" sz="2400" dirty="0"/>
              <a:t>être adapté au public visé : pas trop technique pour que seuls les spécialistes puissent le comprendre.</a:t>
            </a:r>
            <a:endParaRPr lang="fr-FR" sz="2400" dirty="0"/>
          </a:p>
          <a:p>
            <a:pPr marL="0" indent="0">
              <a:buNone/>
            </a:pPr>
            <a:endParaRPr lang="fr-SN" sz="2400" dirty="0"/>
          </a:p>
          <a:p>
            <a:pPr marL="0" indent="0">
              <a:buNone/>
            </a:pPr>
            <a:r>
              <a:rPr lang="fr-SN" sz="2400" dirty="0"/>
              <a:t>Ex : "Effet de la malnutrition sur les performances scolaires"</a:t>
            </a:r>
            <a:endParaRPr lang="fr-FR" sz="2400" dirty="0"/>
          </a:p>
          <a:p>
            <a:endParaRPr lang="fr-FR" dirty="0"/>
          </a:p>
        </p:txBody>
      </p:sp>
      <p:sp>
        <p:nvSpPr>
          <p:cNvPr id="4" name="Titre 1"/>
          <p:cNvSpPr>
            <a:spLocks noGrp="1"/>
          </p:cNvSpPr>
          <p:nvPr>
            <p:ph type="title"/>
          </p:nvPr>
        </p:nvSpPr>
        <p:spPr/>
        <p:txBody>
          <a:bodyPr>
            <a:normAutofit/>
          </a:bodyPr>
          <a:lstStyle/>
          <a:p>
            <a:pPr algn="ctr"/>
            <a:r>
              <a:rPr lang="fr-FR" dirty="0"/>
              <a:t>IV. Quelles sont les étapes clés dans la rédaction d’un article scientifique ? (6/18)</a:t>
            </a:r>
          </a:p>
        </p:txBody>
      </p:sp>
    </p:spTree>
    <p:extLst>
      <p:ext uri="{BB962C8B-B14F-4D97-AF65-F5344CB8AC3E}">
        <p14:creationId xmlns:p14="http://schemas.microsoft.com/office/powerpoint/2010/main" val="11376416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1944710"/>
            <a:ext cx="11029615" cy="4913289"/>
          </a:xfrm>
        </p:spPr>
        <p:txBody>
          <a:bodyPr>
            <a:normAutofit/>
          </a:bodyPr>
          <a:lstStyle/>
          <a:p>
            <a:pPr marL="342900" lvl="0" indent="-342900" algn="ctr">
              <a:buFont typeface="+mj-lt"/>
              <a:buAutoNum type="arabicPeriod" startAt="2"/>
            </a:pPr>
            <a:r>
              <a:rPr lang="fr-SN" sz="2200" b="1" dirty="0"/>
              <a:t>La liste des auteurs</a:t>
            </a:r>
            <a:endParaRPr lang="fr-FR" sz="2200" dirty="0"/>
          </a:p>
          <a:p>
            <a:pPr marL="0" indent="0">
              <a:buNone/>
            </a:pPr>
            <a:r>
              <a:rPr lang="fr-FR" sz="2200" dirty="0"/>
              <a:t>Les règles utilisées pour déterminer l’ordre des auteurs varient d’une équipe de recherche à une autre, et cet ordre est normalement choisi par le directeur de l’équipe. </a:t>
            </a:r>
          </a:p>
          <a:p>
            <a:pPr marL="0" indent="0">
              <a:buNone/>
            </a:pPr>
            <a:endParaRPr lang="fr-FR" sz="2200" dirty="0"/>
          </a:p>
          <a:p>
            <a:pPr marL="0" indent="0">
              <a:buNone/>
            </a:pPr>
            <a:r>
              <a:rPr lang="fr-FR" sz="2200" dirty="0"/>
              <a:t>Les règles les plus souvent rencontrées sont les suivantes:</a:t>
            </a:r>
          </a:p>
          <a:p>
            <a:pPr lvl="0"/>
            <a:r>
              <a:rPr lang="fr-FR" sz="2200" dirty="0"/>
              <a:t>L’ordre de contribution</a:t>
            </a:r>
          </a:p>
          <a:p>
            <a:pPr lvl="0"/>
            <a:r>
              <a:rPr lang="fr-FR" sz="2200" dirty="0"/>
              <a:t>L’ordre alphabétique</a:t>
            </a:r>
          </a:p>
          <a:p>
            <a:pPr lvl="0"/>
            <a:r>
              <a:rPr lang="fr-FR" sz="2200" dirty="0"/>
              <a:t>Il arrive aussi que les auteurs soient triés selon :</a:t>
            </a:r>
          </a:p>
          <a:p>
            <a:pPr>
              <a:buFontTx/>
              <a:buChar char="-"/>
            </a:pPr>
            <a:r>
              <a:rPr lang="fr-FR" sz="2200" dirty="0"/>
              <a:t>leur affiliation (ex : université, département, etc.) ou ; </a:t>
            </a:r>
          </a:p>
          <a:p>
            <a:pPr>
              <a:buFontTx/>
              <a:buChar char="-"/>
            </a:pPr>
            <a:r>
              <a:rPr lang="fr-FR" sz="2200" dirty="0"/>
              <a:t>leur rôle (ex: étudiant, superviseur, </a:t>
            </a:r>
            <a:r>
              <a:rPr lang="fr-FR" sz="2200" dirty="0" err="1"/>
              <a:t>co</a:t>
            </a:r>
            <a:r>
              <a:rPr lang="fr-FR" sz="2200" dirty="0"/>
              <a:t>-superviseur, etc.).</a:t>
            </a:r>
          </a:p>
          <a:p>
            <a:endParaRPr lang="fr-FR" dirty="0"/>
          </a:p>
        </p:txBody>
      </p:sp>
      <p:sp>
        <p:nvSpPr>
          <p:cNvPr id="4" name="Titre 1"/>
          <p:cNvSpPr>
            <a:spLocks noGrp="1"/>
          </p:cNvSpPr>
          <p:nvPr>
            <p:ph type="title"/>
          </p:nvPr>
        </p:nvSpPr>
        <p:spPr/>
        <p:txBody>
          <a:bodyPr>
            <a:normAutofit/>
          </a:bodyPr>
          <a:lstStyle/>
          <a:p>
            <a:pPr algn="ctr"/>
            <a:r>
              <a:rPr lang="fr-FR" dirty="0"/>
              <a:t>IV. Quelles sont les étapes clés dans la rédaction d’un article scientifique ? (7/18)</a:t>
            </a:r>
          </a:p>
        </p:txBody>
      </p:sp>
    </p:spTree>
    <p:extLst>
      <p:ext uri="{BB962C8B-B14F-4D97-AF65-F5344CB8AC3E}">
        <p14:creationId xmlns:p14="http://schemas.microsoft.com/office/powerpoint/2010/main" val="37708295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1931832"/>
            <a:ext cx="11029615" cy="4803820"/>
          </a:xfrm>
        </p:spPr>
        <p:txBody>
          <a:bodyPr>
            <a:normAutofit fontScale="92500" lnSpcReduction="20000"/>
          </a:bodyPr>
          <a:lstStyle/>
          <a:p>
            <a:pPr marL="342900" lvl="0" indent="-342900" algn="ctr">
              <a:buFont typeface="+mj-lt"/>
              <a:buAutoNum type="arabicPeriod" startAt="3"/>
            </a:pPr>
            <a:r>
              <a:rPr lang="fr-FR" sz="2400" b="1" dirty="0"/>
              <a:t>Le résumé </a:t>
            </a:r>
            <a:endParaRPr lang="fr-FR" sz="2400" dirty="0"/>
          </a:p>
          <a:p>
            <a:pPr marL="0" indent="0">
              <a:buNone/>
            </a:pPr>
            <a:endParaRPr lang="fr-FR" sz="2400" dirty="0"/>
          </a:p>
          <a:p>
            <a:pPr lvl="0"/>
            <a:r>
              <a:rPr lang="fr-FR" sz="2400" dirty="0"/>
              <a:t>Le résumé est une synthèse de l'article ou de l'étude rédigée permettant aux lecteurs d'avoir un aperçu rapide du contenu de l'article. </a:t>
            </a:r>
          </a:p>
          <a:p>
            <a:endParaRPr lang="fr-FR" sz="2400" dirty="0"/>
          </a:p>
          <a:p>
            <a:pPr lvl="0"/>
            <a:r>
              <a:rPr lang="fr-FR" sz="2400" dirty="0"/>
              <a:t>La rédaction d'un résumé est assez difficile car il faut être </a:t>
            </a:r>
            <a:r>
              <a:rPr lang="fr-FR" sz="2400" b="1" dirty="0"/>
              <a:t>bref</a:t>
            </a:r>
            <a:r>
              <a:rPr lang="fr-FR" sz="2400" dirty="0"/>
              <a:t>, </a:t>
            </a:r>
            <a:r>
              <a:rPr lang="fr-FR" sz="2400" b="1" dirty="0"/>
              <a:t>précis</a:t>
            </a:r>
            <a:r>
              <a:rPr lang="fr-FR" sz="2400" dirty="0"/>
              <a:t> et </a:t>
            </a:r>
            <a:r>
              <a:rPr lang="fr-FR" sz="2400" b="1" dirty="0"/>
              <a:t>concis.</a:t>
            </a:r>
            <a:endParaRPr lang="fr-FR" sz="2400" dirty="0"/>
          </a:p>
          <a:p>
            <a:endParaRPr lang="fr-FR" sz="2400" dirty="0"/>
          </a:p>
          <a:p>
            <a:pPr lvl="0"/>
            <a:r>
              <a:rPr lang="fr-FR" sz="2400" dirty="0"/>
              <a:t>C'est cette section que le lecteur consulte en premier lieu pour déterminer si le reste de l'article vaut la peine d'être lu. </a:t>
            </a:r>
          </a:p>
          <a:p>
            <a:endParaRPr lang="fr-FR" sz="2400" dirty="0"/>
          </a:p>
          <a:p>
            <a:pPr lvl="0"/>
            <a:r>
              <a:rPr lang="fr-FR" sz="2400" dirty="0"/>
              <a:t>C'est l'occasion pour l'auteur </a:t>
            </a:r>
            <a:r>
              <a:rPr lang="fr-FR" sz="2400" b="1" dirty="0"/>
              <a:t>d'attirer le lecteur</a:t>
            </a:r>
            <a:r>
              <a:rPr lang="fr-FR" sz="2400" dirty="0"/>
              <a:t> dans l'étude et de </a:t>
            </a:r>
            <a:r>
              <a:rPr lang="fr-FR" sz="2400" b="1" dirty="0"/>
              <a:t>l'inciter à lire le reste de l'article. </a:t>
            </a:r>
            <a:endParaRPr lang="fr-FR" sz="2400" dirty="0"/>
          </a:p>
          <a:p>
            <a:endParaRPr lang="fr-FR" dirty="0"/>
          </a:p>
        </p:txBody>
      </p:sp>
      <p:sp>
        <p:nvSpPr>
          <p:cNvPr id="4" name="Titre 1"/>
          <p:cNvSpPr>
            <a:spLocks noGrp="1"/>
          </p:cNvSpPr>
          <p:nvPr>
            <p:ph type="title"/>
          </p:nvPr>
        </p:nvSpPr>
        <p:spPr/>
        <p:txBody>
          <a:bodyPr>
            <a:normAutofit/>
          </a:bodyPr>
          <a:lstStyle/>
          <a:p>
            <a:pPr algn="ctr"/>
            <a:r>
              <a:rPr lang="fr-FR" dirty="0"/>
              <a:t>IV. Quelles sont les étapes clés dans la rédaction d’un article scientifique ? (8/18)</a:t>
            </a:r>
          </a:p>
        </p:txBody>
      </p:sp>
    </p:spTree>
    <p:extLst>
      <p:ext uri="{BB962C8B-B14F-4D97-AF65-F5344CB8AC3E}">
        <p14:creationId xmlns:p14="http://schemas.microsoft.com/office/powerpoint/2010/main" val="16889358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1922018"/>
            <a:ext cx="11029615" cy="5264393"/>
          </a:xfrm>
        </p:spPr>
        <p:txBody>
          <a:bodyPr>
            <a:normAutofit/>
          </a:bodyPr>
          <a:lstStyle/>
          <a:p>
            <a:pPr marL="0" indent="0">
              <a:buNone/>
            </a:pPr>
            <a:r>
              <a:rPr lang="fr-FR" sz="2200" dirty="0"/>
              <a:t>Le résumé doit contenir les éléments suivants:</a:t>
            </a:r>
          </a:p>
          <a:p>
            <a:pPr lvl="0"/>
            <a:r>
              <a:rPr lang="fr-FR" sz="2200" dirty="0"/>
              <a:t>Le contexte et la problématique de recherche.</a:t>
            </a:r>
          </a:p>
          <a:p>
            <a:pPr lvl="0"/>
            <a:endParaRPr lang="fr-FR" sz="2200" dirty="0"/>
          </a:p>
          <a:p>
            <a:pPr lvl="0"/>
            <a:r>
              <a:rPr lang="fr-FR" sz="2200" dirty="0"/>
              <a:t>Les objectifs et les contributions principales.</a:t>
            </a:r>
          </a:p>
          <a:p>
            <a:pPr lvl="0"/>
            <a:endParaRPr lang="fr-FR" sz="2200" dirty="0"/>
          </a:p>
          <a:p>
            <a:pPr lvl="0"/>
            <a:r>
              <a:rPr lang="fr-FR" sz="2200" dirty="0"/>
              <a:t>Les étapes principales de la méthodologie (</a:t>
            </a:r>
            <a:r>
              <a:rPr lang="fr-FR" sz="2200" dirty="0" err="1"/>
              <a:t>e.g</a:t>
            </a:r>
            <a:r>
              <a:rPr lang="fr-FR" sz="2200" dirty="0"/>
              <a:t>. cadre expérimental, approche d’analyse, etc.).</a:t>
            </a:r>
          </a:p>
          <a:p>
            <a:pPr lvl="0"/>
            <a:endParaRPr lang="fr-FR" sz="2200" dirty="0"/>
          </a:p>
          <a:p>
            <a:pPr lvl="0"/>
            <a:r>
              <a:rPr lang="fr-FR" sz="2200" dirty="0"/>
              <a:t>Les résultats les plus importants et les conclusions.</a:t>
            </a:r>
          </a:p>
          <a:p>
            <a:pPr lvl="0"/>
            <a:endParaRPr lang="fr-FR" sz="2200" dirty="0"/>
          </a:p>
          <a:p>
            <a:pPr marL="0" indent="0">
              <a:buNone/>
            </a:pPr>
            <a:r>
              <a:rPr lang="fr-FR" sz="2200" dirty="0"/>
              <a:t>NB : Bien que le résumé soit au début de l’article, cette partie devrait normalement être rédigée en dernier.</a:t>
            </a:r>
          </a:p>
          <a:p>
            <a:endParaRPr lang="fr-FR" dirty="0"/>
          </a:p>
        </p:txBody>
      </p:sp>
      <p:sp>
        <p:nvSpPr>
          <p:cNvPr id="4" name="Titre 1"/>
          <p:cNvSpPr>
            <a:spLocks noGrp="1"/>
          </p:cNvSpPr>
          <p:nvPr>
            <p:ph type="title"/>
          </p:nvPr>
        </p:nvSpPr>
        <p:spPr/>
        <p:txBody>
          <a:bodyPr>
            <a:normAutofit/>
          </a:bodyPr>
          <a:lstStyle/>
          <a:p>
            <a:pPr algn="ctr"/>
            <a:r>
              <a:rPr lang="fr-FR" dirty="0"/>
              <a:t>IV. Quelles sont les étapes clés dans la rédaction d’un article scientifique ? (9/18)</a:t>
            </a:r>
          </a:p>
        </p:txBody>
      </p:sp>
    </p:spTree>
    <p:extLst>
      <p:ext uri="{BB962C8B-B14F-4D97-AF65-F5344CB8AC3E}">
        <p14:creationId xmlns:p14="http://schemas.microsoft.com/office/powerpoint/2010/main" val="3766973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6"/>
          <p:cNvSpPr>
            <a:spLocks noGrp="1"/>
          </p:cNvSpPr>
          <p:nvPr>
            <p:ph type="title"/>
          </p:nvPr>
        </p:nvSpPr>
        <p:spPr/>
        <p:txBody>
          <a:bodyPr>
            <a:normAutofit/>
          </a:bodyPr>
          <a:lstStyle/>
          <a:p>
            <a:pPr algn="ctr"/>
            <a:r>
              <a:rPr lang="fr-FR" dirty="0"/>
              <a:t>I. Contexte de l’accompagnement scientifique (1/4)</a:t>
            </a:r>
          </a:p>
        </p:txBody>
      </p:sp>
      <p:sp>
        <p:nvSpPr>
          <p:cNvPr id="5" name="Espace réservé du contenu 2">
            <a:extLst>
              <a:ext uri="{FF2B5EF4-FFF2-40B4-BE49-F238E27FC236}">
                <a16:creationId xmlns:a16="http://schemas.microsoft.com/office/drawing/2014/main" id="{D5B13C35-702B-4BCE-824F-AAADB30905F6}"/>
              </a:ext>
            </a:extLst>
          </p:cNvPr>
          <p:cNvSpPr>
            <a:spLocks noGrp="1"/>
          </p:cNvSpPr>
          <p:nvPr>
            <p:ph idx="1"/>
          </p:nvPr>
        </p:nvSpPr>
        <p:spPr>
          <a:xfrm>
            <a:off x="321972" y="2102323"/>
            <a:ext cx="11288836" cy="5142044"/>
          </a:xfrm>
        </p:spPr>
        <p:txBody>
          <a:bodyPr rtlCol="0">
            <a:normAutofit fontScale="85000" lnSpcReduction="10000"/>
          </a:bodyPr>
          <a:lstStyle/>
          <a:p>
            <a:r>
              <a:rPr lang="fr-FR" sz="2600" dirty="0"/>
              <a:t>L’équipe de sociologues de l’université Jean Lorougnon </a:t>
            </a:r>
            <a:r>
              <a:rPr lang="fr-FR" sz="2600" dirty="0" err="1"/>
              <a:t>Guédé</a:t>
            </a:r>
            <a:r>
              <a:rPr lang="fr-FR" sz="2600" dirty="0"/>
              <a:t> (</a:t>
            </a:r>
            <a:r>
              <a:rPr lang="fr-FR" sz="2600" dirty="0" err="1"/>
              <a:t>UJLoG</a:t>
            </a:r>
            <a:r>
              <a:rPr lang="fr-FR" sz="2600" dirty="0"/>
              <a:t>) sous la direction du Dr Landry NIAVA a réalisé avec l’appui de l’UNICEF </a:t>
            </a:r>
            <a:r>
              <a:rPr lang="fr-FR" sz="2600" b="1" dirty="0"/>
              <a:t>une étude qualitative des conséquences de la COVID-19 sur les ménages vulnérables et les services sociaux de base</a:t>
            </a:r>
            <a:r>
              <a:rPr lang="fr-FR" sz="2600" dirty="0"/>
              <a:t>.  </a:t>
            </a:r>
          </a:p>
          <a:p>
            <a:endParaRPr lang="fr-FR" sz="2600" dirty="0"/>
          </a:p>
          <a:p>
            <a:r>
              <a:rPr lang="fr-FR" sz="2600" dirty="0"/>
              <a:t>Elle a concerné </a:t>
            </a:r>
            <a:r>
              <a:rPr lang="fr-FR" sz="2600" b="1" dirty="0"/>
              <a:t>quatre localités parmi les plus impactées de la Côte D’Ivoire</a:t>
            </a:r>
            <a:r>
              <a:rPr lang="fr-FR" sz="2600" dirty="0"/>
              <a:t>.</a:t>
            </a:r>
          </a:p>
          <a:p>
            <a:endParaRPr lang="fr-FR" sz="2600" dirty="0"/>
          </a:p>
          <a:p>
            <a:r>
              <a:rPr lang="fr-FR" sz="2600" dirty="0"/>
              <a:t> L’étude porte </a:t>
            </a:r>
            <a:r>
              <a:rPr lang="fr-FR" sz="2600" b="1" dirty="0"/>
              <a:t>un regard critique sur la précarisation des conditions de vie des ménages vulnérables</a:t>
            </a:r>
            <a:r>
              <a:rPr lang="fr-FR" sz="2600" dirty="0"/>
              <a:t>, tout en </a:t>
            </a:r>
            <a:r>
              <a:rPr lang="fr-FR" sz="2600" b="1" dirty="0"/>
              <a:t>interrogeant les modes de résilience pouvant renseigner sur la réaction des populations à l’appel de « vivre avec la pandémie ». </a:t>
            </a:r>
          </a:p>
          <a:p>
            <a:endParaRPr lang="fr-FR" sz="2600" dirty="0"/>
          </a:p>
          <a:p>
            <a:r>
              <a:rPr lang="fr-FR" sz="2600" dirty="0"/>
              <a:t>L’équipe bénéficie de l’accompagnement du Pr A.S.FALL pour atteindre les objectifs suivants. </a:t>
            </a:r>
          </a:p>
          <a:p>
            <a:pPr marL="0" indent="0">
              <a:buNone/>
            </a:pPr>
            <a:endParaRPr lang="fr-FR" dirty="0"/>
          </a:p>
          <a:p>
            <a:pPr rtl="0"/>
            <a:endParaRPr lang="fr-FR" dirty="0"/>
          </a:p>
        </p:txBody>
      </p:sp>
    </p:spTree>
    <p:extLst>
      <p:ext uri="{BB962C8B-B14F-4D97-AF65-F5344CB8AC3E}">
        <p14:creationId xmlns:p14="http://schemas.microsoft.com/office/powerpoint/2010/main" val="3969789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2180496"/>
            <a:ext cx="11029615" cy="4439245"/>
          </a:xfrm>
        </p:spPr>
        <p:txBody>
          <a:bodyPr/>
          <a:lstStyle/>
          <a:p>
            <a:pPr marL="342900" lvl="0" indent="-342900" algn="ctr">
              <a:buFont typeface="+mj-lt"/>
              <a:buAutoNum type="arabicPeriod" startAt="4"/>
            </a:pPr>
            <a:r>
              <a:rPr lang="fr-FR" sz="2200" b="1" dirty="0"/>
              <a:t>Les mots-clés</a:t>
            </a:r>
          </a:p>
          <a:p>
            <a:pPr marL="342900" lvl="0" indent="-342900" algn="ctr">
              <a:buFont typeface="+mj-lt"/>
              <a:buAutoNum type="arabicPeriod" startAt="4"/>
            </a:pPr>
            <a:endParaRPr lang="fr-FR" sz="2200" dirty="0"/>
          </a:p>
          <a:p>
            <a:r>
              <a:rPr lang="fr-FR" sz="2200" dirty="0"/>
              <a:t>Certaines revues exigent des auteurs qu’ils fournissent une liste de 3 à 10 mots clés qui serviront à classifier et indexer l’article. </a:t>
            </a:r>
          </a:p>
          <a:p>
            <a:endParaRPr lang="fr-FR" sz="2200" dirty="0"/>
          </a:p>
          <a:p>
            <a:r>
              <a:rPr lang="fr-FR" sz="2200" dirty="0"/>
              <a:t>Tout comme le titre, le choix de cette liste est important car il permettra aux lecteurs de trouver l’article plus facilement. </a:t>
            </a:r>
          </a:p>
          <a:p>
            <a:endParaRPr lang="fr-FR" dirty="0"/>
          </a:p>
        </p:txBody>
      </p:sp>
      <p:sp>
        <p:nvSpPr>
          <p:cNvPr id="4" name="Titre 1"/>
          <p:cNvSpPr>
            <a:spLocks noGrp="1"/>
          </p:cNvSpPr>
          <p:nvPr>
            <p:ph type="title"/>
          </p:nvPr>
        </p:nvSpPr>
        <p:spPr/>
        <p:txBody>
          <a:bodyPr>
            <a:normAutofit/>
          </a:bodyPr>
          <a:lstStyle/>
          <a:p>
            <a:pPr algn="ctr"/>
            <a:r>
              <a:rPr lang="fr-FR" dirty="0"/>
              <a:t>IV. Quelles sont les étapes clés dans la rédaction d’un article scientifique ? (10/18)</a:t>
            </a:r>
          </a:p>
        </p:txBody>
      </p:sp>
    </p:spTree>
    <p:extLst>
      <p:ext uri="{BB962C8B-B14F-4D97-AF65-F5344CB8AC3E}">
        <p14:creationId xmlns:p14="http://schemas.microsoft.com/office/powerpoint/2010/main" val="1381728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2021983"/>
            <a:ext cx="11029615" cy="5029200"/>
          </a:xfrm>
        </p:spPr>
        <p:txBody>
          <a:bodyPr>
            <a:normAutofit lnSpcReduction="10000"/>
          </a:bodyPr>
          <a:lstStyle/>
          <a:p>
            <a:pPr marL="342900" indent="-342900" algn="ctr">
              <a:buFont typeface="+mj-lt"/>
              <a:buAutoNum type="arabicPeriod" startAt="5"/>
            </a:pPr>
            <a:r>
              <a:rPr lang="fr-FR" sz="2200" b="1" dirty="0"/>
              <a:t>L’introduction</a:t>
            </a:r>
          </a:p>
          <a:p>
            <a:pPr marL="342900" indent="-342900">
              <a:buFont typeface="+mj-lt"/>
              <a:buAutoNum type="arabicPeriod" startAt="5"/>
            </a:pPr>
            <a:endParaRPr lang="fr-FR" sz="2200" dirty="0"/>
          </a:p>
          <a:p>
            <a:pPr marL="0" indent="0">
              <a:buNone/>
            </a:pPr>
            <a:r>
              <a:rPr lang="fr-FR" sz="2200" dirty="0"/>
              <a:t>Elle doit probablement contenir quatre éléments, (mais pas nécessairement) :</a:t>
            </a:r>
          </a:p>
          <a:p>
            <a:pPr marL="0" indent="0">
              <a:buNone/>
            </a:pPr>
            <a:endParaRPr lang="fr-FR" sz="2200" dirty="0"/>
          </a:p>
          <a:p>
            <a:pPr lvl="0"/>
            <a:r>
              <a:rPr lang="fr-FR" sz="2200" dirty="0"/>
              <a:t>le contexte ;</a:t>
            </a:r>
          </a:p>
          <a:p>
            <a:pPr lvl="0"/>
            <a:endParaRPr lang="fr-FR" sz="2200" dirty="0"/>
          </a:p>
          <a:p>
            <a:pPr lvl="0"/>
            <a:r>
              <a:rPr lang="fr-FR" sz="2200" dirty="0"/>
              <a:t>la problématique ;</a:t>
            </a:r>
          </a:p>
          <a:p>
            <a:pPr lvl="0"/>
            <a:endParaRPr lang="fr-FR" sz="2200" dirty="0"/>
          </a:p>
          <a:p>
            <a:pPr lvl="0"/>
            <a:r>
              <a:rPr lang="fr-FR" sz="2200" dirty="0"/>
              <a:t>les contributions ;  </a:t>
            </a:r>
          </a:p>
          <a:p>
            <a:pPr lvl="0"/>
            <a:endParaRPr lang="fr-FR" sz="2200" dirty="0"/>
          </a:p>
          <a:p>
            <a:pPr lvl="0"/>
            <a:r>
              <a:rPr lang="fr-FR" sz="2200" dirty="0"/>
              <a:t>le plan de l’article. </a:t>
            </a:r>
          </a:p>
          <a:p>
            <a:pPr marL="342900" indent="-342900">
              <a:buFont typeface="+mj-lt"/>
              <a:buAutoNum type="arabicPeriod" startAt="5"/>
            </a:pPr>
            <a:endParaRPr lang="fr-FR" dirty="0"/>
          </a:p>
        </p:txBody>
      </p:sp>
      <p:sp>
        <p:nvSpPr>
          <p:cNvPr id="4" name="Titre 1"/>
          <p:cNvSpPr>
            <a:spLocks noGrp="1"/>
          </p:cNvSpPr>
          <p:nvPr>
            <p:ph type="title"/>
          </p:nvPr>
        </p:nvSpPr>
        <p:spPr/>
        <p:txBody>
          <a:bodyPr>
            <a:normAutofit/>
          </a:bodyPr>
          <a:lstStyle/>
          <a:p>
            <a:pPr algn="ctr"/>
            <a:r>
              <a:rPr lang="fr-FR" dirty="0"/>
              <a:t>IV Quelles sont les étapes clés dans la rédaction d’un article scientifique ? (11/18)</a:t>
            </a:r>
          </a:p>
        </p:txBody>
      </p:sp>
    </p:spTree>
    <p:extLst>
      <p:ext uri="{BB962C8B-B14F-4D97-AF65-F5344CB8AC3E}">
        <p14:creationId xmlns:p14="http://schemas.microsoft.com/office/powerpoint/2010/main" val="4927219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2180496"/>
            <a:ext cx="11029615" cy="4374850"/>
          </a:xfrm>
        </p:spPr>
        <p:txBody>
          <a:bodyPr>
            <a:normAutofit/>
          </a:bodyPr>
          <a:lstStyle/>
          <a:p>
            <a:pPr marL="0" indent="0">
              <a:buNone/>
            </a:pPr>
            <a:r>
              <a:rPr lang="fr-FR" sz="2200" dirty="0"/>
              <a:t>Dans cette section, il faut :</a:t>
            </a:r>
          </a:p>
          <a:p>
            <a:pPr marL="0" indent="0">
              <a:buNone/>
            </a:pPr>
            <a:endParaRPr lang="fr-FR" sz="2200" dirty="0"/>
          </a:p>
          <a:p>
            <a:pPr lvl="0"/>
            <a:r>
              <a:rPr lang="fr-FR" sz="2200" dirty="0"/>
              <a:t>préparer les lecteurs à la structure du document ; </a:t>
            </a:r>
          </a:p>
          <a:p>
            <a:pPr lvl="0"/>
            <a:endParaRPr lang="fr-FR" sz="2200" dirty="0"/>
          </a:p>
          <a:p>
            <a:pPr lvl="0"/>
            <a:r>
              <a:rPr lang="fr-FR" sz="2200" dirty="0"/>
              <a:t>fournissez un certain contexte pour orienter les lecteurs qui sont moins familiers avec le sujet et pour établir l'importance du sujet traité ;</a:t>
            </a:r>
          </a:p>
          <a:p>
            <a:pPr lvl="0"/>
            <a:endParaRPr lang="fr-FR" sz="2200" dirty="0"/>
          </a:p>
          <a:p>
            <a:pPr lvl="0"/>
            <a:r>
              <a:rPr lang="fr-FR" sz="2200" dirty="0"/>
              <a:t>indiquer ce que l’on propose par rapport à la problématique.</a:t>
            </a:r>
          </a:p>
          <a:p>
            <a:endParaRPr lang="fr-FR" dirty="0"/>
          </a:p>
        </p:txBody>
      </p:sp>
      <p:sp>
        <p:nvSpPr>
          <p:cNvPr id="4" name="Titre 1"/>
          <p:cNvSpPr>
            <a:spLocks noGrp="1"/>
          </p:cNvSpPr>
          <p:nvPr>
            <p:ph type="title"/>
          </p:nvPr>
        </p:nvSpPr>
        <p:spPr/>
        <p:txBody>
          <a:bodyPr>
            <a:normAutofit/>
          </a:bodyPr>
          <a:lstStyle/>
          <a:p>
            <a:pPr algn="ctr"/>
            <a:r>
              <a:rPr lang="fr-FR" dirty="0"/>
              <a:t>IV. Quelles sont les étapes clés dans la rédaction d’un article scientifique ? (12/18)</a:t>
            </a:r>
          </a:p>
        </p:txBody>
      </p:sp>
    </p:spTree>
    <p:extLst>
      <p:ext uri="{BB962C8B-B14F-4D97-AF65-F5344CB8AC3E}">
        <p14:creationId xmlns:p14="http://schemas.microsoft.com/office/powerpoint/2010/main" val="19549574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2006631"/>
            <a:ext cx="11029615" cy="4851369"/>
          </a:xfrm>
        </p:spPr>
        <p:txBody>
          <a:bodyPr>
            <a:normAutofit lnSpcReduction="10000"/>
          </a:bodyPr>
          <a:lstStyle/>
          <a:p>
            <a:pPr marL="342900" lvl="0" indent="-342900">
              <a:buFont typeface="+mj-lt"/>
              <a:buAutoNum type="arabicPeriod" startAt="6"/>
            </a:pPr>
            <a:r>
              <a:rPr lang="fr-FR" sz="2200" b="1" dirty="0"/>
              <a:t>La revue de littérature</a:t>
            </a:r>
          </a:p>
          <a:p>
            <a:pPr marL="342900" lvl="0" indent="-342900">
              <a:buFont typeface="+mj-lt"/>
              <a:buAutoNum type="arabicPeriod" startAt="6"/>
            </a:pPr>
            <a:endParaRPr lang="fr-FR" sz="2200" dirty="0"/>
          </a:p>
          <a:p>
            <a:pPr marL="0" indent="0">
              <a:buNone/>
            </a:pPr>
            <a:r>
              <a:rPr lang="fr-FR" sz="2200" dirty="0"/>
              <a:t>Une revue de littérature est une évaluation critique d'un ensemble d'ouvrages liés aux questions de recherche. </a:t>
            </a:r>
          </a:p>
          <a:p>
            <a:pPr marL="0" indent="0">
              <a:buNone/>
            </a:pPr>
            <a:endParaRPr lang="fr-FR" sz="2200" dirty="0"/>
          </a:p>
          <a:p>
            <a:pPr marL="0" indent="0">
              <a:buNone/>
            </a:pPr>
            <a:r>
              <a:rPr lang="fr-FR" sz="2200" dirty="0"/>
              <a:t>Cette section permet de :	</a:t>
            </a:r>
          </a:p>
          <a:p>
            <a:pPr lvl="0"/>
            <a:r>
              <a:rPr lang="fr-FR" sz="2200" dirty="0"/>
              <a:t>Identifier la frontière entre ce qui a déjà été fait et qui a besoin d’être étudié ;</a:t>
            </a:r>
          </a:p>
          <a:p>
            <a:pPr lvl="0"/>
            <a:r>
              <a:rPr lang="fr-FR" sz="2200" dirty="0"/>
              <a:t>Découvrir des variables pertinentes liées au sujet ; </a:t>
            </a:r>
          </a:p>
          <a:p>
            <a:pPr lvl="0"/>
            <a:r>
              <a:rPr lang="fr-FR" sz="2200" dirty="0"/>
              <a:t>faire une synthèse et élaborer une perspective nouvelle ; </a:t>
            </a:r>
          </a:p>
          <a:p>
            <a:pPr lvl="0"/>
            <a:r>
              <a:rPr lang="fr-FR" sz="2200" dirty="0"/>
              <a:t>acquérir le vocabulaire et les concepts liés au sujet ; </a:t>
            </a:r>
          </a:p>
          <a:p>
            <a:pPr lvl="0"/>
            <a:r>
              <a:rPr lang="fr-FR" sz="2200" dirty="0"/>
              <a:t>identifier les méthodes et techniques de recherche déjà utilisées.</a:t>
            </a:r>
          </a:p>
          <a:p>
            <a:endParaRPr lang="fr-FR" dirty="0"/>
          </a:p>
        </p:txBody>
      </p:sp>
      <p:sp>
        <p:nvSpPr>
          <p:cNvPr id="4" name="Titre 1"/>
          <p:cNvSpPr>
            <a:spLocks noGrp="1"/>
          </p:cNvSpPr>
          <p:nvPr>
            <p:ph type="title"/>
          </p:nvPr>
        </p:nvSpPr>
        <p:spPr/>
        <p:txBody>
          <a:bodyPr>
            <a:normAutofit/>
          </a:bodyPr>
          <a:lstStyle/>
          <a:p>
            <a:pPr algn="ctr"/>
            <a:r>
              <a:rPr lang="fr-FR" dirty="0"/>
              <a:t>IV. Quelles sont les étapes clés dans la rédaction d’un article scientifique ? (13/18)</a:t>
            </a:r>
          </a:p>
        </p:txBody>
      </p:sp>
    </p:spTree>
    <p:extLst>
      <p:ext uri="{BB962C8B-B14F-4D97-AF65-F5344CB8AC3E}">
        <p14:creationId xmlns:p14="http://schemas.microsoft.com/office/powerpoint/2010/main" val="6012521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1715956"/>
            <a:ext cx="11029615" cy="5544355"/>
          </a:xfrm>
        </p:spPr>
        <p:txBody>
          <a:bodyPr>
            <a:normAutofit/>
          </a:bodyPr>
          <a:lstStyle/>
          <a:p>
            <a:pPr marL="0" indent="0">
              <a:buNone/>
            </a:pPr>
            <a:r>
              <a:rPr lang="fr-FR" sz="2200" dirty="0"/>
              <a:t>Pour cela, il faut :</a:t>
            </a:r>
          </a:p>
          <a:p>
            <a:pPr lvl="0"/>
            <a:r>
              <a:rPr lang="fr-FR" sz="2200" dirty="0"/>
              <a:t>Se concentrer sur les travaux récents et sur ceux qui contiennent les idées les plus proches de celles exploitées dans l’article ;</a:t>
            </a:r>
          </a:p>
          <a:p>
            <a:pPr lvl="0"/>
            <a:r>
              <a:rPr lang="fr-FR" sz="2200" dirty="0"/>
              <a:t>Se limiter à des publications de qualité, dans des revues ou conférences réputées ;</a:t>
            </a:r>
          </a:p>
          <a:p>
            <a:pPr lvl="0"/>
            <a:r>
              <a:rPr lang="fr-FR" sz="2200" dirty="0"/>
              <a:t>Structurer les travaux de manière cohérente selon l’approche qu’ils proposent ou leur application.</a:t>
            </a:r>
          </a:p>
          <a:p>
            <a:pPr lvl="0"/>
            <a:r>
              <a:rPr lang="fr-FR" sz="2200" dirty="0"/>
              <a:t>Identifier les avantages et limitations respectives des travaux cités.</a:t>
            </a:r>
          </a:p>
          <a:p>
            <a:pPr lvl="0"/>
            <a:endParaRPr lang="fr-FR" sz="2200" dirty="0"/>
          </a:p>
          <a:p>
            <a:pPr lvl="0"/>
            <a:endParaRPr lang="fr-FR" sz="2200" dirty="0"/>
          </a:p>
          <a:p>
            <a:pPr marL="0" indent="0">
              <a:buNone/>
            </a:pPr>
            <a:r>
              <a:rPr lang="fr-FR" sz="2000" dirty="0"/>
              <a:t>NB : Si les mêmes auteurs ont publié plusieurs articles sur le même sujet, citer uniquement le travail le plus récent ou celui qui est relié de plus près à l’article.  </a:t>
            </a:r>
          </a:p>
          <a:p>
            <a:endParaRPr lang="fr-FR" dirty="0"/>
          </a:p>
        </p:txBody>
      </p:sp>
      <p:sp>
        <p:nvSpPr>
          <p:cNvPr id="4" name="Titre 1"/>
          <p:cNvSpPr>
            <a:spLocks noGrp="1"/>
          </p:cNvSpPr>
          <p:nvPr>
            <p:ph type="title"/>
          </p:nvPr>
        </p:nvSpPr>
        <p:spPr/>
        <p:txBody>
          <a:bodyPr>
            <a:normAutofit/>
          </a:bodyPr>
          <a:lstStyle/>
          <a:p>
            <a:pPr algn="ctr"/>
            <a:r>
              <a:rPr lang="fr-FR" dirty="0"/>
              <a:t>IV. Quelles sont les étapes clés dans la rédaction d’un article scientifique ? (14/18)</a:t>
            </a:r>
          </a:p>
        </p:txBody>
      </p:sp>
    </p:spTree>
    <p:extLst>
      <p:ext uri="{BB962C8B-B14F-4D97-AF65-F5344CB8AC3E}">
        <p14:creationId xmlns:p14="http://schemas.microsoft.com/office/powerpoint/2010/main" val="17936621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2073498"/>
            <a:ext cx="11029615" cy="4494727"/>
          </a:xfrm>
        </p:spPr>
        <p:txBody>
          <a:bodyPr/>
          <a:lstStyle/>
          <a:p>
            <a:pPr marL="342900" indent="-342900" algn="ctr">
              <a:buFont typeface="+mj-lt"/>
              <a:buAutoNum type="arabicPeriod" startAt="7"/>
            </a:pPr>
            <a:r>
              <a:rPr lang="fr-FR" sz="2200" b="1" dirty="0"/>
              <a:t>La méthodologie</a:t>
            </a:r>
          </a:p>
          <a:p>
            <a:pPr marL="342900" indent="-342900" algn="ctr">
              <a:buFont typeface="+mj-lt"/>
              <a:buAutoNum type="arabicPeriod" startAt="7"/>
            </a:pPr>
            <a:endParaRPr lang="fr-FR" sz="2200" b="1" dirty="0"/>
          </a:p>
          <a:p>
            <a:pPr marL="0" indent="0">
              <a:buNone/>
            </a:pPr>
            <a:r>
              <a:rPr lang="fr-FR" sz="2200" dirty="0"/>
              <a:t>Cette section constitue le noyau de l’article. C’est dans celle-ci qu’on explique en détails :</a:t>
            </a:r>
          </a:p>
          <a:p>
            <a:pPr marL="0" indent="0">
              <a:buNone/>
            </a:pPr>
            <a:endParaRPr lang="fr-FR" sz="2200" dirty="0"/>
          </a:p>
          <a:p>
            <a:pPr lvl="0"/>
            <a:r>
              <a:rPr lang="fr-FR" sz="2200" dirty="0"/>
              <a:t>les principaux éléments de sa recherche ;</a:t>
            </a:r>
          </a:p>
          <a:p>
            <a:pPr lvl="0"/>
            <a:endParaRPr lang="fr-FR" sz="2200" dirty="0"/>
          </a:p>
          <a:p>
            <a:pPr lvl="0"/>
            <a:r>
              <a:rPr lang="fr-FR" sz="2200" dirty="0"/>
              <a:t>les étapes de sa réalisation ;</a:t>
            </a:r>
          </a:p>
          <a:p>
            <a:pPr lvl="0"/>
            <a:endParaRPr lang="fr-FR" sz="2200" dirty="0"/>
          </a:p>
          <a:p>
            <a:pPr lvl="0"/>
            <a:r>
              <a:rPr lang="fr-FR" sz="2200" dirty="0"/>
              <a:t>l’approche expérimentale utilisée pour valider ses hypothèses.</a:t>
            </a:r>
          </a:p>
          <a:p>
            <a:pPr marL="0" indent="0">
              <a:buNone/>
            </a:pPr>
            <a:endParaRPr lang="fr-FR" dirty="0"/>
          </a:p>
        </p:txBody>
      </p:sp>
      <p:sp>
        <p:nvSpPr>
          <p:cNvPr id="4" name="Titre 1"/>
          <p:cNvSpPr>
            <a:spLocks noGrp="1"/>
          </p:cNvSpPr>
          <p:nvPr>
            <p:ph type="title"/>
          </p:nvPr>
        </p:nvSpPr>
        <p:spPr/>
        <p:txBody>
          <a:bodyPr>
            <a:normAutofit/>
          </a:bodyPr>
          <a:lstStyle/>
          <a:p>
            <a:pPr algn="ctr"/>
            <a:r>
              <a:rPr lang="fr-FR" dirty="0"/>
              <a:t>IV. Quelles sont les étapes clés dans la rédaction d’un article scientifique ? (15/18)</a:t>
            </a:r>
          </a:p>
        </p:txBody>
      </p:sp>
    </p:spTree>
    <p:extLst>
      <p:ext uri="{BB962C8B-B14F-4D97-AF65-F5344CB8AC3E}">
        <p14:creationId xmlns:p14="http://schemas.microsoft.com/office/powerpoint/2010/main" val="32881884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1960655"/>
            <a:ext cx="11029615" cy="4620450"/>
          </a:xfrm>
        </p:spPr>
        <p:txBody>
          <a:bodyPr>
            <a:normAutofit/>
          </a:bodyPr>
          <a:lstStyle/>
          <a:p>
            <a:pPr marL="342900" indent="-342900" algn="ctr">
              <a:buFont typeface="+mj-lt"/>
              <a:buAutoNum type="arabicPeriod" startAt="8"/>
            </a:pPr>
            <a:r>
              <a:rPr lang="fr-FR" sz="2200" b="1" dirty="0"/>
              <a:t>Les résultats</a:t>
            </a:r>
          </a:p>
          <a:p>
            <a:pPr marL="342900" indent="-342900" algn="ctr">
              <a:buFont typeface="+mj-lt"/>
              <a:buAutoNum type="arabicPeriod" startAt="8"/>
            </a:pPr>
            <a:endParaRPr lang="fr-FR" sz="2200" dirty="0"/>
          </a:p>
          <a:p>
            <a:pPr marL="0" indent="0">
              <a:buNone/>
            </a:pPr>
            <a:r>
              <a:rPr lang="fr-FR" sz="2200" dirty="0"/>
              <a:t>Dans cette section,  les résultats obtenus sont présentés. Il faut : </a:t>
            </a:r>
          </a:p>
          <a:p>
            <a:pPr marL="0" indent="0">
              <a:buNone/>
            </a:pPr>
            <a:endParaRPr lang="fr-FR" sz="2200" dirty="0"/>
          </a:p>
          <a:p>
            <a:pPr lvl="0"/>
            <a:r>
              <a:rPr lang="fr-FR" sz="2200" dirty="0"/>
              <a:t>utiliser des graphiques et des tableaux si nécessaire ;</a:t>
            </a:r>
          </a:p>
          <a:p>
            <a:pPr lvl="0"/>
            <a:endParaRPr lang="fr-FR" sz="2200" dirty="0"/>
          </a:p>
          <a:p>
            <a:pPr lvl="0"/>
            <a:r>
              <a:rPr lang="fr-FR" sz="2200" dirty="0"/>
              <a:t>utiliser des méthodes appropriées pour présenter les données ;</a:t>
            </a:r>
          </a:p>
          <a:p>
            <a:pPr lvl="0"/>
            <a:endParaRPr lang="fr-FR" sz="2200" dirty="0"/>
          </a:p>
          <a:p>
            <a:pPr lvl="0"/>
            <a:r>
              <a:rPr lang="fr-FR" sz="2200" dirty="0"/>
              <a:t>analyser les résultats et les interpréter.</a:t>
            </a:r>
          </a:p>
          <a:p>
            <a:pPr marL="0" indent="0" algn="just">
              <a:buNone/>
            </a:pPr>
            <a:endParaRPr lang="fr-FR" dirty="0"/>
          </a:p>
        </p:txBody>
      </p:sp>
      <p:sp>
        <p:nvSpPr>
          <p:cNvPr id="4" name="Titre 1"/>
          <p:cNvSpPr>
            <a:spLocks noGrp="1"/>
          </p:cNvSpPr>
          <p:nvPr>
            <p:ph type="title"/>
          </p:nvPr>
        </p:nvSpPr>
        <p:spPr/>
        <p:txBody>
          <a:bodyPr>
            <a:normAutofit/>
          </a:bodyPr>
          <a:lstStyle/>
          <a:p>
            <a:pPr algn="ctr"/>
            <a:r>
              <a:rPr lang="fr-FR" dirty="0"/>
              <a:t>IV. Quelles sont les étapes clés dans la rédaction d’un article scientifique ? (16/18)</a:t>
            </a:r>
          </a:p>
        </p:txBody>
      </p:sp>
    </p:spTree>
    <p:extLst>
      <p:ext uri="{BB962C8B-B14F-4D97-AF65-F5344CB8AC3E}">
        <p14:creationId xmlns:p14="http://schemas.microsoft.com/office/powerpoint/2010/main" val="1044222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1584101"/>
            <a:ext cx="11029615" cy="5589431"/>
          </a:xfrm>
        </p:spPr>
        <p:txBody>
          <a:bodyPr>
            <a:normAutofit/>
          </a:bodyPr>
          <a:lstStyle/>
          <a:p>
            <a:pPr marL="342900" lvl="0" indent="-342900" algn="ctr">
              <a:buFont typeface="+mj-lt"/>
              <a:buAutoNum type="arabicPeriod" startAt="9"/>
            </a:pPr>
            <a:r>
              <a:rPr lang="fr-FR" sz="2200" b="1" dirty="0"/>
              <a:t>La conclusion </a:t>
            </a:r>
            <a:endParaRPr lang="fr-FR" sz="2200" dirty="0"/>
          </a:p>
          <a:p>
            <a:pPr marL="0" indent="0">
              <a:buNone/>
            </a:pPr>
            <a:r>
              <a:rPr lang="fr-FR" sz="2200" dirty="0"/>
              <a:t>Pour conclure, il faut :</a:t>
            </a:r>
          </a:p>
          <a:p>
            <a:pPr marL="0" indent="0">
              <a:buNone/>
            </a:pPr>
            <a:endParaRPr lang="fr-FR" sz="2200" dirty="0"/>
          </a:p>
          <a:p>
            <a:pPr lvl="0"/>
            <a:r>
              <a:rPr lang="fr-FR" sz="2200" dirty="0"/>
              <a:t>énoncer le résultat le plus important de votre travail. </a:t>
            </a:r>
          </a:p>
          <a:p>
            <a:pPr lvl="0"/>
            <a:r>
              <a:rPr lang="fr-FR" sz="2200" dirty="0"/>
              <a:t>ne pas se contenter de résumer les points déjà abordés dans le corps du texte, mais interpréter vos résultats brièvement. </a:t>
            </a:r>
          </a:p>
          <a:p>
            <a:pPr lvl="0"/>
            <a:r>
              <a:rPr lang="fr-FR" sz="2200" dirty="0"/>
              <a:t>montrer si, ou dans quelle mesure, vous avez réussi à répondre au besoin énoncé dans l'introduction. </a:t>
            </a:r>
          </a:p>
          <a:p>
            <a:pPr lvl="0"/>
            <a:r>
              <a:rPr lang="fr-FR" sz="2200" dirty="0"/>
              <a:t>rendre la conclusion intéressante et mémorable pour les lecteurs.</a:t>
            </a:r>
          </a:p>
          <a:p>
            <a:pPr lvl="0"/>
            <a:r>
              <a:rPr lang="fr-FR" sz="2200" dirty="0"/>
              <a:t>penser à inclure des perspectives à la fin de votre conclusion, c'est-à-dire une idée de ce qui pourrait ou devrait encore être fait par rapport à la question traitée dans le document.</a:t>
            </a:r>
          </a:p>
          <a:p>
            <a:endParaRPr lang="fr-FR" dirty="0"/>
          </a:p>
        </p:txBody>
      </p:sp>
      <p:sp>
        <p:nvSpPr>
          <p:cNvPr id="4" name="Titre 1"/>
          <p:cNvSpPr>
            <a:spLocks noGrp="1"/>
          </p:cNvSpPr>
          <p:nvPr>
            <p:ph type="title"/>
          </p:nvPr>
        </p:nvSpPr>
        <p:spPr/>
        <p:txBody>
          <a:bodyPr>
            <a:normAutofit/>
          </a:bodyPr>
          <a:lstStyle/>
          <a:p>
            <a:pPr algn="ctr"/>
            <a:r>
              <a:rPr lang="fr-FR" dirty="0"/>
              <a:t>III. Quelles sont les étapes clés dans la rédaction d’un article scientifique ? (16/18)</a:t>
            </a:r>
          </a:p>
        </p:txBody>
      </p:sp>
    </p:spTree>
    <p:extLst>
      <p:ext uri="{BB962C8B-B14F-4D97-AF65-F5344CB8AC3E}">
        <p14:creationId xmlns:p14="http://schemas.microsoft.com/office/powerpoint/2010/main" val="17389082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2180496"/>
            <a:ext cx="11029615" cy="4677504"/>
          </a:xfrm>
        </p:spPr>
        <p:txBody>
          <a:bodyPr>
            <a:normAutofit/>
          </a:bodyPr>
          <a:lstStyle/>
          <a:p>
            <a:pPr marL="342900" lvl="0" indent="-342900" algn="ctr">
              <a:buFont typeface="+mj-lt"/>
              <a:buAutoNum type="arabicPeriod" startAt="10"/>
            </a:pPr>
            <a:r>
              <a:rPr lang="fr-FR" sz="2200" b="1" dirty="0"/>
              <a:t> Les remerciements </a:t>
            </a:r>
            <a:endParaRPr lang="fr-FR" sz="2200" dirty="0"/>
          </a:p>
          <a:p>
            <a:pPr marL="0" indent="0">
              <a:buNone/>
            </a:pPr>
            <a:r>
              <a:rPr lang="fr-FR" sz="2200" dirty="0"/>
              <a:t>Cette partie doit :</a:t>
            </a:r>
          </a:p>
          <a:p>
            <a:pPr marL="0" indent="0">
              <a:buNone/>
            </a:pPr>
            <a:endParaRPr lang="fr-FR" sz="2200" dirty="0"/>
          </a:p>
          <a:p>
            <a:pPr lvl="0"/>
            <a:r>
              <a:rPr lang="fr-FR" sz="2200" dirty="0"/>
              <a:t>Etre brève et précise ;</a:t>
            </a:r>
          </a:p>
          <a:p>
            <a:pPr lvl="0"/>
            <a:endParaRPr lang="fr-FR" sz="2200" dirty="0"/>
          </a:p>
          <a:p>
            <a:pPr lvl="0"/>
            <a:r>
              <a:rPr lang="fr-FR" sz="2200" dirty="0"/>
              <a:t>Eviter la flatterie ;</a:t>
            </a:r>
          </a:p>
          <a:p>
            <a:pPr lvl="0"/>
            <a:endParaRPr lang="fr-FR" sz="2200" dirty="0"/>
          </a:p>
          <a:p>
            <a:pPr lvl="0"/>
            <a:r>
              <a:rPr lang="fr-FR" sz="2200" dirty="0"/>
              <a:t>Limiter aux personnes ayant participé à l’étude et ne figurant pas parmi les co-auteurs ou aux organismes ayant aidé son financement.</a:t>
            </a:r>
          </a:p>
          <a:p>
            <a:endParaRPr lang="fr-FR" dirty="0"/>
          </a:p>
        </p:txBody>
      </p:sp>
      <p:sp>
        <p:nvSpPr>
          <p:cNvPr id="4" name="Titre 1"/>
          <p:cNvSpPr>
            <a:spLocks noGrp="1"/>
          </p:cNvSpPr>
          <p:nvPr>
            <p:ph type="title"/>
          </p:nvPr>
        </p:nvSpPr>
        <p:spPr/>
        <p:txBody>
          <a:bodyPr>
            <a:normAutofit/>
          </a:bodyPr>
          <a:lstStyle/>
          <a:p>
            <a:pPr algn="ctr"/>
            <a:r>
              <a:rPr lang="fr-FR" dirty="0"/>
              <a:t>III. Quelles sont les étapes clés dans la rédaction d’un article scientifique ? (17/18)</a:t>
            </a:r>
          </a:p>
        </p:txBody>
      </p:sp>
    </p:spTree>
    <p:extLst>
      <p:ext uri="{BB962C8B-B14F-4D97-AF65-F5344CB8AC3E}">
        <p14:creationId xmlns:p14="http://schemas.microsoft.com/office/powerpoint/2010/main" val="36005056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2180496"/>
            <a:ext cx="11029615" cy="4091515"/>
          </a:xfrm>
        </p:spPr>
        <p:txBody>
          <a:bodyPr/>
          <a:lstStyle/>
          <a:p>
            <a:pPr marL="342900" lvl="0" indent="-342900" algn="ctr">
              <a:buFont typeface="+mj-lt"/>
              <a:buAutoNum type="arabicPeriod" startAt="11"/>
            </a:pPr>
            <a:r>
              <a:rPr lang="fr-FR" sz="2200" b="1" dirty="0"/>
              <a:t> La bibliographie</a:t>
            </a:r>
          </a:p>
          <a:p>
            <a:pPr marL="342900" lvl="0" indent="-342900" algn="ctr">
              <a:buFont typeface="+mj-lt"/>
              <a:buAutoNum type="arabicPeriod" startAt="11"/>
            </a:pPr>
            <a:endParaRPr lang="fr-FR" sz="2200" dirty="0"/>
          </a:p>
          <a:p>
            <a:r>
              <a:rPr lang="fr-FR" sz="2200" dirty="0"/>
              <a:t>La bibliographie d’un article renferme la liste des articles, rapports techniques, thèses et autres publications citées dans cet article. </a:t>
            </a:r>
          </a:p>
          <a:p>
            <a:endParaRPr lang="fr-FR" sz="2200" dirty="0"/>
          </a:p>
          <a:p>
            <a:r>
              <a:rPr lang="fr-FR" sz="2200" dirty="0"/>
              <a:t>Un article doit se référer à des travaux autres que ceux des auteurs et inclure au moins 5 références.</a:t>
            </a:r>
          </a:p>
          <a:p>
            <a:endParaRPr lang="fr-FR" dirty="0"/>
          </a:p>
        </p:txBody>
      </p:sp>
      <p:sp>
        <p:nvSpPr>
          <p:cNvPr id="4" name="Titre 1"/>
          <p:cNvSpPr>
            <a:spLocks noGrp="1"/>
          </p:cNvSpPr>
          <p:nvPr>
            <p:ph type="title"/>
          </p:nvPr>
        </p:nvSpPr>
        <p:spPr/>
        <p:txBody>
          <a:bodyPr>
            <a:normAutofit/>
          </a:bodyPr>
          <a:lstStyle/>
          <a:p>
            <a:pPr algn="ctr"/>
            <a:r>
              <a:rPr lang="fr-FR" dirty="0"/>
              <a:t>III. Quelles sont les étapes clés dans la rédaction d’un article scientifique ? (17/18)</a:t>
            </a:r>
          </a:p>
        </p:txBody>
      </p:sp>
    </p:spTree>
    <p:extLst>
      <p:ext uri="{BB962C8B-B14F-4D97-AF65-F5344CB8AC3E}">
        <p14:creationId xmlns:p14="http://schemas.microsoft.com/office/powerpoint/2010/main" val="4096113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6"/>
          <p:cNvSpPr>
            <a:spLocks noGrp="1"/>
          </p:cNvSpPr>
          <p:nvPr>
            <p:ph type="title"/>
          </p:nvPr>
        </p:nvSpPr>
        <p:spPr/>
        <p:txBody>
          <a:bodyPr>
            <a:normAutofit/>
          </a:bodyPr>
          <a:lstStyle/>
          <a:p>
            <a:pPr algn="ctr"/>
            <a:r>
              <a:rPr lang="fr-FR" dirty="0"/>
              <a:t>I. Contexte de l’accompagnement scientifique (2/4)</a:t>
            </a:r>
          </a:p>
        </p:txBody>
      </p:sp>
      <p:sp>
        <p:nvSpPr>
          <p:cNvPr id="5" name="Espace réservé du contenu 1"/>
          <p:cNvSpPr>
            <a:spLocks noGrp="1"/>
          </p:cNvSpPr>
          <p:nvPr>
            <p:ph idx="1"/>
          </p:nvPr>
        </p:nvSpPr>
        <p:spPr>
          <a:xfrm>
            <a:off x="452403" y="1838304"/>
            <a:ext cx="11029615" cy="5019696"/>
          </a:xfrm>
        </p:spPr>
        <p:txBody>
          <a:bodyPr>
            <a:noAutofit/>
          </a:bodyPr>
          <a:lstStyle/>
          <a:p>
            <a:pPr marL="342900" indent="-342900" algn="ctr">
              <a:buFont typeface="+mj-lt"/>
              <a:buAutoNum type="alphaUcPeriod"/>
            </a:pPr>
            <a:r>
              <a:rPr lang="fr-FR" sz="2400" dirty="0"/>
              <a:t>Objectifs</a:t>
            </a:r>
          </a:p>
          <a:p>
            <a:pPr lvl="0" fontAlgn="base"/>
            <a:r>
              <a:rPr lang="fr-FR" sz="2400" b="1" dirty="0"/>
              <a:t>02 </a:t>
            </a:r>
            <a:r>
              <a:rPr lang="fr-FR" sz="2400" b="1" i="1" dirty="0"/>
              <a:t>policy </a:t>
            </a:r>
            <a:r>
              <a:rPr lang="fr-FR" sz="2400" b="1" i="1" dirty="0" err="1"/>
              <a:t>briefs</a:t>
            </a:r>
            <a:r>
              <a:rPr lang="fr-FR" sz="2400" dirty="0"/>
              <a:t> présentant les principaux résultats de l’impact de la COVID-19 sur les ménages vulnérables en Côte d’Ivoire. </a:t>
            </a:r>
          </a:p>
          <a:p>
            <a:pPr lvl="1" fontAlgn="base">
              <a:buFont typeface="Candara" panose="020E0502030303020204" pitchFamily="34" charset="0"/>
              <a:buChar char="⁻"/>
            </a:pPr>
            <a:r>
              <a:rPr lang="fr-FR" sz="2000" dirty="0"/>
              <a:t>Le premier policy </a:t>
            </a:r>
            <a:r>
              <a:rPr lang="fr-FR" sz="2000" dirty="0" err="1"/>
              <a:t>brief</a:t>
            </a:r>
            <a:r>
              <a:rPr lang="fr-FR" sz="2000" dirty="0"/>
              <a:t> aura pour cible les acteurs du développement (UNICEF et ONGs) et identifiera les gaps en matière de recherche-action afin d’orienter les interventions des organisations.    </a:t>
            </a:r>
          </a:p>
          <a:p>
            <a:pPr lvl="1" fontAlgn="base">
              <a:buFont typeface="Candara" panose="020E0502030303020204" pitchFamily="34" charset="0"/>
              <a:buChar char="⁻"/>
            </a:pPr>
            <a:r>
              <a:rPr lang="fr-FR" sz="2000" dirty="0"/>
              <a:t>Le deuxième policy </a:t>
            </a:r>
            <a:r>
              <a:rPr lang="fr-FR" sz="2000" dirty="0" err="1"/>
              <a:t>brief</a:t>
            </a:r>
            <a:r>
              <a:rPr lang="fr-FR" sz="2000" dirty="0"/>
              <a:t> sera rédigé à l’intention des décideurs publics. Il présentera les défis principaux auxquels les populations sont confrontées dans la réponse à la COVID-19 ainsi que de fortes recommandations qui permettront de renforcer l’action publique dans les secteurs ou les inégalités sont observées. </a:t>
            </a:r>
          </a:p>
          <a:p>
            <a:pPr lvl="1" fontAlgn="base">
              <a:buFont typeface="Candara" panose="020E0502030303020204" pitchFamily="34" charset="0"/>
              <a:buChar char="⁻"/>
            </a:pPr>
            <a:endParaRPr lang="fr-FR" sz="2000" dirty="0"/>
          </a:p>
          <a:p>
            <a:pPr lvl="0" fontAlgn="base"/>
            <a:r>
              <a:rPr lang="fr-FR" sz="2400" b="1" dirty="0"/>
              <a:t>01 article</a:t>
            </a:r>
            <a:r>
              <a:rPr lang="fr-FR" sz="2400" dirty="0"/>
              <a:t> portant spécifiquement sur l’impact de la pandémie de la COVID-19 sur la résilience des femmes. Dans l’analyse des évènements clés vécus par les jeunes filles et les femmes avant et pendant la pandémie de la COVID-19. </a:t>
            </a:r>
          </a:p>
          <a:p>
            <a:pPr marL="0" indent="0" algn="just">
              <a:buNone/>
            </a:pPr>
            <a:endParaRPr lang="fr-FR" dirty="0"/>
          </a:p>
        </p:txBody>
      </p:sp>
    </p:spTree>
    <p:extLst>
      <p:ext uri="{BB962C8B-B14F-4D97-AF65-F5344CB8AC3E}">
        <p14:creationId xmlns:p14="http://schemas.microsoft.com/office/powerpoint/2010/main" val="41729484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V. 	Quelles sont les exigences de la rédaction d’article scientifique ? (1/4)</a:t>
            </a:r>
          </a:p>
        </p:txBody>
      </p:sp>
      <p:sp>
        <p:nvSpPr>
          <p:cNvPr id="3" name="Espace réservé du contenu 2"/>
          <p:cNvSpPr>
            <a:spLocks noGrp="1"/>
          </p:cNvSpPr>
          <p:nvPr>
            <p:ph idx="1"/>
          </p:nvPr>
        </p:nvSpPr>
        <p:spPr>
          <a:xfrm>
            <a:off x="581192" y="1944710"/>
            <a:ext cx="11029615" cy="5074276"/>
          </a:xfrm>
        </p:spPr>
        <p:txBody>
          <a:bodyPr/>
          <a:lstStyle/>
          <a:p>
            <a:pPr lvl="0">
              <a:lnSpc>
                <a:spcPct val="150000"/>
              </a:lnSpc>
            </a:pPr>
            <a:r>
              <a:rPr lang="fr-FR" sz="2200" dirty="0"/>
              <a:t>Rester </a:t>
            </a:r>
            <a:r>
              <a:rPr lang="fr-FR" sz="2200" b="1" dirty="0"/>
              <a:t>court, clair, et précis</a:t>
            </a:r>
            <a:r>
              <a:rPr lang="fr-FR" sz="2200" dirty="0"/>
              <a:t> ;</a:t>
            </a:r>
          </a:p>
          <a:p>
            <a:pPr lvl="0">
              <a:lnSpc>
                <a:spcPct val="150000"/>
              </a:lnSpc>
            </a:pPr>
            <a:r>
              <a:rPr lang="fr-FR" sz="2200" dirty="0"/>
              <a:t>Rester</a:t>
            </a:r>
            <a:r>
              <a:rPr lang="fr-FR" sz="2200" b="1" dirty="0"/>
              <a:t> logique </a:t>
            </a:r>
            <a:r>
              <a:rPr lang="fr-FR" sz="2200" dirty="0"/>
              <a:t>dans ses raisonnements pour ne pas se décrédibiliser ;</a:t>
            </a:r>
          </a:p>
          <a:p>
            <a:pPr lvl="0">
              <a:lnSpc>
                <a:spcPct val="150000"/>
              </a:lnSpc>
            </a:pPr>
            <a:r>
              <a:rPr lang="fr-FR" sz="2200" dirty="0"/>
              <a:t>Utiliser </a:t>
            </a:r>
            <a:r>
              <a:rPr lang="fr-FR" sz="2200" b="1" dirty="0"/>
              <a:t>un langage accessible </a:t>
            </a:r>
            <a:r>
              <a:rPr lang="fr-FR" sz="2200" dirty="0"/>
              <a:t>et pas trop technique ;</a:t>
            </a:r>
          </a:p>
          <a:p>
            <a:pPr lvl="0">
              <a:lnSpc>
                <a:spcPct val="150000"/>
              </a:lnSpc>
            </a:pPr>
            <a:r>
              <a:rPr lang="fr-FR" sz="2200" dirty="0"/>
              <a:t>Eviter les abréviations ;</a:t>
            </a:r>
          </a:p>
          <a:p>
            <a:pPr lvl="0">
              <a:lnSpc>
                <a:spcPct val="150000"/>
              </a:lnSpc>
            </a:pPr>
            <a:r>
              <a:rPr lang="fr-FR" sz="2200" dirty="0"/>
              <a:t>Rester </a:t>
            </a:r>
            <a:r>
              <a:rPr lang="fr-FR" sz="2200" b="1" dirty="0"/>
              <a:t>humble</a:t>
            </a:r>
            <a:r>
              <a:rPr lang="fr-FR" sz="2200" dirty="0"/>
              <a:t> : ne pas se vanter d’une expérience ;</a:t>
            </a:r>
          </a:p>
          <a:p>
            <a:pPr lvl="0">
              <a:lnSpc>
                <a:spcPct val="150000"/>
              </a:lnSpc>
            </a:pPr>
            <a:r>
              <a:rPr lang="fr-FR" sz="2200" dirty="0"/>
              <a:t>Ne pas tenir de propos radicaux ou choquants ;</a:t>
            </a:r>
          </a:p>
          <a:p>
            <a:pPr lvl="0">
              <a:lnSpc>
                <a:spcPct val="150000"/>
              </a:lnSpc>
            </a:pPr>
            <a:r>
              <a:rPr lang="fr-FR" sz="2200" dirty="0"/>
              <a:t>La conclusion doit être supportée par les données.</a:t>
            </a:r>
          </a:p>
          <a:p>
            <a:endParaRPr lang="fr-FR" dirty="0"/>
          </a:p>
        </p:txBody>
      </p:sp>
    </p:spTree>
    <p:extLst>
      <p:ext uri="{BB962C8B-B14F-4D97-AF65-F5344CB8AC3E}">
        <p14:creationId xmlns:p14="http://schemas.microsoft.com/office/powerpoint/2010/main" val="29474635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2232212"/>
            <a:ext cx="11029615" cy="4867836"/>
          </a:xfrm>
        </p:spPr>
        <p:txBody>
          <a:bodyPr>
            <a:normAutofit fontScale="85000" lnSpcReduction="20000"/>
          </a:bodyPr>
          <a:lstStyle/>
          <a:p>
            <a:pPr marL="0" indent="0" algn="ctr">
              <a:buNone/>
            </a:pPr>
            <a:r>
              <a:rPr lang="fr-FR" sz="2600" b="1" dirty="0"/>
              <a:t>Style d’écriture</a:t>
            </a:r>
          </a:p>
          <a:p>
            <a:pPr algn="ctr"/>
            <a:endParaRPr lang="fr-FR" sz="2600" b="1" dirty="0"/>
          </a:p>
          <a:p>
            <a:pPr marL="0" indent="0" algn="ctr">
              <a:buNone/>
            </a:pPr>
            <a:r>
              <a:rPr lang="fr-FR" sz="2600" b="1" dirty="0"/>
              <a:t>Règles générales de la rédaction</a:t>
            </a:r>
            <a:br>
              <a:rPr lang="fr-FR" sz="2600" dirty="0"/>
            </a:br>
            <a:endParaRPr lang="fr-FR" sz="2600" dirty="0"/>
          </a:p>
          <a:p>
            <a:r>
              <a:rPr lang="fr-FR" sz="2600" dirty="0"/>
              <a:t>Mettez-vous à la place de votre lecteur avant et pendant que vous écrivez : restez intelligible, clair, précis, sans ambiguïté.</a:t>
            </a:r>
          </a:p>
          <a:p>
            <a:pPr algn="just"/>
            <a:r>
              <a:rPr lang="fr-FR" altLang="fr-FR" sz="2600" dirty="0"/>
              <a:t>Rendez votre texte facile à lire :</a:t>
            </a:r>
          </a:p>
          <a:p>
            <a:pPr algn="just">
              <a:buFont typeface="Candara" panose="020E0502030303020204" pitchFamily="34" charset="0"/>
              <a:buChar char="⁻"/>
            </a:pPr>
            <a:r>
              <a:rPr lang="fr-FR" altLang="fr-FR" sz="2600" dirty="0"/>
              <a:t>Utilisez des mots simples, </a:t>
            </a:r>
          </a:p>
          <a:p>
            <a:pPr algn="just">
              <a:buFont typeface="Candara" panose="020E0502030303020204" pitchFamily="34" charset="0"/>
              <a:buChar char="⁻"/>
            </a:pPr>
            <a:r>
              <a:rPr lang="fr-FR" altLang="fr-FR" sz="2600" dirty="0"/>
              <a:t>évitez la surenchère d</a:t>
            </a:r>
            <a:r>
              <a:rPr lang="ja-JP" altLang="fr-FR" sz="2600" dirty="0"/>
              <a:t>’</a:t>
            </a:r>
            <a:r>
              <a:rPr lang="fr-FR" altLang="ja-JP" sz="2600" dirty="0"/>
              <a:t>adverbes, </a:t>
            </a:r>
          </a:p>
          <a:p>
            <a:pPr algn="just">
              <a:buFont typeface="Candara" panose="020E0502030303020204" pitchFamily="34" charset="0"/>
              <a:buChar char="⁻"/>
            </a:pPr>
            <a:r>
              <a:rPr lang="fr-FR" altLang="fr-FR" sz="2600" dirty="0"/>
              <a:t>écrivez des phrases courtes, </a:t>
            </a:r>
          </a:p>
          <a:p>
            <a:pPr algn="just">
              <a:buFont typeface="Candara" panose="020E0502030303020204" pitchFamily="34" charset="0"/>
              <a:buChar char="⁻"/>
            </a:pPr>
            <a:r>
              <a:rPr lang="fr-FR" altLang="fr-FR" sz="2600" dirty="0"/>
              <a:t>évitez les compléments à rallonges, </a:t>
            </a:r>
          </a:p>
          <a:p>
            <a:pPr algn="just">
              <a:buFont typeface="Candara" panose="020E0502030303020204" pitchFamily="34" charset="0"/>
              <a:buChar char="⁻"/>
            </a:pPr>
            <a:r>
              <a:rPr lang="fr-FR" altLang="fr-FR" sz="2600" dirty="0"/>
              <a:t>ordonnez votre texte et aérez la présentation.</a:t>
            </a:r>
          </a:p>
          <a:p>
            <a:pPr>
              <a:buFont typeface="Candara" panose="020E0502030303020204" pitchFamily="34" charset="0"/>
              <a:buChar char="⁻"/>
            </a:pPr>
            <a:endParaRPr lang="fr-FR" sz="2200" dirty="0"/>
          </a:p>
          <a:p>
            <a:endParaRPr lang="fr-FR" dirty="0"/>
          </a:p>
        </p:txBody>
      </p:sp>
      <p:sp>
        <p:nvSpPr>
          <p:cNvPr id="4" name="Titre 1"/>
          <p:cNvSpPr>
            <a:spLocks noGrp="1"/>
          </p:cNvSpPr>
          <p:nvPr>
            <p:ph type="title"/>
          </p:nvPr>
        </p:nvSpPr>
        <p:spPr/>
        <p:txBody>
          <a:bodyPr/>
          <a:lstStyle/>
          <a:p>
            <a:pPr algn="ctr"/>
            <a:r>
              <a:rPr lang="fr-FR" dirty="0"/>
              <a:t>V. 	Quelles sont les exigences de la rédaction d’article scientifique ? (2/4)</a:t>
            </a:r>
          </a:p>
        </p:txBody>
      </p:sp>
    </p:spTree>
    <p:extLst>
      <p:ext uri="{BB962C8B-B14F-4D97-AF65-F5344CB8AC3E}">
        <p14:creationId xmlns:p14="http://schemas.microsoft.com/office/powerpoint/2010/main" val="120789009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indent="0" algn="ctr">
              <a:buNone/>
            </a:pPr>
            <a:r>
              <a:rPr lang="fr-FR" altLang="fr-FR" sz="2200" dirty="0">
                <a:latin typeface="Arial Rounded MT Bold" panose="020F0704030504030204" pitchFamily="34" charset="0"/>
              </a:rPr>
              <a:t>Autres moyens à utiliser le plus souvent</a:t>
            </a:r>
            <a:br>
              <a:rPr lang="fr-FR" altLang="fr-FR" sz="2200" dirty="0"/>
            </a:br>
            <a:endParaRPr lang="fr-FR" altLang="fr-FR" sz="2200" dirty="0"/>
          </a:p>
          <a:p>
            <a:pPr>
              <a:buFont typeface="Wingdings" panose="05000000000000000000" pitchFamily="2" charset="2"/>
              <a:buChar char="§"/>
            </a:pPr>
            <a:r>
              <a:rPr lang="fr-FR" altLang="fr-FR" sz="2200" dirty="0"/>
              <a:t>Utiliser la forme active,(une phrase où le sujet effectue l’action directement). Ex. L’impétrant soutient sa thèse.</a:t>
            </a:r>
          </a:p>
          <a:p>
            <a:pPr>
              <a:buFont typeface="Wingdings" panose="05000000000000000000" pitchFamily="2" charset="2"/>
              <a:buChar char="§"/>
            </a:pPr>
            <a:r>
              <a:rPr lang="fr-FR" altLang="fr-FR" sz="2200" dirty="0"/>
              <a:t>Inversement, une phrase à la forme passive: l’action est subie par le sujet. Ex. La thèse a été soutenue par l’impétrant.</a:t>
            </a:r>
          </a:p>
          <a:p>
            <a:pPr>
              <a:buFont typeface="Wingdings" panose="05000000000000000000" pitchFamily="2" charset="2"/>
              <a:buChar char="§"/>
            </a:pPr>
            <a:r>
              <a:rPr lang="fr-FR" altLang="fr-FR" sz="2200" dirty="0"/>
              <a:t>Doser l</a:t>
            </a:r>
            <a:r>
              <a:rPr lang="ja-JP" altLang="fr-FR" sz="2200" dirty="0"/>
              <a:t>’</a:t>
            </a:r>
            <a:r>
              <a:rPr lang="fr-FR" altLang="ja-JP" sz="2200" dirty="0"/>
              <a:t>emploi de la forme impersonnelle,</a:t>
            </a:r>
          </a:p>
          <a:p>
            <a:endParaRPr lang="fr-FR" dirty="0"/>
          </a:p>
        </p:txBody>
      </p:sp>
      <p:sp>
        <p:nvSpPr>
          <p:cNvPr id="4" name="Titre 1"/>
          <p:cNvSpPr>
            <a:spLocks noGrp="1"/>
          </p:cNvSpPr>
          <p:nvPr>
            <p:ph type="title"/>
          </p:nvPr>
        </p:nvSpPr>
        <p:spPr/>
        <p:txBody>
          <a:bodyPr>
            <a:normAutofit/>
          </a:bodyPr>
          <a:lstStyle/>
          <a:p>
            <a:pPr algn="ctr"/>
            <a:r>
              <a:rPr lang="fr-FR" dirty="0"/>
              <a:t>V. 	Quelles sont les exigences de la rédaction d’article scientifique ? (3/4)</a:t>
            </a:r>
          </a:p>
        </p:txBody>
      </p:sp>
    </p:spTree>
    <p:extLst>
      <p:ext uri="{BB962C8B-B14F-4D97-AF65-F5344CB8AC3E}">
        <p14:creationId xmlns:p14="http://schemas.microsoft.com/office/powerpoint/2010/main" val="137400578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buFont typeface="Wingdings" panose="05000000000000000000" pitchFamily="2" charset="2"/>
              <a:buChar char="§"/>
            </a:pPr>
            <a:r>
              <a:rPr lang="fr-FR" altLang="fr-FR" sz="2200" dirty="0"/>
              <a:t>Préférer des verbes transitifs,</a:t>
            </a:r>
          </a:p>
          <a:p>
            <a:pPr>
              <a:buFont typeface="Wingdings" panose="05000000000000000000" pitchFamily="2" charset="2"/>
              <a:buChar char="§"/>
            </a:pPr>
            <a:r>
              <a:rPr lang="fr-FR" altLang="fr-FR" sz="2200" dirty="0"/>
              <a:t>Limiter le conditionnel,</a:t>
            </a:r>
          </a:p>
          <a:p>
            <a:pPr>
              <a:buFont typeface="Wingdings" panose="05000000000000000000" pitchFamily="2" charset="2"/>
              <a:buChar char="§"/>
            </a:pPr>
            <a:r>
              <a:rPr lang="fr-FR" altLang="fr-FR" sz="2200" dirty="0"/>
              <a:t>Employer les constructions inversées quand il le faut,</a:t>
            </a:r>
          </a:p>
          <a:p>
            <a:pPr>
              <a:buFont typeface="Wingdings" panose="05000000000000000000" pitchFamily="2" charset="2"/>
              <a:buChar char="§"/>
            </a:pPr>
            <a:r>
              <a:rPr lang="fr-FR" altLang="fr-FR" sz="2200" dirty="0"/>
              <a:t>Éviter les euphémismes et les formes négatives en général,</a:t>
            </a:r>
          </a:p>
          <a:p>
            <a:pPr>
              <a:buFont typeface="Wingdings" panose="05000000000000000000" pitchFamily="2" charset="2"/>
              <a:buChar char="§"/>
            </a:pPr>
            <a:r>
              <a:rPr lang="fr-FR" altLang="fr-FR" sz="2200" dirty="0"/>
              <a:t>Illustrer les propos avec des graphiques, des tableaux ou des dessins.</a:t>
            </a:r>
          </a:p>
        </p:txBody>
      </p:sp>
      <p:sp>
        <p:nvSpPr>
          <p:cNvPr id="4" name="Titre 1"/>
          <p:cNvSpPr>
            <a:spLocks noGrp="1"/>
          </p:cNvSpPr>
          <p:nvPr>
            <p:ph type="title"/>
          </p:nvPr>
        </p:nvSpPr>
        <p:spPr/>
        <p:txBody>
          <a:bodyPr/>
          <a:lstStyle/>
          <a:p>
            <a:pPr algn="ctr"/>
            <a:r>
              <a:rPr lang="fr-FR" dirty="0"/>
              <a:t>V. 	Quelles sont les exigences de la rédaction d’article scientifique ? (4/4)</a:t>
            </a:r>
          </a:p>
        </p:txBody>
      </p:sp>
    </p:spTree>
    <p:extLst>
      <p:ext uri="{BB962C8B-B14F-4D97-AF65-F5344CB8AC3E}">
        <p14:creationId xmlns:p14="http://schemas.microsoft.com/office/powerpoint/2010/main" val="13093811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VI. Atelier de rédaction</a:t>
            </a:r>
          </a:p>
        </p:txBody>
      </p:sp>
      <p:sp>
        <p:nvSpPr>
          <p:cNvPr id="3" name="Espace réservé du contenu 2"/>
          <p:cNvSpPr>
            <a:spLocks noGrp="1"/>
          </p:cNvSpPr>
          <p:nvPr>
            <p:ph idx="1"/>
          </p:nvPr>
        </p:nvSpPr>
        <p:spPr/>
        <p:txBody>
          <a:bodyPr/>
          <a:lstStyle/>
          <a:p>
            <a:pPr algn="ctr"/>
            <a:r>
              <a:rPr lang="fr-FR" sz="2400" b="1" dirty="0"/>
              <a:t>Plan de rédaction </a:t>
            </a:r>
          </a:p>
          <a:p>
            <a:endParaRPr lang="fr-FR" dirty="0"/>
          </a:p>
        </p:txBody>
      </p:sp>
    </p:spTree>
    <p:extLst>
      <p:ext uri="{BB962C8B-B14F-4D97-AF65-F5344CB8AC3E}">
        <p14:creationId xmlns:p14="http://schemas.microsoft.com/office/powerpoint/2010/main" val="350862565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pPr algn="ctr"/>
            <a:r>
              <a:rPr lang="fr-FR" dirty="0"/>
              <a:t>VI. Atelier de rédaction</a:t>
            </a:r>
          </a:p>
        </p:txBody>
      </p:sp>
      <p:sp>
        <p:nvSpPr>
          <p:cNvPr id="6" name="Espace réservé du contenu 5"/>
          <p:cNvSpPr>
            <a:spLocks noGrp="1"/>
          </p:cNvSpPr>
          <p:nvPr>
            <p:ph idx="1"/>
          </p:nvPr>
        </p:nvSpPr>
        <p:spPr>
          <a:xfrm>
            <a:off x="366039" y="1890768"/>
            <a:ext cx="11029615" cy="5330303"/>
          </a:xfrm>
        </p:spPr>
        <p:txBody>
          <a:bodyPr>
            <a:normAutofit lnSpcReduction="10000"/>
          </a:bodyPr>
          <a:lstStyle/>
          <a:p>
            <a:pPr marL="0" indent="0" algn="ctr">
              <a:buNone/>
            </a:pPr>
            <a:r>
              <a:rPr lang="fr-FR" b="1" dirty="0"/>
              <a:t>Impact de la pandémie de la COVID-19 sur la résilience</a:t>
            </a:r>
            <a:r>
              <a:rPr lang="fr-FR" dirty="0"/>
              <a:t> </a:t>
            </a:r>
            <a:r>
              <a:rPr lang="fr-FR" b="1" dirty="0"/>
              <a:t>des adolescentes et des femmes en Côte d’Ivoire</a:t>
            </a:r>
            <a:endParaRPr lang="fr-FR" dirty="0"/>
          </a:p>
          <a:p>
            <a:pPr marL="0" indent="0" algn="ctr">
              <a:buNone/>
            </a:pPr>
            <a:endParaRPr lang="fr-FR" dirty="0"/>
          </a:p>
          <a:p>
            <a:pPr marL="0" indent="0" algn="ctr">
              <a:buNone/>
            </a:pPr>
            <a:r>
              <a:rPr lang="fr-SN" b="1" dirty="0"/>
              <a:t>Auteur 1 - Auteur 2 - Auteur 3 ….</a:t>
            </a:r>
            <a:endParaRPr lang="fr-FR" dirty="0"/>
          </a:p>
          <a:p>
            <a:pPr marL="0" indent="0">
              <a:buNone/>
            </a:pPr>
            <a:br>
              <a:rPr lang="fr-SN" dirty="0"/>
            </a:br>
            <a:endParaRPr lang="fr-FR" dirty="0"/>
          </a:p>
          <a:p>
            <a:pPr marL="0" indent="0" algn="ctr">
              <a:buNone/>
            </a:pPr>
            <a:r>
              <a:rPr lang="fr-SN" b="1" dirty="0"/>
              <a:t>RESUME</a:t>
            </a:r>
            <a:br>
              <a:rPr lang="fr-SN" dirty="0"/>
            </a:br>
            <a:endParaRPr lang="fr-FR" dirty="0"/>
          </a:p>
          <a:p>
            <a:pPr marL="342900" lvl="0" indent="-342900" fontAlgn="base">
              <a:buFont typeface="+mj-lt"/>
              <a:buAutoNum type="arabicPeriod"/>
            </a:pPr>
            <a:r>
              <a:rPr lang="fr-FR" dirty="0"/>
              <a:t>Contexte:  la COVID bouleverse la société et l’économie ivoiriennes. Des vulnérabilités émergent du prolongement de la crise sanitaire. Les populations vulnérables, en particulier les adolescentes et les femmes sont largement impactées. En effet, elles sont davantage affectées par les perturbations sur l’offre des services sociaux, l’impact psychosocial de la pandémie sur les ménages, ainsi que la crise économique qui en résulte.</a:t>
            </a:r>
          </a:p>
          <a:p>
            <a:pPr marL="342900" lvl="0" indent="-342900" fontAlgn="base">
              <a:buFont typeface="+mj-lt"/>
              <a:buAutoNum type="arabicPeriod"/>
            </a:pPr>
            <a:r>
              <a:rPr lang="fr-FR" dirty="0"/>
              <a:t>Ce que révèle l’étude sur l'évolution des conditions de vie des femmes durant la seconde phase de la pandémie: résultats les plus importants et conclusions principales. </a:t>
            </a:r>
          </a:p>
          <a:p>
            <a:pPr marL="342900" lvl="0" indent="-342900" fontAlgn="base">
              <a:buFont typeface="+mj-lt"/>
              <a:buAutoNum type="arabicPeriod"/>
            </a:pPr>
            <a:r>
              <a:rPr lang="fr-FR" dirty="0"/>
              <a:t>L’article porte sur l’impact de la seconde vague de la pandémie sur la résilience des jeunes filles et des femmes en Côte d’Ivoire. Il ressort de l’analyse des résultats principaux que… (voir résultats principaux ci-dessous). </a:t>
            </a:r>
          </a:p>
          <a:p>
            <a:endParaRPr lang="fr-FR" dirty="0"/>
          </a:p>
        </p:txBody>
      </p:sp>
    </p:spTree>
    <p:extLst>
      <p:ext uri="{BB962C8B-B14F-4D97-AF65-F5344CB8AC3E}">
        <p14:creationId xmlns:p14="http://schemas.microsoft.com/office/powerpoint/2010/main" val="81230704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VI. Atelier de rédaction</a:t>
            </a:r>
          </a:p>
        </p:txBody>
      </p:sp>
      <p:sp>
        <p:nvSpPr>
          <p:cNvPr id="3" name="Espace réservé du contenu 2"/>
          <p:cNvSpPr>
            <a:spLocks noGrp="1"/>
          </p:cNvSpPr>
          <p:nvPr>
            <p:ph idx="1"/>
          </p:nvPr>
        </p:nvSpPr>
        <p:spPr>
          <a:xfrm>
            <a:off x="581192" y="1976717"/>
            <a:ext cx="11029615" cy="4881283"/>
          </a:xfrm>
        </p:spPr>
        <p:txBody>
          <a:bodyPr>
            <a:normAutofit fontScale="77500" lnSpcReduction="20000"/>
          </a:bodyPr>
          <a:lstStyle/>
          <a:p>
            <a:pPr marL="0" indent="0" algn="ctr">
              <a:buNone/>
            </a:pPr>
            <a:r>
              <a:rPr lang="fr-SN" sz="2400" b="1" dirty="0"/>
              <a:t>MOTS-CLES</a:t>
            </a:r>
            <a:endParaRPr lang="fr-FR" sz="2400" dirty="0"/>
          </a:p>
          <a:p>
            <a:pPr marL="0" indent="0" algn="ctr">
              <a:buNone/>
            </a:pPr>
            <a:br>
              <a:rPr lang="fr-SN" sz="2400" dirty="0"/>
            </a:br>
            <a:endParaRPr lang="fr-FR" sz="2400" dirty="0"/>
          </a:p>
          <a:p>
            <a:pPr marL="0" lvl="0" indent="0" algn="ctr" fontAlgn="base">
              <a:buNone/>
            </a:pPr>
            <a:r>
              <a:rPr lang="fr-SN" sz="2400" dirty="0"/>
              <a:t>Adolescentes, femmes, </a:t>
            </a:r>
            <a:r>
              <a:rPr lang="fr-SN" sz="2400" dirty="0" err="1"/>
              <a:t>resilience</a:t>
            </a:r>
            <a:r>
              <a:rPr lang="fr-SN" sz="2400" dirty="0"/>
              <a:t>, </a:t>
            </a:r>
            <a:r>
              <a:rPr lang="fr-SN" sz="2400" dirty="0" err="1"/>
              <a:t>Covid</a:t>
            </a:r>
            <a:r>
              <a:rPr lang="fr-SN" sz="2400" dirty="0"/>
              <a:t>, équité</a:t>
            </a:r>
            <a:endParaRPr lang="fr-FR" sz="2400" dirty="0"/>
          </a:p>
          <a:p>
            <a:pPr marL="0" indent="0" algn="ctr">
              <a:buNone/>
            </a:pPr>
            <a:r>
              <a:rPr lang="fr-SN" sz="2400" dirty="0"/>
              <a:t> </a:t>
            </a:r>
            <a:endParaRPr lang="fr-FR" sz="2400" dirty="0"/>
          </a:p>
          <a:p>
            <a:pPr marL="0" indent="0" algn="ctr">
              <a:buNone/>
            </a:pPr>
            <a:r>
              <a:rPr lang="fr-SN" sz="2400" b="1" dirty="0"/>
              <a:t>INTRODUCTION</a:t>
            </a:r>
            <a:endParaRPr lang="fr-FR" sz="2400" dirty="0"/>
          </a:p>
          <a:p>
            <a:pPr marL="0" indent="0">
              <a:buNone/>
            </a:pPr>
            <a:br>
              <a:rPr lang="fr-SN" sz="2400" dirty="0"/>
            </a:br>
            <a:endParaRPr lang="fr-FR" sz="2400" dirty="0"/>
          </a:p>
          <a:p>
            <a:pPr marL="342900" lvl="0" indent="-342900" fontAlgn="base">
              <a:buFont typeface="+mj-lt"/>
              <a:buAutoNum type="arabicPeriod"/>
            </a:pPr>
            <a:r>
              <a:rPr lang="fr-FR" sz="2400" dirty="0"/>
              <a:t>Le contexte: les ménages vulnérables (prioritairement les ménages dirigés par les femmes, comprenant des femmes enceintes et mères allaitantes) ont pu bénéficier d’apports financiers sous la forme de transferts d’argent pour soutenir leur budget. </a:t>
            </a:r>
          </a:p>
          <a:p>
            <a:pPr marL="342900" lvl="0" indent="-342900" fontAlgn="base">
              <a:buFont typeface="+mj-lt"/>
              <a:buAutoNum type="arabicPeriod"/>
            </a:pPr>
            <a:r>
              <a:rPr lang="fr-FR" sz="2400" dirty="0"/>
              <a:t>La problématique: malgré les initiatives visant à mitiger l’impact de la pandémie sur les conditions de vie des femmes, les adolescentes et les femmes font face à de multiples formes de vulnérabilité dans la seconde vague de la </a:t>
            </a:r>
            <a:r>
              <a:rPr lang="fr-FR" sz="2400" dirty="0" err="1"/>
              <a:t>Covid</a:t>
            </a:r>
            <a:r>
              <a:rPr lang="fr-FR" sz="2400" dirty="0"/>
              <a:t> en Côte d’Ivoire.</a:t>
            </a:r>
          </a:p>
          <a:p>
            <a:pPr marL="342900" lvl="0" indent="-342900" fontAlgn="base">
              <a:buFont typeface="+mj-lt"/>
              <a:buAutoNum type="arabicPeriod"/>
            </a:pPr>
            <a:r>
              <a:rPr lang="fr-FR" sz="2400" dirty="0"/>
              <a:t>Le plan de l’article: énoncer la structure ci- dessous. </a:t>
            </a:r>
          </a:p>
          <a:p>
            <a:endParaRPr lang="fr-FR" dirty="0"/>
          </a:p>
        </p:txBody>
      </p:sp>
    </p:spTree>
    <p:extLst>
      <p:ext uri="{BB962C8B-B14F-4D97-AF65-F5344CB8AC3E}">
        <p14:creationId xmlns:p14="http://schemas.microsoft.com/office/powerpoint/2010/main" val="15868928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2180496"/>
            <a:ext cx="11029615" cy="4395116"/>
          </a:xfrm>
        </p:spPr>
        <p:txBody>
          <a:bodyPr/>
          <a:lstStyle/>
          <a:p>
            <a:pPr marL="0" indent="0" algn="ctr">
              <a:buNone/>
            </a:pPr>
            <a:r>
              <a:rPr lang="fr-SN" sz="2200" b="1" dirty="0"/>
              <a:t>REVUE DE LA LITTÉRATURE</a:t>
            </a:r>
            <a:endParaRPr lang="fr-FR" sz="2200" dirty="0"/>
          </a:p>
          <a:p>
            <a:pPr marL="0" indent="0">
              <a:buNone/>
            </a:pPr>
            <a:br>
              <a:rPr lang="fr-SN" sz="2200" dirty="0"/>
            </a:br>
            <a:endParaRPr lang="fr-FR" sz="2200" dirty="0"/>
          </a:p>
          <a:p>
            <a:pPr marL="342900" lvl="0" indent="-342900" fontAlgn="base">
              <a:buFont typeface="+mj-lt"/>
              <a:buAutoNum type="arabicPeriod"/>
            </a:pPr>
            <a:r>
              <a:rPr lang="fr-FR" sz="2200" dirty="0"/>
              <a:t>Impact de la </a:t>
            </a:r>
            <a:r>
              <a:rPr lang="fr-FR" sz="2200" dirty="0" err="1"/>
              <a:t>Covid</a:t>
            </a:r>
            <a:r>
              <a:rPr lang="fr-FR" sz="2200" dirty="0"/>
              <a:t> sur les adolescentes et femmes dans les pays en développement: travaux existants;</a:t>
            </a:r>
          </a:p>
          <a:p>
            <a:pPr marL="342900" lvl="0" indent="-342900" fontAlgn="base">
              <a:buFont typeface="+mj-lt"/>
              <a:buAutoNum type="arabicPeriod"/>
            </a:pPr>
            <a:r>
              <a:rPr lang="fr-FR" sz="2200" dirty="0"/>
              <a:t>Impact de la </a:t>
            </a:r>
            <a:r>
              <a:rPr lang="fr-FR" sz="2200" dirty="0" err="1"/>
              <a:t>Covid</a:t>
            </a:r>
            <a:r>
              <a:rPr lang="fr-FR" sz="2200" dirty="0"/>
              <a:t> sur les adolescentes et femmes en Côte d’Ivoire spécifiquement: rapports sectoriels, études etc.  </a:t>
            </a:r>
          </a:p>
          <a:p>
            <a:pPr marL="342900" lvl="0" indent="-342900" fontAlgn="base">
              <a:buFont typeface="+mj-lt"/>
              <a:buAutoNum type="arabicPeriod"/>
            </a:pPr>
            <a:r>
              <a:rPr lang="fr-FR" sz="2200" dirty="0"/>
              <a:t>Revue de la prise en compte des adolescentes et des femmes dans les politiques sectorielles;</a:t>
            </a:r>
          </a:p>
          <a:p>
            <a:pPr marL="342900" lvl="0" indent="-342900" fontAlgn="base">
              <a:buFont typeface="+mj-lt"/>
              <a:buAutoNum type="arabicPeriod"/>
            </a:pPr>
            <a:r>
              <a:rPr lang="fr-FR" sz="2200" dirty="0"/>
              <a:t>Ce qui a besoin d’être étudié: gaps dans la littérature. </a:t>
            </a:r>
          </a:p>
          <a:p>
            <a:endParaRPr lang="fr-FR" dirty="0"/>
          </a:p>
          <a:p>
            <a:endParaRPr lang="fr-FR" dirty="0"/>
          </a:p>
        </p:txBody>
      </p:sp>
      <p:sp>
        <p:nvSpPr>
          <p:cNvPr id="4" name="Titre 1"/>
          <p:cNvSpPr>
            <a:spLocks noGrp="1"/>
          </p:cNvSpPr>
          <p:nvPr>
            <p:ph type="title"/>
          </p:nvPr>
        </p:nvSpPr>
        <p:spPr/>
        <p:txBody>
          <a:bodyPr/>
          <a:lstStyle/>
          <a:p>
            <a:pPr algn="ctr"/>
            <a:r>
              <a:rPr lang="fr-FR" dirty="0"/>
              <a:t>VI. Atelier de rédaction</a:t>
            </a:r>
          </a:p>
        </p:txBody>
      </p:sp>
    </p:spTree>
    <p:extLst>
      <p:ext uri="{BB962C8B-B14F-4D97-AF65-F5344CB8AC3E}">
        <p14:creationId xmlns:p14="http://schemas.microsoft.com/office/powerpoint/2010/main" val="323014729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3" y="1992238"/>
            <a:ext cx="11029615" cy="4341328"/>
          </a:xfrm>
        </p:spPr>
        <p:txBody>
          <a:bodyPr/>
          <a:lstStyle/>
          <a:p>
            <a:pPr marL="0" indent="0" algn="ctr">
              <a:buNone/>
            </a:pPr>
            <a:r>
              <a:rPr lang="fr-SN" sz="2200" b="1" dirty="0"/>
              <a:t>METHODOLOGIE</a:t>
            </a:r>
            <a:endParaRPr lang="fr-FR" sz="2200" dirty="0"/>
          </a:p>
          <a:p>
            <a:pPr marL="0" indent="0">
              <a:buNone/>
            </a:pPr>
            <a:br>
              <a:rPr lang="fr-SN" sz="2200" dirty="0"/>
            </a:br>
            <a:endParaRPr lang="fr-FR" sz="2200" dirty="0"/>
          </a:p>
          <a:p>
            <a:pPr marL="342900" lvl="0" indent="-342900" fontAlgn="base">
              <a:buFont typeface="+mj-lt"/>
              <a:buAutoNum type="arabicPeriod"/>
            </a:pPr>
            <a:r>
              <a:rPr lang="fr-SN" sz="2200" dirty="0"/>
              <a:t>Approche méthodologique de l'étude;</a:t>
            </a:r>
            <a:endParaRPr lang="fr-FR" sz="2200" dirty="0"/>
          </a:p>
          <a:p>
            <a:pPr marL="342900" lvl="0" indent="-342900" fontAlgn="base">
              <a:buFont typeface="+mj-lt"/>
              <a:buAutoNum type="arabicPeriod"/>
            </a:pPr>
            <a:r>
              <a:rPr lang="fr-SN" sz="2200" dirty="0"/>
              <a:t>Echantillon;</a:t>
            </a:r>
            <a:endParaRPr lang="fr-FR" sz="2200" dirty="0"/>
          </a:p>
          <a:p>
            <a:pPr marL="342900" lvl="0" indent="-342900" fontAlgn="base">
              <a:buFont typeface="+mj-lt"/>
              <a:buAutoNum type="arabicPeriod"/>
            </a:pPr>
            <a:r>
              <a:rPr lang="fr-FR" sz="2200" dirty="0" err="1"/>
              <a:t>Désagregation</a:t>
            </a:r>
            <a:r>
              <a:rPr lang="fr-FR" sz="2200" dirty="0"/>
              <a:t> des donnes par sexe. </a:t>
            </a:r>
          </a:p>
          <a:p>
            <a:endParaRPr lang="fr-FR" dirty="0"/>
          </a:p>
        </p:txBody>
      </p:sp>
      <p:sp>
        <p:nvSpPr>
          <p:cNvPr id="4" name="Titre 1"/>
          <p:cNvSpPr>
            <a:spLocks noGrp="1"/>
          </p:cNvSpPr>
          <p:nvPr>
            <p:ph type="title"/>
          </p:nvPr>
        </p:nvSpPr>
        <p:spPr/>
        <p:txBody>
          <a:bodyPr/>
          <a:lstStyle/>
          <a:p>
            <a:pPr algn="ctr"/>
            <a:r>
              <a:rPr lang="fr-FR" dirty="0"/>
              <a:t>VI. Atelier de rédaction</a:t>
            </a:r>
          </a:p>
        </p:txBody>
      </p:sp>
    </p:spTree>
    <p:extLst>
      <p:ext uri="{BB962C8B-B14F-4D97-AF65-F5344CB8AC3E}">
        <p14:creationId xmlns:p14="http://schemas.microsoft.com/office/powerpoint/2010/main" val="197277225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76586" y="1949824"/>
            <a:ext cx="11029615" cy="5419165"/>
          </a:xfrm>
        </p:spPr>
        <p:txBody>
          <a:bodyPr>
            <a:noAutofit/>
          </a:bodyPr>
          <a:lstStyle/>
          <a:p>
            <a:pPr marL="0" indent="0" algn="ctr">
              <a:buNone/>
            </a:pPr>
            <a:r>
              <a:rPr lang="fr-SN" sz="2200" b="1" dirty="0"/>
              <a:t>RÉSULTATS PRINCIPAUX (1/2)</a:t>
            </a:r>
            <a:br>
              <a:rPr lang="fr-SN" sz="2200" dirty="0"/>
            </a:br>
            <a:endParaRPr lang="fr-FR" sz="2200" dirty="0"/>
          </a:p>
          <a:p>
            <a:pPr marL="457200" lvl="0" indent="-457200" fontAlgn="base">
              <a:buFont typeface="+mj-lt"/>
              <a:buAutoNum type="arabicPeriod"/>
            </a:pPr>
            <a:r>
              <a:rPr lang="fr-FR" sz="2200" i="1" dirty="0"/>
              <a:t>Ruptures scolaires</a:t>
            </a:r>
            <a:r>
              <a:rPr lang="fr-FR" sz="2200" dirty="0"/>
              <a:t>: tendance des ménages à privilégier la scolarité des garçons au détriment des filles en contexte de rareté de ressources financières. Elles y sortent alors pour être des soutiens dans les activités économiques de mères ou intégrer une activité économique leur permettant de capter des revenus additionnels pour les besoins du ménage.</a:t>
            </a:r>
          </a:p>
          <a:p>
            <a:pPr marL="457200" lvl="0" indent="-457200" fontAlgn="base">
              <a:buFont typeface="+mj-lt"/>
              <a:buAutoNum type="arabicPeriod"/>
            </a:pPr>
            <a:endParaRPr lang="fr-FR" sz="2200" dirty="0"/>
          </a:p>
          <a:p>
            <a:pPr marL="457200" lvl="0" indent="-457200" fontAlgn="base">
              <a:buFont typeface="+mj-lt"/>
              <a:buAutoNum type="arabicPeriod"/>
            </a:pPr>
            <a:r>
              <a:rPr lang="fr-FR" sz="2200" i="1" dirty="0"/>
              <a:t>Adolescentes se retrouvant dans la rue</a:t>
            </a:r>
            <a:r>
              <a:rPr lang="fr-FR" sz="2200" dirty="0"/>
              <a:t>:  certaines ont rapporté s’être retrouvées dans la rue aussi à cause du décès ou de la rupture d’union de leur parent, particulièrement dans les villes de l'intérieur. </a:t>
            </a:r>
          </a:p>
          <a:p>
            <a:pPr marL="0" lvl="0" indent="0" fontAlgn="base">
              <a:buNone/>
            </a:pPr>
            <a:br>
              <a:rPr lang="fr-FR" sz="2200" dirty="0"/>
            </a:br>
            <a:endParaRPr lang="fr-FR" sz="2200" dirty="0"/>
          </a:p>
        </p:txBody>
      </p:sp>
      <p:sp>
        <p:nvSpPr>
          <p:cNvPr id="4" name="Titre 1"/>
          <p:cNvSpPr>
            <a:spLocks noGrp="1"/>
          </p:cNvSpPr>
          <p:nvPr>
            <p:ph type="title"/>
          </p:nvPr>
        </p:nvSpPr>
        <p:spPr/>
        <p:txBody>
          <a:bodyPr/>
          <a:lstStyle/>
          <a:p>
            <a:pPr algn="ctr"/>
            <a:r>
              <a:rPr lang="fr-FR" dirty="0"/>
              <a:t>VI. Atelier de rédaction</a:t>
            </a:r>
          </a:p>
        </p:txBody>
      </p:sp>
    </p:spTree>
    <p:extLst>
      <p:ext uri="{BB962C8B-B14F-4D97-AF65-F5344CB8AC3E}">
        <p14:creationId xmlns:p14="http://schemas.microsoft.com/office/powerpoint/2010/main" val="1615697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6"/>
          <p:cNvSpPr>
            <a:spLocks noGrp="1"/>
          </p:cNvSpPr>
          <p:nvPr>
            <p:ph type="title"/>
          </p:nvPr>
        </p:nvSpPr>
        <p:spPr/>
        <p:txBody>
          <a:bodyPr>
            <a:normAutofit/>
          </a:bodyPr>
          <a:lstStyle/>
          <a:p>
            <a:pPr algn="ctr"/>
            <a:r>
              <a:rPr lang="fr-FR" dirty="0"/>
              <a:t>I. Contexte de l’accompagnement scientifique (3/4)</a:t>
            </a:r>
          </a:p>
        </p:txBody>
      </p:sp>
      <p:sp>
        <p:nvSpPr>
          <p:cNvPr id="5" name="Espace réservé du contenu 1"/>
          <p:cNvSpPr>
            <a:spLocks noGrp="1"/>
          </p:cNvSpPr>
          <p:nvPr>
            <p:ph idx="1"/>
          </p:nvPr>
        </p:nvSpPr>
        <p:spPr>
          <a:xfrm>
            <a:off x="581192" y="2498501"/>
            <a:ext cx="11029615" cy="2846231"/>
          </a:xfrm>
        </p:spPr>
        <p:txBody>
          <a:bodyPr>
            <a:normAutofit/>
          </a:bodyPr>
          <a:lstStyle/>
          <a:p>
            <a:pPr marL="0" indent="0">
              <a:buNone/>
            </a:pPr>
            <a:endParaRPr lang="fr-FR" sz="2200" dirty="0"/>
          </a:p>
          <a:p>
            <a:pPr marL="342900" indent="-342900" algn="ctr">
              <a:buFont typeface="+mj-lt"/>
              <a:buAutoNum type="alphaUcPeriod" startAt="2"/>
            </a:pPr>
            <a:r>
              <a:rPr lang="fr-FR" sz="2200" dirty="0"/>
              <a:t>Cibles </a:t>
            </a:r>
          </a:p>
          <a:p>
            <a:pPr marL="0" indent="0" algn="just">
              <a:buNone/>
            </a:pPr>
            <a:endParaRPr lang="fr-SN" sz="2200" dirty="0"/>
          </a:p>
          <a:p>
            <a:pPr marL="0" indent="0" algn="ctr">
              <a:buNone/>
            </a:pPr>
            <a:r>
              <a:rPr lang="fr-SN" sz="2200" dirty="0"/>
              <a:t>Les chercheurs de l’équipe de l’Université </a:t>
            </a:r>
            <a:r>
              <a:rPr lang="fr-FR" sz="2200" dirty="0"/>
              <a:t>Jean Lorougnon </a:t>
            </a:r>
            <a:r>
              <a:rPr lang="fr-FR" sz="2200" dirty="0" err="1"/>
              <a:t>Guédé</a:t>
            </a:r>
            <a:r>
              <a:rPr lang="fr-FR" sz="2200" dirty="0"/>
              <a:t> (</a:t>
            </a:r>
            <a:r>
              <a:rPr lang="fr-FR" sz="2200" dirty="0" err="1"/>
              <a:t>UJLoG</a:t>
            </a:r>
            <a:r>
              <a:rPr lang="fr-FR" sz="2200" dirty="0"/>
              <a:t>) et de l’Université FH </a:t>
            </a:r>
            <a:r>
              <a:rPr lang="fr-FR" sz="2200" dirty="0" err="1"/>
              <a:t>Boigny</a:t>
            </a:r>
            <a:r>
              <a:rPr lang="fr-FR" sz="2200" dirty="0"/>
              <a:t>.. </a:t>
            </a:r>
          </a:p>
        </p:txBody>
      </p:sp>
    </p:spTree>
    <p:extLst>
      <p:ext uri="{BB962C8B-B14F-4D97-AF65-F5344CB8AC3E}">
        <p14:creationId xmlns:p14="http://schemas.microsoft.com/office/powerpoint/2010/main" val="233698064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2180496"/>
            <a:ext cx="11029615" cy="4677504"/>
          </a:xfrm>
        </p:spPr>
        <p:txBody>
          <a:bodyPr>
            <a:normAutofit lnSpcReduction="10000"/>
          </a:bodyPr>
          <a:lstStyle/>
          <a:p>
            <a:pPr marL="0" indent="0" algn="ctr">
              <a:buNone/>
            </a:pPr>
            <a:r>
              <a:rPr lang="fr-SN" sz="2200" b="1" dirty="0"/>
              <a:t>RÉSULTATS PRINCIPAUX (2/2)</a:t>
            </a:r>
          </a:p>
          <a:p>
            <a:pPr marL="342900" lvl="0" indent="-342900" fontAlgn="base">
              <a:buFont typeface="+mj-lt"/>
              <a:buAutoNum type="arabicPeriod" startAt="3"/>
            </a:pPr>
            <a:r>
              <a:rPr lang="fr-FR" sz="2200" i="1" dirty="0"/>
              <a:t>Vulnérabilités économiques</a:t>
            </a:r>
            <a:r>
              <a:rPr lang="fr-FR" sz="2200" dirty="0"/>
              <a:t>: les situations de chômage des hommes créent des disputes dans le ménage et des difficultés à disposer de repas équilibrés. De nombreuses femmes sont marquées par le décès de leur conjoint ou la séparation/divorce avec le conjoint. Ces femmes deviennent donc chefs de ménages et éprouvent des difficultés à solder leur loyer ou à prendre en charge les frais scolaires de leurs enfants.</a:t>
            </a:r>
          </a:p>
          <a:p>
            <a:pPr marL="342900" indent="-342900">
              <a:buFont typeface="+mj-lt"/>
              <a:buAutoNum type="arabicPeriod" startAt="3"/>
            </a:pPr>
            <a:endParaRPr lang="fr-FR" sz="2200" dirty="0"/>
          </a:p>
          <a:p>
            <a:pPr marL="342900" indent="-342900">
              <a:buFont typeface="+mj-lt"/>
              <a:buAutoNum type="arabicPeriod" startAt="3"/>
            </a:pPr>
            <a:endParaRPr lang="fr-FR" sz="2200" dirty="0"/>
          </a:p>
          <a:p>
            <a:pPr marL="342900" lvl="0" indent="-342900" fontAlgn="base">
              <a:buFont typeface="+mj-lt"/>
              <a:buAutoNum type="arabicPeriod" startAt="3"/>
            </a:pPr>
            <a:r>
              <a:rPr lang="fr-FR" sz="2200" i="1" dirty="0"/>
              <a:t>Grossesses précoces</a:t>
            </a:r>
            <a:r>
              <a:rPr lang="fr-FR" sz="2200" dirty="0"/>
              <a:t>: des adolescentes en raison de grossesses contractées pendant la période de fermeture des écoles ou des vacances scolaires ne sont pas retournées à la réouverture des classes à cause de la réaction émotionnelle élevée des parents ayant refusé de les inscrire.</a:t>
            </a:r>
          </a:p>
          <a:p>
            <a:pPr marL="0" indent="0">
              <a:buNone/>
            </a:pPr>
            <a:endParaRPr lang="fr-FR" dirty="0"/>
          </a:p>
        </p:txBody>
      </p:sp>
      <p:sp>
        <p:nvSpPr>
          <p:cNvPr id="4" name="Titre 1"/>
          <p:cNvSpPr>
            <a:spLocks noGrp="1"/>
          </p:cNvSpPr>
          <p:nvPr>
            <p:ph type="title"/>
          </p:nvPr>
        </p:nvSpPr>
        <p:spPr/>
        <p:txBody>
          <a:bodyPr/>
          <a:lstStyle/>
          <a:p>
            <a:pPr algn="ctr"/>
            <a:r>
              <a:rPr lang="fr-FR" dirty="0"/>
              <a:t>VI. Atelier de rédaction</a:t>
            </a:r>
          </a:p>
        </p:txBody>
      </p:sp>
    </p:spTree>
    <p:extLst>
      <p:ext uri="{BB962C8B-B14F-4D97-AF65-F5344CB8AC3E}">
        <p14:creationId xmlns:p14="http://schemas.microsoft.com/office/powerpoint/2010/main" val="104204964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2180496"/>
            <a:ext cx="11029615" cy="4448904"/>
          </a:xfrm>
        </p:spPr>
        <p:txBody>
          <a:bodyPr/>
          <a:lstStyle/>
          <a:p>
            <a:pPr marL="0" indent="0" algn="ctr">
              <a:buNone/>
            </a:pPr>
            <a:r>
              <a:rPr lang="fr-SN" sz="2200" b="1" dirty="0"/>
              <a:t>ANALYSE DES RÉSULTATS (1/4)</a:t>
            </a:r>
            <a:endParaRPr lang="fr-FR" sz="2200" dirty="0"/>
          </a:p>
          <a:p>
            <a:pPr marL="0" indent="0">
              <a:buNone/>
            </a:pPr>
            <a:br>
              <a:rPr lang="fr-SN" sz="2200" dirty="0"/>
            </a:br>
            <a:endParaRPr lang="fr-FR" sz="2200" dirty="0"/>
          </a:p>
          <a:p>
            <a:pPr marL="342900" lvl="0" indent="-342900" fontAlgn="base">
              <a:buFont typeface="+mj-lt"/>
              <a:buAutoNum type="arabicPeriod"/>
            </a:pPr>
            <a:r>
              <a:rPr lang="fr-FR" sz="2200" i="1" dirty="0"/>
              <a:t>S’agissant des grosses précoces et ruptures scolaires:</a:t>
            </a:r>
            <a:br>
              <a:rPr lang="fr-FR" sz="2200" dirty="0"/>
            </a:br>
            <a:endParaRPr lang="fr-FR" sz="2200" dirty="0"/>
          </a:p>
          <a:p>
            <a:pPr lvl="0" fontAlgn="base"/>
            <a:r>
              <a:rPr lang="fr-FR" sz="2200" dirty="0"/>
              <a:t>incompatibilité des études avec la maternité à l’adolescence dans les imaginaires populaires des ménages vulnérables;</a:t>
            </a:r>
          </a:p>
          <a:p>
            <a:pPr lvl="0" fontAlgn="base"/>
            <a:r>
              <a:rPr lang="fr-FR" sz="2200" dirty="0"/>
              <a:t>chez les apprenantes concernées, sentiment dévalorisant concernant leur parcours scolaire favorisant un désintéressement pour les études. </a:t>
            </a:r>
          </a:p>
          <a:p>
            <a:endParaRPr lang="fr-FR" dirty="0"/>
          </a:p>
        </p:txBody>
      </p:sp>
      <p:sp>
        <p:nvSpPr>
          <p:cNvPr id="4" name="Titre 1"/>
          <p:cNvSpPr>
            <a:spLocks noGrp="1"/>
          </p:cNvSpPr>
          <p:nvPr>
            <p:ph type="title"/>
          </p:nvPr>
        </p:nvSpPr>
        <p:spPr/>
        <p:txBody>
          <a:bodyPr/>
          <a:lstStyle/>
          <a:p>
            <a:pPr algn="ctr"/>
            <a:r>
              <a:rPr lang="fr-FR" dirty="0"/>
              <a:t>VI. Atelier de rédaction</a:t>
            </a:r>
          </a:p>
        </p:txBody>
      </p:sp>
    </p:spTree>
    <p:extLst>
      <p:ext uri="{BB962C8B-B14F-4D97-AF65-F5344CB8AC3E}">
        <p14:creationId xmlns:p14="http://schemas.microsoft.com/office/powerpoint/2010/main" val="257256534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1944556"/>
            <a:ext cx="11029615" cy="5289961"/>
          </a:xfrm>
        </p:spPr>
        <p:txBody>
          <a:bodyPr>
            <a:noAutofit/>
          </a:bodyPr>
          <a:lstStyle/>
          <a:p>
            <a:pPr marL="0" indent="0" algn="ctr" fontAlgn="base">
              <a:buNone/>
            </a:pPr>
            <a:r>
              <a:rPr lang="fr-SN" sz="2000" b="1" dirty="0"/>
              <a:t>ANALYSE DES RÉSULTATS (2/4)</a:t>
            </a:r>
            <a:endParaRPr lang="fr-FR" sz="2000" dirty="0"/>
          </a:p>
          <a:p>
            <a:pPr marL="342900" lvl="0" indent="-342900" fontAlgn="base">
              <a:buFont typeface="+mj-lt"/>
              <a:buAutoNum type="arabicPeriod" startAt="2"/>
            </a:pPr>
            <a:endParaRPr lang="fr-FR" sz="2000" i="1" dirty="0"/>
          </a:p>
          <a:p>
            <a:pPr marL="342900" lvl="0" indent="-342900" fontAlgn="base">
              <a:buFont typeface="+mj-lt"/>
              <a:buAutoNum type="arabicPeriod" startAt="2"/>
            </a:pPr>
            <a:r>
              <a:rPr lang="fr-FR" sz="2000" i="1" dirty="0"/>
              <a:t>Concernant les ménages monoparentaux dirigés par les femmes:</a:t>
            </a:r>
            <a:br>
              <a:rPr lang="fr-FR" sz="2000" dirty="0"/>
            </a:br>
            <a:endParaRPr lang="fr-FR" sz="2000" dirty="0"/>
          </a:p>
          <a:p>
            <a:pPr lvl="0" fontAlgn="base"/>
            <a:r>
              <a:rPr lang="fr-FR" sz="2000" dirty="0"/>
              <a:t>Association de la vulnérabilité scolaire à une précarité sociale et production de cette vulnérabilité dans les ménages dirigés par les femmes;</a:t>
            </a:r>
          </a:p>
          <a:p>
            <a:pPr lvl="0" fontAlgn="base"/>
            <a:r>
              <a:rPr lang="fr-FR" sz="2000" dirty="0"/>
              <a:t>Impact de la COVID sur le capital social qui était mobilisé davantage par les femmes chefs de ménage avant la COVID- 19;</a:t>
            </a:r>
          </a:p>
          <a:p>
            <a:pPr lvl="0" fontAlgn="base"/>
            <a:r>
              <a:rPr lang="fr-FR" sz="2000" dirty="0"/>
              <a:t>Environnement social des femmes chefs de ménage vulnérables qui offre moins de ressources financières ou relationnelles mobilisables pour faire face aux dépenses de scolarité des apprenants du ménage;</a:t>
            </a:r>
          </a:p>
          <a:p>
            <a:pPr lvl="0" fontAlgn="base"/>
            <a:r>
              <a:rPr lang="fr-SN" sz="2000" dirty="0"/>
              <a:t>Baisse des cash transferts;</a:t>
            </a:r>
            <a:endParaRPr lang="fr-FR" sz="2000" dirty="0"/>
          </a:p>
          <a:p>
            <a:endParaRPr lang="fr-FR" sz="2000" dirty="0"/>
          </a:p>
        </p:txBody>
      </p:sp>
      <p:sp>
        <p:nvSpPr>
          <p:cNvPr id="4" name="Titre 1"/>
          <p:cNvSpPr>
            <a:spLocks noGrp="1"/>
          </p:cNvSpPr>
          <p:nvPr>
            <p:ph type="title"/>
          </p:nvPr>
        </p:nvSpPr>
        <p:spPr/>
        <p:txBody>
          <a:bodyPr/>
          <a:lstStyle/>
          <a:p>
            <a:pPr algn="ctr"/>
            <a:r>
              <a:rPr lang="fr-FR" dirty="0"/>
              <a:t>VI. Atelier de rédaction</a:t>
            </a:r>
          </a:p>
        </p:txBody>
      </p:sp>
    </p:spTree>
    <p:extLst>
      <p:ext uri="{BB962C8B-B14F-4D97-AF65-F5344CB8AC3E}">
        <p14:creationId xmlns:p14="http://schemas.microsoft.com/office/powerpoint/2010/main" val="385776773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2180496"/>
            <a:ext cx="11029615" cy="4677504"/>
          </a:xfrm>
        </p:spPr>
        <p:txBody>
          <a:bodyPr>
            <a:normAutofit lnSpcReduction="10000"/>
          </a:bodyPr>
          <a:lstStyle/>
          <a:p>
            <a:pPr marL="0" indent="0" algn="ctr">
              <a:buNone/>
            </a:pPr>
            <a:r>
              <a:rPr lang="fr-SN" sz="2200" b="1" dirty="0"/>
              <a:t>ANALYSE DES RÉSULTATS (3/4)</a:t>
            </a:r>
          </a:p>
          <a:p>
            <a:pPr marL="457200" lvl="0" indent="-457200" fontAlgn="base">
              <a:buFont typeface="+mj-lt"/>
              <a:buAutoNum type="arabicPeriod" startAt="3"/>
            </a:pPr>
            <a:r>
              <a:rPr lang="fr-FR" sz="2400" i="1" dirty="0"/>
              <a:t>Au sujet de la non reprise de l'activité financière principale du ménage</a:t>
            </a:r>
            <a:endParaRPr lang="fr-FR" sz="2400" dirty="0"/>
          </a:p>
          <a:p>
            <a:pPr marL="0" indent="0">
              <a:buNone/>
            </a:pPr>
            <a:endParaRPr lang="fr-FR" sz="2400" dirty="0"/>
          </a:p>
          <a:p>
            <a:pPr lvl="0" fontAlgn="base"/>
            <a:r>
              <a:rPr lang="fr-FR" sz="2400" dirty="0"/>
              <a:t>Choc émotionnel chez les hommes chefs de ménage relativement à leurs rôles sociaux de principal pourvoyeur aux besoins du ménage: impact sur leur relation avec les femmes;</a:t>
            </a:r>
          </a:p>
          <a:p>
            <a:pPr lvl="0" fontAlgn="base"/>
            <a:r>
              <a:rPr lang="fr-FR" sz="2400" dirty="0"/>
              <a:t>Accentuation des risques de violences basées sur le genre dans les ménages vulnérables et moins vulnérables: tensions émotionnelles négatives et incertitude;</a:t>
            </a:r>
          </a:p>
          <a:p>
            <a:pPr lvl="0" fontAlgn="base"/>
            <a:r>
              <a:rPr lang="fr-FR" sz="2400" dirty="0"/>
              <a:t>Maintien de la violence dont sont victimes les femmes dans les ménages vulnérables et moins vulnérables: les violences basées sur le genre demeurent socialement admises dans leurs groupes d’appartenance. </a:t>
            </a:r>
          </a:p>
          <a:p>
            <a:pPr marL="0" indent="0" algn="ctr">
              <a:buNone/>
            </a:pPr>
            <a:endParaRPr lang="fr-FR" sz="2200" dirty="0"/>
          </a:p>
          <a:p>
            <a:endParaRPr lang="fr-FR" dirty="0"/>
          </a:p>
        </p:txBody>
      </p:sp>
      <p:sp>
        <p:nvSpPr>
          <p:cNvPr id="4" name="Titre 1"/>
          <p:cNvSpPr>
            <a:spLocks noGrp="1"/>
          </p:cNvSpPr>
          <p:nvPr>
            <p:ph type="title"/>
          </p:nvPr>
        </p:nvSpPr>
        <p:spPr/>
        <p:txBody>
          <a:bodyPr/>
          <a:lstStyle/>
          <a:p>
            <a:pPr algn="ctr"/>
            <a:r>
              <a:rPr lang="fr-FR" dirty="0"/>
              <a:t>VI. Atelier de rédaction</a:t>
            </a:r>
          </a:p>
        </p:txBody>
      </p:sp>
    </p:spTree>
    <p:extLst>
      <p:ext uri="{BB962C8B-B14F-4D97-AF65-F5344CB8AC3E}">
        <p14:creationId xmlns:p14="http://schemas.microsoft.com/office/powerpoint/2010/main" val="77414528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2180496"/>
            <a:ext cx="11029615" cy="4220304"/>
          </a:xfrm>
        </p:spPr>
        <p:txBody>
          <a:bodyPr>
            <a:normAutofit/>
          </a:bodyPr>
          <a:lstStyle/>
          <a:p>
            <a:pPr marL="0" indent="0" algn="ctr">
              <a:buNone/>
            </a:pPr>
            <a:r>
              <a:rPr lang="fr-SN" sz="2200" b="1" dirty="0"/>
              <a:t>ANALYSE DES RÉSULTATS (4/4)</a:t>
            </a:r>
          </a:p>
          <a:p>
            <a:pPr marL="342900" lvl="0" indent="-342900" fontAlgn="base">
              <a:buFont typeface="+mj-lt"/>
              <a:buAutoNum type="arabicPeriod" startAt="4"/>
            </a:pPr>
            <a:r>
              <a:rPr lang="fr-SN" sz="2200" i="1" dirty="0"/>
              <a:t>S’agissant de la résilience </a:t>
            </a:r>
            <a:endParaRPr lang="fr-FR" sz="2200" dirty="0"/>
          </a:p>
          <a:p>
            <a:pPr marL="0" indent="0">
              <a:buNone/>
            </a:pPr>
            <a:endParaRPr lang="fr-FR" sz="2200" dirty="0"/>
          </a:p>
          <a:p>
            <a:pPr lvl="0" fontAlgn="base"/>
            <a:r>
              <a:rPr lang="fr-FR" sz="2200" dirty="0"/>
              <a:t>Reconversion économique: les femmes davantage impliquées dans la restauration malgré la saturation de l’offre;</a:t>
            </a:r>
          </a:p>
          <a:p>
            <a:pPr lvl="0" fontAlgn="base"/>
            <a:r>
              <a:rPr lang="fr-FR" sz="2200" dirty="0"/>
              <a:t>Adaptation: en dépit d’une forte débrouillardise, la persistance de la crise lors de la seconde phase indiquent que la permanence de la crise rend davantage la stratégie de résilience des femmes moins durable. </a:t>
            </a:r>
          </a:p>
          <a:p>
            <a:endParaRPr lang="fr-FR" dirty="0"/>
          </a:p>
        </p:txBody>
      </p:sp>
      <p:sp>
        <p:nvSpPr>
          <p:cNvPr id="4" name="Titre 1"/>
          <p:cNvSpPr>
            <a:spLocks noGrp="1"/>
          </p:cNvSpPr>
          <p:nvPr>
            <p:ph type="title"/>
          </p:nvPr>
        </p:nvSpPr>
        <p:spPr/>
        <p:txBody>
          <a:bodyPr/>
          <a:lstStyle/>
          <a:p>
            <a:pPr algn="ctr"/>
            <a:r>
              <a:rPr lang="fr-FR" dirty="0"/>
              <a:t>VI. Atelier de rédaction</a:t>
            </a:r>
          </a:p>
        </p:txBody>
      </p:sp>
    </p:spTree>
    <p:extLst>
      <p:ext uri="{BB962C8B-B14F-4D97-AF65-F5344CB8AC3E}">
        <p14:creationId xmlns:p14="http://schemas.microsoft.com/office/powerpoint/2010/main" val="226320791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2180496"/>
            <a:ext cx="11029615" cy="4502692"/>
          </a:xfrm>
        </p:spPr>
        <p:txBody>
          <a:bodyPr>
            <a:normAutofit lnSpcReduction="10000"/>
          </a:bodyPr>
          <a:lstStyle/>
          <a:p>
            <a:pPr marL="0" indent="0" algn="ctr">
              <a:buNone/>
            </a:pPr>
            <a:r>
              <a:rPr lang="fr-SN" sz="2200" b="1" dirty="0"/>
              <a:t>CONCLUSION</a:t>
            </a:r>
            <a:endParaRPr lang="fr-FR" sz="2200" dirty="0"/>
          </a:p>
          <a:p>
            <a:pPr marL="0" indent="0">
              <a:buNone/>
            </a:pPr>
            <a:br>
              <a:rPr lang="fr-SN" sz="2200" dirty="0"/>
            </a:br>
            <a:endParaRPr lang="fr-FR" sz="2200" dirty="0"/>
          </a:p>
          <a:p>
            <a:pPr marL="342900" lvl="0" indent="-342900" fontAlgn="base">
              <a:buFont typeface="+mj-lt"/>
              <a:buAutoNum type="arabicPeriod"/>
            </a:pPr>
            <a:r>
              <a:rPr lang="fr-SN" sz="2200" dirty="0"/>
              <a:t>Ce que l'étude a révélé</a:t>
            </a:r>
            <a:endParaRPr lang="fr-FR" sz="2200" dirty="0"/>
          </a:p>
          <a:p>
            <a:pPr marL="342900" lvl="0" indent="-342900" fontAlgn="base">
              <a:buFont typeface="+mj-lt"/>
              <a:buAutoNum type="arabicPeriod"/>
            </a:pPr>
            <a:r>
              <a:rPr lang="fr-FR" sz="2200" dirty="0"/>
              <a:t>Pourquoi est-il important que les adolescentes et les femmes fassent l’objet central des stratégies de résilience et politiques publiques post-</a:t>
            </a:r>
            <a:r>
              <a:rPr lang="fr-FR" sz="2200" dirty="0" err="1"/>
              <a:t>Covid</a:t>
            </a:r>
            <a:r>
              <a:rPr lang="fr-FR" sz="2200" dirty="0"/>
              <a:t>?</a:t>
            </a:r>
          </a:p>
          <a:p>
            <a:pPr marL="342900" lvl="0" indent="-342900" fontAlgn="base">
              <a:buFont typeface="+mj-lt"/>
              <a:buAutoNum type="arabicPeriod"/>
            </a:pPr>
            <a:r>
              <a:rPr lang="fr-SN" sz="2200" dirty="0"/>
              <a:t>Perspectives: </a:t>
            </a:r>
            <a:endParaRPr lang="fr-FR" sz="2200" dirty="0"/>
          </a:p>
          <a:p>
            <a:pPr marL="342900" lvl="0" indent="-342900" fontAlgn="base">
              <a:buFont typeface="+mj-lt"/>
              <a:buAutoNum type="arabicPeriod"/>
            </a:pPr>
            <a:r>
              <a:rPr lang="fr-FR" sz="2200" dirty="0"/>
              <a:t>Approfondir la recherche sur l’implication des femmes dans la lutte COVID au niveau communautaire;</a:t>
            </a:r>
          </a:p>
          <a:p>
            <a:pPr marL="342900" lvl="0" indent="-342900" fontAlgn="base">
              <a:buFont typeface="+mj-lt"/>
              <a:buAutoNum type="arabicPeriod"/>
            </a:pPr>
            <a:r>
              <a:rPr lang="fr-FR" sz="2200" dirty="0"/>
              <a:t>Développer la recherche autour des réalités socio-anthropologiques vécues par les femmes dans ménages vulnérables: primauté de l'intégration communautaire par ex. </a:t>
            </a:r>
          </a:p>
          <a:p>
            <a:endParaRPr lang="fr-FR" dirty="0"/>
          </a:p>
        </p:txBody>
      </p:sp>
      <p:sp>
        <p:nvSpPr>
          <p:cNvPr id="4" name="Titre 1"/>
          <p:cNvSpPr>
            <a:spLocks noGrp="1"/>
          </p:cNvSpPr>
          <p:nvPr>
            <p:ph type="title"/>
          </p:nvPr>
        </p:nvSpPr>
        <p:spPr/>
        <p:txBody>
          <a:bodyPr/>
          <a:lstStyle/>
          <a:p>
            <a:pPr algn="ctr"/>
            <a:r>
              <a:rPr lang="fr-FR" dirty="0"/>
              <a:t>VI. Atelier de rédaction</a:t>
            </a:r>
          </a:p>
        </p:txBody>
      </p:sp>
    </p:spTree>
    <p:extLst>
      <p:ext uri="{BB962C8B-B14F-4D97-AF65-F5344CB8AC3E}">
        <p14:creationId xmlns:p14="http://schemas.microsoft.com/office/powerpoint/2010/main" val="73816840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2180496"/>
            <a:ext cx="11029615" cy="4206857"/>
          </a:xfrm>
        </p:spPr>
        <p:txBody>
          <a:bodyPr/>
          <a:lstStyle/>
          <a:p>
            <a:pPr marL="0" indent="0">
              <a:buNone/>
            </a:pPr>
            <a:r>
              <a:rPr lang="fr-FR" sz="2200" b="1" dirty="0"/>
              <a:t>REMERCIEMENTS</a:t>
            </a:r>
            <a:endParaRPr lang="fr-FR" sz="2200" dirty="0"/>
          </a:p>
          <a:p>
            <a:pPr marL="0" indent="0">
              <a:buNone/>
            </a:pPr>
            <a:r>
              <a:rPr lang="fr-FR" sz="2200" dirty="0"/>
              <a:t> </a:t>
            </a:r>
          </a:p>
          <a:p>
            <a:r>
              <a:rPr lang="fr-FR" sz="2200" dirty="0"/>
              <a:t>Citer les personnes ayant participé à l’étude et ne figurant pas parmi les co-auteurs ou aux organismes ayant contribué à son financement. </a:t>
            </a:r>
          </a:p>
          <a:p>
            <a:pPr marL="0" indent="0">
              <a:buNone/>
            </a:pPr>
            <a:r>
              <a:rPr lang="fr-FR" sz="2200" dirty="0"/>
              <a:t> </a:t>
            </a:r>
          </a:p>
          <a:p>
            <a:pPr marL="0" indent="0">
              <a:buNone/>
            </a:pPr>
            <a:r>
              <a:rPr lang="fr-FR" sz="2200" b="1" dirty="0"/>
              <a:t>BIBLIOGRAPHIE</a:t>
            </a:r>
            <a:endParaRPr lang="fr-FR" sz="2200" dirty="0"/>
          </a:p>
          <a:p>
            <a:pPr marL="0" indent="0">
              <a:buNone/>
            </a:pPr>
            <a:r>
              <a:rPr lang="fr-FR" sz="2200" dirty="0"/>
              <a:t> </a:t>
            </a:r>
          </a:p>
          <a:p>
            <a:r>
              <a:rPr lang="fr-FR" sz="2200" dirty="0"/>
              <a:t>Articles, rapports techniques, thèses et autres publications citées dans l’article. </a:t>
            </a:r>
          </a:p>
          <a:p>
            <a:endParaRPr lang="fr-FR" dirty="0"/>
          </a:p>
        </p:txBody>
      </p:sp>
      <p:sp>
        <p:nvSpPr>
          <p:cNvPr id="4" name="Titre 1"/>
          <p:cNvSpPr>
            <a:spLocks noGrp="1"/>
          </p:cNvSpPr>
          <p:nvPr>
            <p:ph type="title"/>
          </p:nvPr>
        </p:nvSpPr>
        <p:spPr/>
        <p:txBody>
          <a:bodyPr/>
          <a:lstStyle/>
          <a:p>
            <a:pPr algn="ctr"/>
            <a:r>
              <a:rPr lang="fr-FR" dirty="0"/>
              <a:t>VI. Atelier de rédaction</a:t>
            </a:r>
          </a:p>
        </p:txBody>
      </p:sp>
    </p:spTree>
    <p:extLst>
      <p:ext uri="{BB962C8B-B14F-4D97-AF65-F5344CB8AC3E}">
        <p14:creationId xmlns:p14="http://schemas.microsoft.com/office/powerpoint/2010/main" val="32685214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u="sng" dirty="0">
                <a:hlinkClick r:id="rId2"/>
              </a:rPr>
              <a:t>https://journals.openedition.org/vertigo/5402</a:t>
            </a:r>
            <a:endParaRPr lang="fr-FR" dirty="0"/>
          </a:p>
          <a:p>
            <a:pPr lvl="0"/>
            <a:r>
              <a:rPr lang="fr-FR" u="sng" dirty="0">
                <a:hlinkClick r:id="rId3"/>
              </a:rPr>
              <a:t>https://ericbeaudry.uqam.ca/ift821-2011E-ArticleScientifique.pdf</a:t>
            </a:r>
            <a:endParaRPr lang="fr-FR" dirty="0"/>
          </a:p>
          <a:p>
            <a:pPr lvl="0"/>
            <a:r>
              <a:rPr lang="fr-FR" u="sng" dirty="0">
                <a:hlinkClick r:id="rId4"/>
              </a:rPr>
              <a:t>http://sara.etsmtl.ca/fr/guide_redaction</a:t>
            </a:r>
            <a:endParaRPr lang="fr-FR" dirty="0"/>
          </a:p>
          <a:p>
            <a:pPr lvl="0"/>
            <a:r>
              <a:rPr lang="fr-FR" u="sng" dirty="0">
                <a:hlinkClick r:id="rId5"/>
              </a:rPr>
              <a:t>https://coop-ist.cirad.fr/rediger/article-scientifique/l-introduction/1-l-introduction-montre-l-interet-actuel-de-l-etude</a:t>
            </a:r>
            <a:endParaRPr lang="fr-FR" dirty="0"/>
          </a:p>
          <a:p>
            <a:pPr lvl="0"/>
            <a:r>
              <a:rPr lang="fr-FR" u="sng" dirty="0">
                <a:hlinkClick r:id="rId6"/>
              </a:rPr>
              <a:t>http://www.columbia.edu/cu/biology/ug/research/paper.html</a:t>
            </a:r>
            <a:endParaRPr lang="fr-FR" dirty="0"/>
          </a:p>
          <a:p>
            <a:pPr lvl="0"/>
            <a:r>
              <a:rPr lang="fr-FR" u="sng" dirty="0">
                <a:hlinkClick r:id="rId7"/>
              </a:rPr>
              <a:t>https://www.nature.com/scitable/topicpage/scientific-papers-13815490/</a:t>
            </a:r>
            <a:endParaRPr lang="fr-FR" dirty="0"/>
          </a:p>
          <a:p>
            <a:pPr lvl="0"/>
            <a:r>
              <a:rPr lang="fr-FR" u="sng" dirty="0">
                <a:hlinkClick r:id="rId8"/>
              </a:rPr>
              <a:t>http://www.cms.fss.ulaval.ca/recherche/upload/jefar/fichiers/devenir_chercheure_nov_2017_web.pdf</a:t>
            </a:r>
            <a:endParaRPr lang="fr-FR" dirty="0"/>
          </a:p>
          <a:p>
            <a:r>
              <a:rPr lang="fr-FR" dirty="0"/>
              <a:t>FALL Abdou Salam, cours technique d’écriture scientifique </a:t>
            </a:r>
          </a:p>
        </p:txBody>
      </p:sp>
      <p:sp>
        <p:nvSpPr>
          <p:cNvPr id="4" name="Titre 2"/>
          <p:cNvSpPr>
            <a:spLocks noGrp="1"/>
          </p:cNvSpPr>
          <p:nvPr>
            <p:ph type="title"/>
          </p:nvPr>
        </p:nvSpPr>
        <p:spPr/>
        <p:txBody>
          <a:bodyPr/>
          <a:lstStyle/>
          <a:p>
            <a:pPr algn="ctr"/>
            <a:r>
              <a:rPr lang="fr-FR" dirty="0"/>
              <a:t>Références documentaires</a:t>
            </a:r>
          </a:p>
        </p:txBody>
      </p:sp>
    </p:spTree>
    <p:extLst>
      <p:ext uri="{BB962C8B-B14F-4D97-AF65-F5344CB8AC3E}">
        <p14:creationId xmlns:p14="http://schemas.microsoft.com/office/powerpoint/2010/main" val="195980330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09982" y="1756023"/>
            <a:ext cx="11029615" cy="1497507"/>
          </a:xfrm>
        </p:spPr>
        <p:txBody>
          <a:bodyPr/>
          <a:lstStyle/>
          <a:p>
            <a:pPr algn="ctr"/>
            <a:r>
              <a:rPr lang="fr-FR" dirty="0"/>
              <a:t>Merci pour votre attention !!</a:t>
            </a:r>
          </a:p>
        </p:txBody>
      </p:sp>
    </p:spTree>
    <p:extLst>
      <p:ext uri="{BB962C8B-B14F-4D97-AF65-F5344CB8AC3E}">
        <p14:creationId xmlns:p14="http://schemas.microsoft.com/office/powerpoint/2010/main" val="3064244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6"/>
          <p:cNvSpPr>
            <a:spLocks noGrp="1"/>
          </p:cNvSpPr>
          <p:nvPr>
            <p:ph type="title"/>
          </p:nvPr>
        </p:nvSpPr>
        <p:spPr>
          <a:xfrm>
            <a:off x="581024" y="612038"/>
            <a:ext cx="11029950" cy="1014412"/>
          </a:xfrm>
        </p:spPr>
        <p:txBody>
          <a:bodyPr>
            <a:normAutofit/>
          </a:bodyPr>
          <a:lstStyle/>
          <a:p>
            <a:pPr algn="ctr"/>
            <a:r>
              <a:rPr lang="fr-FR" dirty="0"/>
              <a:t>I. Contexte de l’accompagnement scientifique (4/4)</a:t>
            </a:r>
          </a:p>
        </p:txBody>
      </p:sp>
      <p:sp>
        <p:nvSpPr>
          <p:cNvPr id="5" name="Espace réservé du contenu 1"/>
          <p:cNvSpPr>
            <a:spLocks noGrp="1"/>
          </p:cNvSpPr>
          <p:nvPr>
            <p:ph idx="1"/>
          </p:nvPr>
        </p:nvSpPr>
        <p:spPr>
          <a:xfrm>
            <a:off x="581192" y="1880315"/>
            <a:ext cx="11029615" cy="4977685"/>
          </a:xfrm>
        </p:spPr>
        <p:txBody>
          <a:bodyPr/>
          <a:lstStyle/>
          <a:p>
            <a:pPr marL="0" indent="0">
              <a:buNone/>
            </a:pPr>
            <a:endParaRPr lang="fr-FR" sz="2000" dirty="0"/>
          </a:p>
          <a:p>
            <a:pPr marL="342900" indent="-342900" algn="ctr">
              <a:buFont typeface="+mj-lt"/>
              <a:buAutoNum type="alphaUcPeriod" startAt="3"/>
            </a:pPr>
            <a:r>
              <a:rPr lang="fr-FR" sz="2200" dirty="0"/>
              <a:t>Méthodes</a:t>
            </a:r>
          </a:p>
          <a:p>
            <a:pPr marL="0" indent="0">
              <a:buNone/>
            </a:pPr>
            <a:r>
              <a:rPr lang="fr-SN" sz="2200" dirty="0"/>
              <a:t>Cet accompagnement est appliqué à la recherche et porte sur </a:t>
            </a:r>
            <a:r>
              <a:rPr lang="fr-SN" sz="2200" b="1" dirty="0"/>
              <a:t>l’écriture scientifique de </a:t>
            </a:r>
            <a:r>
              <a:rPr lang="fr-SN" sz="2200" b="1" i="1" dirty="0" err="1"/>
              <a:t>policy</a:t>
            </a:r>
            <a:r>
              <a:rPr lang="fr-SN" sz="2200" b="1" i="1" dirty="0"/>
              <a:t> </a:t>
            </a:r>
            <a:r>
              <a:rPr lang="fr-SN" sz="2200" b="1" i="1" dirty="0" err="1"/>
              <a:t>brief</a:t>
            </a:r>
            <a:r>
              <a:rPr lang="fr-SN" sz="2200" b="1" i="1" dirty="0"/>
              <a:t> </a:t>
            </a:r>
            <a:r>
              <a:rPr lang="fr-SN" sz="2200" dirty="0"/>
              <a:t>et d’</a:t>
            </a:r>
            <a:r>
              <a:rPr lang="fr-SN" sz="2200" b="1" dirty="0"/>
              <a:t>un article destiné à des revues. </a:t>
            </a:r>
          </a:p>
          <a:p>
            <a:pPr marL="0" indent="0">
              <a:buNone/>
            </a:pPr>
            <a:endParaRPr lang="fr-FR" sz="2200" dirty="0"/>
          </a:p>
          <a:p>
            <a:pPr marL="0" indent="0">
              <a:buNone/>
            </a:pPr>
            <a:endParaRPr lang="fr-FR" sz="2200" dirty="0"/>
          </a:p>
          <a:p>
            <a:pPr marL="0" indent="0">
              <a:buNone/>
            </a:pPr>
            <a:r>
              <a:rPr lang="fr-SN" sz="2200" dirty="0"/>
              <a:t>Il comprend :</a:t>
            </a:r>
            <a:endParaRPr lang="fr-FR" sz="2200" dirty="0"/>
          </a:p>
          <a:p>
            <a:pPr lvl="0"/>
            <a:r>
              <a:rPr lang="fr-SN" sz="2200" dirty="0"/>
              <a:t>Une mise à jour des connaissances sur l’écriture de </a:t>
            </a:r>
            <a:r>
              <a:rPr lang="fr-SN" sz="2200" i="1" dirty="0" err="1"/>
              <a:t>policy</a:t>
            </a:r>
            <a:r>
              <a:rPr lang="fr-SN" sz="2200" i="1" dirty="0"/>
              <a:t> </a:t>
            </a:r>
            <a:r>
              <a:rPr lang="fr-SN" sz="2200" i="1" dirty="0" err="1"/>
              <a:t>brief</a:t>
            </a:r>
            <a:r>
              <a:rPr lang="fr-SN" sz="2200" dirty="0"/>
              <a:t> et d’article.</a:t>
            </a:r>
            <a:endParaRPr lang="fr-FR" sz="2200" dirty="0"/>
          </a:p>
          <a:p>
            <a:pPr lvl="0"/>
            <a:r>
              <a:rPr lang="fr-SN" sz="2200" dirty="0"/>
              <a:t>Un atelier d’écriture collective portant sur les styles et techniques d’écriture, les étapes, la méthode et l’organisation de l’équipe pour l’exercice. </a:t>
            </a:r>
            <a:endParaRPr lang="fr-FR" sz="2200" dirty="0"/>
          </a:p>
          <a:p>
            <a:pPr marL="0" indent="0" algn="just">
              <a:buNone/>
            </a:pPr>
            <a:endParaRPr lang="fr-SN" sz="2400" dirty="0"/>
          </a:p>
          <a:p>
            <a:pPr marL="0" indent="0" algn="just">
              <a:buNone/>
            </a:pPr>
            <a:endParaRPr lang="fr-FR" dirty="0"/>
          </a:p>
        </p:txBody>
      </p:sp>
    </p:spTree>
    <p:extLst>
      <p:ext uri="{BB962C8B-B14F-4D97-AF65-F5344CB8AC3E}">
        <p14:creationId xmlns:p14="http://schemas.microsoft.com/office/powerpoint/2010/main" val="1684212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II. Éléments de contexte de la production d’article scientifique (1/8)</a:t>
            </a:r>
          </a:p>
        </p:txBody>
      </p:sp>
      <p:sp>
        <p:nvSpPr>
          <p:cNvPr id="3" name="Espace réservé du contenu 2"/>
          <p:cNvSpPr>
            <a:spLocks noGrp="1"/>
          </p:cNvSpPr>
          <p:nvPr>
            <p:ph idx="1"/>
          </p:nvPr>
        </p:nvSpPr>
        <p:spPr>
          <a:xfrm>
            <a:off x="581192" y="1828801"/>
            <a:ext cx="11029615" cy="4095481"/>
          </a:xfrm>
        </p:spPr>
        <p:txBody>
          <a:bodyPr>
            <a:normAutofit/>
          </a:bodyPr>
          <a:lstStyle/>
          <a:p>
            <a:pPr algn="ctr"/>
            <a:r>
              <a:rPr lang="fr-FR" sz="2200" dirty="0"/>
              <a:t>Constat général</a:t>
            </a:r>
          </a:p>
          <a:p>
            <a:pPr marL="0" indent="0" algn="ctr">
              <a:buNone/>
            </a:pPr>
            <a:endParaRPr lang="fr-FR" sz="2200" dirty="0"/>
          </a:p>
          <a:p>
            <a:pPr marL="0" indent="0" algn="ctr">
              <a:buNone/>
            </a:pPr>
            <a:r>
              <a:rPr lang="fr-SN" sz="2200" dirty="0"/>
              <a:t>Les chercheurs africains francophones ne publient pas suffisamment d’articles scientifiques. </a:t>
            </a:r>
            <a:endParaRPr lang="fr-FR" sz="2200" dirty="0"/>
          </a:p>
        </p:txBody>
      </p:sp>
    </p:spTree>
    <p:extLst>
      <p:ext uri="{BB962C8B-B14F-4D97-AF65-F5344CB8AC3E}">
        <p14:creationId xmlns:p14="http://schemas.microsoft.com/office/powerpoint/2010/main" val="2074838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lstStyle/>
          <a:p>
            <a:pPr algn="ctr"/>
            <a:r>
              <a:rPr lang="fr-FR" dirty="0"/>
              <a:t>II. Éléments de contexte de la production d’article scientifique (2/8)</a:t>
            </a:r>
          </a:p>
        </p:txBody>
      </p:sp>
      <p:sp>
        <p:nvSpPr>
          <p:cNvPr id="6" name="ZoneTexte 5"/>
          <p:cNvSpPr txBox="1"/>
          <p:nvPr/>
        </p:nvSpPr>
        <p:spPr>
          <a:xfrm>
            <a:off x="3674219" y="1864608"/>
            <a:ext cx="4564519" cy="369332"/>
          </a:xfrm>
          <a:prstGeom prst="rect">
            <a:avLst/>
          </a:prstGeom>
          <a:noFill/>
        </p:spPr>
        <p:txBody>
          <a:bodyPr wrap="none" rtlCol="0">
            <a:spAutoFit/>
          </a:bodyPr>
          <a:lstStyle/>
          <a:p>
            <a:r>
              <a:rPr lang="fr-FR" dirty="0"/>
              <a:t>Production d’article scientifique dans le monde</a:t>
            </a:r>
          </a:p>
        </p:txBody>
      </p:sp>
      <p:pic>
        <p:nvPicPr>
          <p:cNvPr id="3" name="Espace réservé du contenu 2"/>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70647" y="2181225"/>
            <a:ext cx="11268635" cy="4515410"/>
          </a:xfrm>
        </p:spPr>
      </p:pic>
    </p:spTree>
    <p:extLst>
      <p:ext uri="{BB962C8B-B14F-4D97-AF65-F5344CB8AC3E}">
        <p14:creationId xmlns:p14="http://schemas.microsoft.com/office/powerpoint/2010/main" val="685278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lstStyle/>
          <a:p>
            <a:pPr algn="ctr"/>
            <a:r>
              <a:rPr lang="fr-FR" dirty="0"/>
              <a:t>II. Éléments de contexte de la production d’article scientifique (3/8)</a:t>
            </a:r>
          </a:p>
        </p:txBody>
      </p:sp>
      <p:graphicFrame>
        <p:nvGraphicFramePr>
          <p:cNvPr id="8" name="Espace réservé du contenu 7"/>
          <p:cNvGraphicFramePr>
            <a:graphicFrameLocks noGrp="1"/>
          </p:cNvGraphicFramePr>
          <p:nvPr>
            <p:ph idx="1"/>
            <p:extLst>
              <p:ext uri="{D42A27DB-BD31-4B8C-83A1-F6EECF244321}">
                <p14:modId xmlns:p14="http://schemas.microsoft.com/office/powerpoint/2010/main" val="2509307460"/>
              </p:ext>
            </p:extLst>
          </p:nvPr>
        </p:nvGraphicFramePr>
        <p:xfrm>
          <a:off x="465115" y="2142589"/>
          <a:ext cx="11029950" cy="4000634"/>
        </p:xfrm>
        <a:graphic>
          <a:graphicData uri="http://schemas.openxmlformats.org/drawingml/2006/table">
            <a:tbl>
              <a:tblPr firstRow="1" bandRow="1">
                <a:tableStyleId>{9D7B26C5-4107-4FEC-AEDC-1716B250A1EF}</a:tableStyleId>
              </a:tblPr>
              <a:tblGrid>
                <a:gridCol w="5514975">
                  <a:extLst>
                    <a:ext uri="{9D8B030D-6E8A-4147-A177-3AD203B41FA5}">
                      <a16:colId xmlns:a16="http://schemas.microsoft.com/office/drawing/2014/main" val="20000"/>
                    </a:ext>
                  </a:extLst>
                </a:gridCol>
                <a:gridCol w="5514975">
                  <a:extLst>
                    <a:ext uri="{9D8B030D-6E8A-4147-A177-3AD203B41FA5}">
                      <a16:colId xmlns:a16="http://schemas.microsoft.com/office/drawing/2014/main" val="20001"/>
                    </a:ext>
                  </a:extLst>
                </a:gridCol>
              </a:tblGrid>
              <a:tr h="1283192">
                <a:tc>
                  <a:txBody>
                    <a:bodyPr/>
                    <a:lstStyle/>
                    <a:p>
                      <a:r>
                        <a:rPr lang="fr-SN" sz="1800" b="0" kern="1200" dirty="0">
                          <a:effectLst/>
                        </a:rPr>
                        <a:t>Avez-vous auparavant fait ce constat ? </a:t>
                      </a:r>
                      <a:endParaRPr lang="fr-FR" b="0" dirty="0"/>
                    </a:p>
                  </a:txBody>
                  <a:tcPr/>
                </a:tc>
                <a:tc>
                  <a:txBody>
                    <a:bodyPr/>
                    <a:lstStyle/>
                    <a:p>
                      <a:endParaRPr lang="fr-FR" dirty="0"/>
                    </a:p>
                  </a:txBody>
                  <a:tcPr/>
                </a:tc>
                <a:extLst>
                  <a:ext uri="{0D108BD9-81ED-4DB2-BD59-A6C34878D82A}">
                    <a16:rowId xmlns:a16="http://schemas.microsoft.com/office/drawing/2014/main" val="10000"/>
                  </a:ext>
                </a:extLst>
              </a:tr>
              <a:tr h="1429555">
                <a:tc>
                  <a:txBody>
                    <a:bodyPr/>
                    <a:lstStyle/>
                    <a:p>
                      <a:r>
                        <a:rPr lang="fr-SN" sz="1800" kern="1200" dirty="0">
                          <a:solidFill>
                            <a:schemeClr val="tx1"/>
                          </a:solidFill>
                          <a:effectLst/>
                          <a:latin typeface="+mn-lt"/>
                          <a:ea typeface="+mn-ea"/>
                          <a:cs typeface="+mn-cs"/>
                        </a:rPr>
                        <a:t>Quel est votre avis sur la fréquence de publications des chercheurs africains francophones ?</a:t>
                      </a:r>
                      <a:endParaRPr lang="fr-FR" dirty="0"/>
                    </a:p>
                  </a:txBody>
                  <a:tcPr/>
                </a:tc>
                <a:tc>
                  <a:txBody>
                    <a:bodyPr/>
                    <a:lstStyle/>
                    <a:p>
                      <a:endParaRPr lang="fr-FR"/>
                    </a:p>
                  </a:txBody>
                  <a:tcPr/>
                </a:tc>
                <a:extLst>
                  <a:ext uri="{0D108BD9-81ED-4DB2-BD59-A6C34878D82A}">
                    <a16:rowId xmlns:a16="http://schemas.microsoft.com/office/drawing/2014/main" val="10001"/>
                  </a:ext>
                </a:extLst>
              </a:tr>
              <a:tr h="1287887">
                <a:tc>
                  <a:txBody>
                    <a:bodyPr/>
                    <a:lstStyle/>
                    <a:p>
                      <a:r>
                        <a:rPr lang="fr-SN" sz="1800" kern="1200" dirty="0">
                          <a:solidFill>
                            <a:schemeClr val="tx1"/>
                          </a:solidFill>
                          <a:effectLst/>
                          <a:latin typeface="+mn-lt"/>
                          <a:ea typeface="+mn-ea"/>
                          <a:cs typeface="+mn-cs"/>
                        </a:rPr>
                        <a:t>Avez-vous des difficultés à trouver des publications scientifiques écrits par des africains francophones ?</a:t>
                      </a:r>
                      <a:endParaRPr lang="fr-FR" dirty="0"/>
                    </a:p>
                  </a:txBody>
                  <a:tcPr/>
                </a:tc>
                <a:tc>
                  <a:txBody>
                    <a:bodyPr/>
                    <a:lstStyle/>
                    <a:p>
                      <a:endParaRPr lang="fr-FR"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651471874"/>
      </p:ext>
    </p:extLst>
  </p:cSld>
  <p:clrMapOvr>
    <a:masterClrMapping/>
  </p:clrMapOvr>
</p:sld>
</file>

<file path=ppt/theme/theme1.xml><?xml version="1.0" encoding="utf-8"?>
<a:theme xmlns:a="http://schemas.openxmlformats.org/drawingml/2006/main" name="Dividende">
  <a:themeElements>
    <a:clrScheme name="Dividend">
      <a:dk1>
        <a:sysClr val="windowText" lastClr="000000"/>
      </a:dk1>
      <a:lt1>
        <a:sysClr val="window" lastClr="FFFFFF"/>
      </a:lt1>
      <a:dk2>
        <a:srgbClr val="3D3D3D"/>
      </a:dk2>
      <a:lt2>
        <a:srgbClr val="EBEBEB"/>
      </a:lt2>
      <a:accent1>
        <a:srgbClr val="465359"/>
      </a:accent1>
      <a:accent2>
        <a:srgbClr val="ED8428"/>
      </a:accent2>
      <a:accent3>
        <a:srgbClr val="E6C46D"/>
      </a:accent3>
      <a:accent4>
        <a:srgbClr val="969FA7"/>
      </a:accent4>
      <a:accent5>
        <a:srgbClr val="A9C37C"/>
      </a:accent5>
      <a:accent6>
        <a:srgbClr val="5A8071"/>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5D8C9649-FBE1-4B5B-8258-8A170F9843AD}"/>
    </a:ext>
  </a:extLst>
</a:theme>
</file>

<file path=docProps/app.xml><?xml version="1.0" encoding="utf-8"?>
<Properties xmlns="http://schemas.openxmlformats.org/officeDocument/2006/extended-properties" xmlns:vt="http://schemas.openxmlformats.org/officeDocument/2006/docPropsVTypes">
  <Template>Dividende</Template>
  <TotalTime>228</TotalTime>
  <Words>4368</Words>
  <Application>Microsoft Macintosh PowerPoint</Application>
  <PresentationFormat>Grand écran</PresentationFormat>
  <Paragraphs>453</Paragraphs>
  <Slides>58</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58</vt:i4>
      </vt:variant>
    </vt:vector>
  </HeadingPairs>
  <TitlesOfParts>
    <vt:vector size="68" baseType="lpstr">
      <vt:lpstr>HGｺﾞｼｯｸE</vt:lpstr>
      <vt:lpstr>Arial</vt:lpstr>
      <vt:lpstr>Arial Rounded MT Bold</vt:lpstr>
      <vt:lpstr>Calibri</vt:lpstr>
      <vt:lpstr>Candara</vt:lpstr>
      <vt:lpstr>Gill Sans MT</vt:lpstr>
      <vt:lpstr>Times New Roman</vt:lpstr>
      <vt:lpstr>Wingdings</vt:lpstr>
      <vt:lpstr>Wingdings 2</vt:lpstr>
      <vt:lpstr>Dividende</vt:lpstr>
      <vt:lpstr>Rédaction d’un article scientifique</vt:lpstr>
      <vt:lpstr>PLAN</vt:lpstr>
      <vt:lpstr>I. Contexte de l’accompagnement scientifique (1/4)</vt:lpstr>
      <vt:lpstr>I. Contexte de l’accompagnement scientifique (2/4)</vt:lpstr>
      <vt:lpstr>I. Contexte de l’accompagnement scientifique (3/4)</vt:lpstr>
      <vt:lpstr>I. Contexte de l’accompagnement scientifique (4/4)</vt:lpstr>
      <vt:lpstr>II. Éléments de contexte de la production d’article scientifique (1/8)</vt:lpstr>
      <vt:lpstr>II. Éléments de contexte de la production d’article scientifique (2/8)</vt:lpstr>
      <vt:lpstr>II. Éléments de contexte de la production d’article scientifique (3/8)</vt:lpstr>
      <vt:lpstr>II. Éléments de contexte de la production d’article scientifique (4/8)</vt:lpstr>
      <vt:lpstr>II. Éléments de contexte de la production d’article scientifique (5/8)</vt:lpstr>
      <vt:lpstr>II. Éléments de contexte de la production d’article scientifique (6/8)</vt:lpstr>
      <vt:lpstr>II. Éléments de contexte de la production d’article scientifique (7/8)</vt:lpstr>
      <vt:lpstr>II. Éléments de contexte de la production d’article scientifique (8/8)</vt:lpstr>
      <vt:lpstr>III. Qu’est-ce qu’un article scientifique ? (1/6) </vt:lpstr>
      <vt:lpstr>III. Qu’est-ce qu’un article scientifique ? (2/6) </vt:lpstr>
      <vt:lpstr>III. Qu’est-ce qu’un article scientifique ? (3/6) </vt:lpstr>
      <vt:lpstr>III. Qu’est-ce qu’un article scientifique ? (4/6) </vt:lpstr>
      <vt:lpstr>III. Qu’est-ce qu’un article scientifique ? (5/6) </vt:lpstr>
      <vt:lpstr>III. Qu’est-ce qu’un article scientifique ? (6/6) </vt:lpstr>
      <vt:lpstr>IV. Quelles sont les étapes clés dans la rédaction d’un article scientifique ? (1/18)</vt:lpstr>
      <vt:lpstr>IV. Quelles sont les étapes clés dans la rédaction d’un article scientifique ? (2/18)</vt:lpstr>
      <vt:lpstr>IV. Quelles sont les étapes clés dans la rédaction d’un article scientifique ? (3/18)</vt:lpstr>
      <vt:lpstr>IV. Quelles sont les étapes clés dans la rédaction d’un article scientifique ? (4/18)</vt:lpstr>
      <vt:lpstr>IV. Quelles sont les étapes clés dans la rédaction d’un article scientifique ? (5/18)</vt:lpstr>
      <vt:lpstr>IV. Quelles sont les étapes clés dans la rédaction d’un article scientifique ? (6/18)</vt:lpstr>
      <vt:lpstr>IV. Quelles sont les étapes clés dans la rédaction d’un article scientifique ? (7/18)</vt:lpstr>
      <vt:lpstr>IV. Quelles sont les étapes clés dans la rédaction d’un article scientifique ? (8/18)</vt:lpstr>
      <vt:lpstr>IV. Quelles sont les étapes clés dans la rédaction d’un article scientifique ? (9/18)</vt:lpstr>
      <vt:lpstr>IV. Quelles sont les étapes clés dans la rédaction d’un article scientifique ? (10/18)</vt:lpstr>
      <vt:lpstr>IV Quelles sont les étapes clés dans la rédaction d’un article scientifique ? (11/18)</vt:lpstr>
      <vt:lpstr>IV. Quelles sont les étapes clés dans la rédaction d’un article scientifique ? (12/18)</vt:lpstr>
      <vt:lpstr>IV. Quelles sont les étapes clés dans la rédaction d’un article scientifique ? (13/18)</vt:lpstr>
      <vt:lpstr>IV. Quelles sont les étapes clés dans la rédaction d’un article scientifique ? (14/18)</vt:lpstr>
      <vt:lpstr>IV. Quelles sont les étapes clés dans la rédaction d’un article scientifique ? (15/18)</vt:lpstr>
      <vt:lpstr>IV. Quelles sont les étapes clés dans la rédaction d’un article scientifique ? (16/18)</vt:lpstr>
      <vt:lpstr>III. Quelles sont les étapes clés dans la rédaction d’un article scientifique ? (16/18)</vt:lpstr>
      <vt:lpstr>III. Quelles sont les étapes clés dans la rédaction d’un article scientifique ? (17/18)</vt:lpstr>
      <vt:lpstr>III. Quelles sont les étapes clés dans la rédaction d’un article scientifique ? (17/18)</vt:lpstr>
      <vt:lpstr>V.  Quelles sont les exigences de la rédaction d’article scientifique ? (1/4)</vt:lpstr>
      <vt:lpstr>V.  Quelles sont les exigences de la rédaction d’article scientifique ? (2/4)</vt:lpstr>
      <vt:lpstr>V.  Quelles sont les exigences de la rédaction d’article scientifique ? (3/4)</vt:lpstr>
      <vt:lpstr>V.  Quelles sont les exigences de la rédaction d’article scientifique ? (4/4)</vt:lpstr>
      <vt:lpstr>VI. Atelier de rédaction</vt:lpstr>
      <vt:lpstr>VI. Atelier de rédaction</vt:lpstr>
      <vt:lpstr>VI. Atelier de rédaction</vt:lpstr>
      <vt:lpstr>VI. Atelier de rédaction</vt:lpstr>
      <vt:lpstr>VI. Atelier de rédaction</vt:lpstr>
      <vt:lpstr>VI. Atelier de rédaction</vt:lpstr>
      <vt:lpstr>VI. Atelier de rédaction</vt:lpstr>
      <vt:lpstr>VI. Atelier de rédaction</vt:lpstr>
      <vt:lpstr>VI. Atelier de rédaction</vt:lpstr>
      <vt:lpstr>VI. Atelier de rédaction</vt:lpstr>
      <vt:lpstr>VI. Atelier de rédaction</vt:lpstr>
      <vt:lpstr>VI. Atelier de rédaction</vt:lpstr>
      <vt:lpstr>VI. Atelier de rédaction</vt:lpstr>
      <vt:lpstr>Références documentaires</vt:lpstr>
      <vt:lpstr>Merci pour votre attention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Rédaction d’un article scientifique</dc:title>
  <dc:creator>HP</dc:creator>
  <cp:lastModifiedBy>Abdou Salam FALL</cp:lastModifiedBy>
  <cp:revision>33</cp:revision>
  <dcterms:created xsi:type="dcterms:W3CDTF">2021-10-17T21:38:47Z</dcterms:created>
  <dcterms:modified xsi:type="dcterms:W3CDTF">2021-10-19T18:42:25Z</dcterms:modified>
</cp:coreProperties>
</file>