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43"/>
  </p:notesMasterIdLst>
  <p:handoutMasterIdLst>
    <p:handoutMasterId r:id="rId44"/>
  </p:handoutMasterIdLst>
  <p:sldIdLst>
    <p:sldId id="256" r:id="rId5"/>
    <p:sldId id="257" r:id="rId6"/>
    <p:sldId id="258" r:id="rId7"/>
    <p:sldId id="267" r:id="rId8"/>
    <p:sldId id="268" r:id="rId9"/>
    <p:sldId id="269" r:id="rId10"/>
    <p:sldId id="270" r:id="rId11"/>
    <p:sldId id="299" r:id="rId12"/>
    <p:sldId id="271" r:id="rId13"/>
    <p:sldId id="272" r:id="rId14"/>
    <p:sldId id="273" r:id="rId15"/>
    <p:sldId id="295" r:id="rId16"/>
    <p:sldId id="274" r:id="rId17"/>
    <p:sldId id="275" r:id="rId18"/>
    <p:sldId id="296" r:id="rId19"/>
    <p:sldId id="276" r:id="rId20"/>
    <p:sldId id="277" r:id="rId21"/>
    <p:sldId id="278" r:id="rId22"/>
    <p:sldId id="279" r:id="rId23"/>
    <p:sldId id="281" r:id="rId24"/>
    <p:sldId id="280" r:id="rId25"/>
    <p:sldId id="282" r:id="rId26"/>
    <p:sldId id="283" r:id="rId27"/>
    <p:sldId id="297" r:id="rId28"/>
    <p:sldId id="298" r:id="rId29"/>
    <p:sldId id="284" r:id="rId30"/>
    <p:sldId id="285" r:id="rId31"/>
    <p:sldId id="286" r:id="rId32"/>
    <p:sldId id="287" r:id="rId33"/>
    <p:sldId id="288" r:id="rId34"/>
    <p:sldId id="289" r:id="rId35"/>
    <p:sldId id="290" r:id="rId36"/>
    <p:sldId id="291" r:id="rId37"/>
    <p:sldId id="292" r:id="rId38"/>
    <p:sldId id="293" r:id="rId39"/>
    <p:sldId id="301" r:id="rId40"/>
    <p:sldId id="300" r:id="rId41"/>
    <p:sldId id="294" r:id="rId42"/>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3806218D-1881-41D3-AE97-EA63D0F1DE84}">
          <p14:sldIdLst>
            <p14:sldId id="256"/>
            <p14:sldId id="257"/>
            <p14:sldId id="258"/>
            <p14:sldId id="267"/>
            <p14:sldId id="268"/>
            <p14:sldId id="269"/>
          </p14:sldIdLst>
        </p14:section>
        <p14:section name="Section sans titre" id="{0F01EE4C-6996-457B-8C94-3C9B155A5B73}">
          <p14:sldIdLst>
            <p14:sldId id="270"/>
            <p14:sldId id="299"/>
            <p14:sldId id="271"/>
            <p14:sldId id="272"/>
            <p14:sldId id="273"/>
            <p14:sldId id="295"/>
            <p14:sldId id="274"/>
            <p14:sldId id="275"/>
            <p14:sldId id="296"/>
            <p14:sldId id="276"/>
            <p14:sldId id="277"/>
            <p14:sldId id="278"/>
            <p14:sldId id="279"/>
            <p14:sldId id="281"/>
            <p14:sldId id="280"/>
            <p14:sldId id="282"/>
            <p14:sldId id="283"/>
            <p14:sldId id="297"/>
            <p14:sldId id="298"/>
            <p14:sldId id="284"/>
            <p14:sldId id="285"/>
            <p14:sldId id="286"/>
            <p14:sldId id="287"/>
            <p14:sldId id="288"/>
            <p14:sldId id="289"/>
            <p14:sldId id="290"/>
            <p14:sldId id="291"/>
            <p14:sldId id="292"/>
            <p14:sldId id="293"/>
            <p14:sldId id="301"/>
            <p14:sldId id="300"/>
            <p14:sldId id="2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2C6F"/>
    <a:srgbClr val="2E0C1F"/>
    <a:srgbClr val="903163"/>
    <a:srgbClr val="E1E1E1"/>
    <a:srgbClr val="AA2C71"/>
    <a:srgbClr val="F9E7F1"/>
    <a:srgbClr val="852359"/>
    <a:srgbClr val="969FA7"/>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6" autoAdjust="0"/>
    <p:restoredTop sz="93059"/>
  </p:normalViewPr>
  <p:slideViewPr>
    <p:cSldViewPr snapToGrid="0">
      <p:cViewPr varScale="1">
        <p:scale>
          <a:sx n="59" d="100"/>
          <a:sy n="59" d="100"/>
        </p:scale>
        <p:origin x="448" y="192"/>
      </p:cViewPr>
      <p:guideLst/>
    </p:cSldViewPr>
  </p:slideViewPr>
  <p:notesTextViewPr>
    <p:cViewPr>
      <p:scale>
        <a:sx n="1" d="1"/>
        <a:sy n="1" d="1"/>
      </p:scale>
      <p:origin x="0" y="0"/>
    </p:cViewPr>
  </p:notesTextViewPr>
  <p:notesViewPr>
    <p:cSldViewPr snapToGrid="0">
      <p:cViewPr varScale="1">
        <p:scale>
          <a:sx n="88" d="100"/>
          <a:sy n="88" d="100"/>
        </p:scale>
        <p:origin x="303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97B5581-C3DE-42E7-AF1F-2F255B3663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6CB01896-7950-4743-A3C8-6F835DBB7A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54C6C0-8259-4765-B272-68837730F092}" type="datetime1">
              <a:rPr lang="fr-FR" smtClean="0"/>
              <a:t>26/09/2021</a:t>
            </a:fld>
            <a:endParaRPr lang="fr-FR"/>
          </a:p>
        </p:txBody>
      </p:sp>
      <p:sp>
        <p:nvSpPr>
          <p:cNvPr id="4" name="Espace réservé du pied de page 3">
            <a:extLst>
              <a:ext uri="{FF2B5EF4-FFF2-40B4-BE49-F238E27FC236}">
                <a16:creationId xmlns:a16="http://schemas.microsoft.com/office/drawing/2014/main" id="{A38E32F6-CB4C-499F-BA71-55F3881219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7661FB92-572B-4557-BFBC-ABC1CD11A0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A69E9E-AC7C-4B27-975A-C7B502D6CF68}" type="slidenum">
              <a:rPr lang="fr-FR" smtClean="0"/>
              <a:t>‹N°›</a:t>
            </a:fld>
            <a:endParaRPr lang="fr-FR"/>
          </a:p>
        </p:txBody>
      </p:sp>
    </p:spTree>
    <p:extLst>
      <p:ext uri="{BB962C8B-B14F-4D97-AF65-F5344CB8AC3E}">
        <p14:creationId xmlns:p14="http://schemas.microsoft.com/office/powerpoint/2010/main" val="41350263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6AE83D5-EC7D-4573-AB81-FD767FE9AEED}" type="datetime1">
              <a:rPr lang="fr-FR" noProof="0" smtClean="0"/>
              <a:t>26/09/2021</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2E1C88-3939-4832-BAAB-091D6FA96EB5}" type="slidenum">
              <a:rPr lang="fr-FR" noProof="0" smtClean="0"/>
              <a:t>‹N°›</a:t>
            </a:fld>
            <a:endParaRPr lang="fr-FR" noProof="0"/>
          </a:p>
        </p:txBody>
      </p:sp>
    </p:spTree>
    <p:extLst>
      <p:ext uri="{BB962C8B-B14F-4D97-AF65-F5344CB8AC3E}">
        <p14:creationId xmlns:p14="http://schemas.microsoft.com/office/powerpoint/2010/main" val="13105004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image de diapositive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Supprimer cette diapositive lorsque vous avez terminé la préparation des autres diapositives.</a:t>
            </a:r>
          </a:p>
        </p:txBody>
      </p:sp>
      <p:sp>
        <p:nvSpPr>
          <p:cNvPr id="4" name="Espace réservé du numéro de diapositive 3"/>
          <p:cNvSpPr>
            <a:spLocks noGrp="1"/>
          </p:cNvSpPr>
          <p:nvPr>
            <p:ph type="sldNum" sz="quarter" idx="10"/>
          </p:nvPr>
        </p:nvSpPr>
        <p:spPr/>
        <p:txBody>
          <a:bodyPr rtlCol="0"/>
          <a:lstStyle/>
          <a:p>
            <a:pPr rtl="0"/>
            <a:fld id="{012E1C88-3939-4832-BAAB-091D6FA96EB5}" type="slidenum">
              <a:rPr lang="fr-FR" smtClean="0"/>
              <a:t>1</a:t>
            </a:fld>
            <a:endParaRPr lang="fr-FR"/>
          </a:p>
        </p:txBody>
      </p:sp>
    </p:spTree>
    <p:extLst>
      <p:ext uri="{BB962C8B-B14F-4D97-AF65-F5344CB8AC3E}">
        <p14:creationId xmlns:p14="http://schemas.microsoft.com/office/powerpoint/2010/main" val="49259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012E1C88-3939-4832-BAAB-091D6FA96EB5}" type="slidenum">
              <a:rPr lang="fr-FR" smtClean="0"/>
              <a:t>2</a:t>
            </a:fld>
            <a:endParaRPr lang="fr-FR"/>
          </a:p>
        </p:txBody>
      </p:sp>
    </p:spTree>
    <p:extLst>
      <p:ext uri="{BB962C8B-B14F-4D97-AF65-F5344CB8AC3E}">
        <p14:creationId xmlns:p14="http://schemas.microsoft.com/office/powerpoint/2010/main" val="3263084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012E1C88-3939-4832-BAAB-091D6FA96EB5}" type="slidenum">
              <a:rPr lang="fr-FR" smtClean="0"/>
              <a:t>3</a:t>
            </a:fld>
            <a:endParaRPr lang="fr-FR"/>
          </a:p>
        </p:txBody>
      </p:sp>
    </p:spTree>
    <p:extLst>
      <p:ext uri="{BB962C8B-B14F-4D97-AF65-F5344CB8AC3E}">
        <p14:creationId xmlns:p14="http://schemas.microsoft.com/office/powerpoint/2010/main" val="1620024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012E1C88-3939-4832-BAAB-091D6FA96EB5}" type="slidenum">
              <a:rPr lang="fr-FR" noProof="0" smtClean="0"/>
              <a:t>36</a:t>
            </a:fld>
            <a:endParaRPr lang="fr-FR" noProof="0"/>
          </a:p>
        </p:txBody>
      </p:sp>
    </p:spTree>
    <p:extLst>
      <p:ext uri="{BB962C8B-B14F-4D97-AF65-F5344CB8AC3E}">
        <p14:creationId xmlns:p14="http://schemas.microsoft.com/office/powerpoint/2010/main" val="1762892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bwMode="white">
          <a:xfrm>
            <a:off x="464567" y="3085765"/>
            <a:ext cx="11262866" cy="3304800"/>
          </a:xfrm>
          <a:prstGeom prst="rect">
            <a:avLst/>
          </a:prstGeom>
          <a:gradFill flip="none" rotWithShape="1">
            <a:gsLst>
              <a:gs pos="100000">
                <a:schemeClr val="accent2"/>
              </a:gs>
              <a:gs pos="58000">
                <a:schemeClr val="accent2">
                  <a:lumMod val="7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ctrTitle" hasCustomPrompt="1"/>
          </p:nvPr>
        </p:nvSpPr>
        <p:spPr>
          <a:xfrm>
            <a:off x="599226" y="1020431"/>
            <a:ext cx="10993549" cy="1475013"/>
          </a:xfrm>
          <a:effectLst/>
        </p:spPr>
        <p:txBody>
          <a:bodyPr rtlCol="0" anchor="ctr" anchorCtr="0">
            <a:normAutofit/>
          </a:bodyPr>
          <a:lstStyle>
            <a:lvl1pPr algn="ctr" rtl="0">
              <a:defRPr sz="5400">
                <a:solidFill>
                  <a:schemeClr val="accent1"/>
                </a:solidFill>
              </a:defRPr>
            </a:lvl1pPr>
          </a:lstStyle>
          <a:p>
            <a:pPr rtl="0"/>
            <a:r>
              <a:rPr lang="fr-FR" noProof="0"/>
              <a:t>MODIFIEZ LE STYLE DU TITRE</a:t>
            </a:r>
          </a:p>
        </p:txBody>
      </p:sp>
      <p:sp>
        <p:nvSpPr>
          <p:cNvPr id="3" name="Sous-titre 2"/>
          <p:cNvSpPr>
            <a:spLocks noGrp="1"/>
          </p:cNvSpPr>
          <p:nvPr>
            <p:ph type="subTitle" idx="1"/>
          </p:nvPr>
        </p:nvSpPr>
        <p:spPr>
          <a:xfrm>
            <a:off x="581194" y="2495445"/>
            <a:ext cx="10993546" cy="590321"/>
          </a:xfrm>
        </p:spPr>
        <p:txBody>
          <a:bodyPr rtlCol="0" anchor="t">
            <a:normAutofit/>
          </a:bodyPr>
          <a:lstStyle>
            <a:lvl1pPr marL="0" indent="0" algn="ctr">
              <a:buNone/>
              <a:defRPr sz="20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Modifiez le style des sous-titres du masque</a:t>
            </a:r>
          </a:p>
        </p:txBody>
      </p:sp>
      <p:sp>
        <p:nvSpPr>
          <p:cNvPr id="4" name="Espace réservé de la date 3"/>
          <p:cNvSpPr>
            <a:spLocks noGrp="1"/>
          </p:cNvSpPr>
          <p:nvPr>
            <p:ph type="dt" sz="half" idx="10"/>
          </p:nvPr>
        </p:nvSpPr>
        <p:spPr>
          <a:xfrm>
            <a:off x="7605951" y="5956137"/>
            <a:ext cx="2844800" cy="365125"/>
          </a:xfrm>
        </p:spPr>
        <p:txBody>
          <a:bodyPr rtlCol="0"/>
          <a:lstStyle>
            <a:lvl1pPr>
              <a:defRPr>
                <a:solidFill>
                  <a:schemeClr val="bg1"/>
                </a:solidFill>
              </a:defRPr>
            </a:lvl1pPr>
          </a:lstStyle>
          <a:p>
            <a:pPr rtl="0"/>
            <a:fld id="{1C52358C-D633-4312-89F8-A942A2FC5DEE}" type="datetime8">
              <a:rPr lang="fr-FR" noProof="0" smtClean="0"/>
              <a:t>26/09/2021 22:54</a:t>
            </a:fld>
            <a:endParaRPr lang="fr-FR" noProof="0"/>
          </a:p>
        </p:txBody>
      </p:sp>
      <p:sp>
        <p:nvSpPr>
          <p:cNvPr id="5" name="Espace réservé du pied de page 4"/>
          <p:cNvSpPr>
            <a:spLocks noGrp="1"/>
          </p:cNvSpPr>
          <p:nvPr>
            <p:ph type="ftr" sz="quarter" idx="11"/>
          </p:nvPr>
        </p:nvSpPr>
        <p:spPr>
          <a:xfrm>
            <a:off x="581192" y="5951811"/>
            <a:ext cx="6917210" cy="365125"/>
          </a:xfrm>
        </p:spPr>
        <p:txBody>
          <a:bodyPr rtlCol="0"/>
          <a:lstStyle>
            <a:lvl1pPr>
              <a:defRPr>
                <a:solidFill>
                  <a:schemeClr val="bg1"/>
                </a:solidFill>
              </a:defRPr>
            </a:lvl1pPr>
          </a:lstStyle>
          <a:p>
            <a:pPr rtl="0"/>
            <a:r>
              <a:rPr lang="fr-FR" noProof="0"/>
              <a:t>AJOUTER UN PIED DE PAGE</a:t>
            </a:r>
          </a:p>
        </p:txBody>
      </p:sp>
      <p:sp>
        <p:nvSpPr>
          <p:cNvPr id="6" name="Espace réservé du numéro de diapositive 5"/>
          <p:cNvSpPr>
            <a:spLocks noGrp="1"/>
          </p:cNvSpPr>
          <p:nvPr>
            <p:ph type="sldNum" sz="quarter" idx="12"/>
          </p:nvPr>
        </p:nvSpPr>
        <p:spPr>
          <a:xfrm>
            <a:off x="10558300" y="5956137"/>
            <a:ext cx="1016440" cy="365125"/>
          </a:xfrm>
        </p:spPr>
        <p:txBody>
          <a:bodyPr rtlCol="0"/>
          <a:lstStyle>
            <a:lvl1pPr>
              <a:defRPr>
                <a:solidFill>
                  <a:schemeClr val="bg1"/>
                </a:solidFill>
              </a:defRPr>
            </a:lvl1pPr>
          </a:lstStyle>
          <a:p>
            <a:pPr rtl="0"/>
            <a:fld id="{C5C3056E-1632-4A65-A24F-3F10A1450A6E}" type="slidenum">
              <a:rPr lang="fr-FR" noProof="0" smtClean="0"/>
              <a:pPr rtl="0"/>
              <a:t>‹N°›</a:t>
            </a:fld>
            <a:endParaRPr lang="fr-FR" noProof="0"/>
          </a:p>
        </p:txBody>
      </p:sp>
    </p:spTree>
    <p:extLst>
      <p:ext uri="{BB962C8B-B14F-4D97-AF65-F5344CB8AC3E}">
        <p14:creationId xmlns:p14="http://schemas.microsoft.com/office/powerpoint/2010/main" val="2168848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bwMode="white">
          <a:xfrm>
            <a:off x="447817" y="5141973"/>
            <a:ext cx="11298200" cy="1274702"/>
          </a:xfrm>
          <a:prstGeom prst="rect">
            <a:avLst/>
          </a:prstGeom>
          <a:gradFill flip="none" rotWithShape="1">
            <a:gsLst>
              <a:gs pos="100000">
                <a:schemeClr val="accent2"/>
              </a:gs>
              <a:gs pos="59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2" y="5262296"/>
            <a:ext cx="4909445" cy="689514"/>
          </a:xfrm>
        </p:spPr>
        <p:txBody>
          <a:bodyPr rtlCol="0" anchor="ctr"/>
          <a:lstStyle>
            <a:lvl1pPr algn="l">
              <a:defRPr sz="2000" b="0">
                <a:solidFill>
                  <a:schemeClr val="bg1"/>
                </a:solidFill>
              </a:defRPr>
            </a:lvl1pPr>
          </a:lstStyle>
          <a:p>
            <a:pPr rtl="0"/>
            <a:r>
              <a:rPr lang="fr-FR" noProof="0"/>
              <a:t>Modifiez le style du titre</a:t>
            </a:r>
          </a:p>
        </p:txBody>
      </p:sp>
      <p:sp>
        <p:nvSpPr>
          <p:cNvPr id="3" name="Espace réservé du contenu 2"/>
          <p:cNvSpPr>
            <a:spLocks noGrp="1"/>
          </p:cNvSpPr>
          <p:nvPr>
            <p:ph idx="1" hasCustomPrompt="1"/>
          </p:nvPr>
        </p:nvSpPr>
        <p:spPr>
          <a:xfrm>
            <a:off x="447816" y="601200"/>
            <a:ext cx="11292840" cy="4204800"/>
          </a:xfrm>
        </p:spPr>
        <p:txBody>
          <a:bodyPr rtlCol="0"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lvl1pPr>
              <a:defRPr>
                <a:solidFill>
                  <a:schemeClr val="bg1"/>
                </a:solidFill>
              </a:defRPr>
            </a:lvl1pPr>
          </a:lstStyle>
          <a:p>
            <a:pPr rtl="0"/>
            <a:fld id="{F6F4A0F1-34A9-419D-AD1D-0048E098E433}" type="datetime8">
              <a:rPr lang="fr-FR" noProof="0" smtClean="0"/>
              <a:t>26/09/2021 22:54</a:t>
            </a:fld>
            <a:endParaRPr lang="fr-FR" noProof="0"/>
          </a:p>
        </p:txBody>
      </p:sp>
      <p:sp>
        <p:nvSpPr>
          <p:cNvPr id="6" name="Espace réservé du pied de page 5"/>
          <p:cNvSpPr>
            <a:spLocks noGrp="1"/>
          </p:cNvSpPr>
          <p:nvPr>
            <p:ph type="ftr" sz="quarter" idx="11"/>
          </p:nvPr>
        </p:nvSpPr>
        <p:spPr/>
        <p:txBody>
          <a:bodyPr rtlCol="0"/>
          <a:lstStyle>
            <a:lvl1pPr>
              <a:defRPr>
                <a:solidFill>
                  <a:schemeClr val="bg1"/>
                </a:solidFill>
              </a:defRPr>
            </a:lvl1pPr>
          </a:lstStyle>
          <a:p>
            <a:pPr rtl="0"/>
            <a:r>
              <a:rPr lang="fr-FR" noProof="0"/>
              <a:t>AJOUTER UN PIED DE PAGE</a:t>
            </a:r>
          </a:p>
        </p:txBody>
      </p:sp>
      <p:sp>
        <p:nvSpPr>
          <p:cNvPr id="7" name="Espace réservé du numéro de diapositive 6"/>
          <p:cNvSpPr>
            <a:spLocks noGrp="1"/>
          </p:cNvSpPr>
          <p:nvPr>
            <p:ph type="sldNum" sz="quarter" idx="12"/>
          </p:nvPr>
        </p:nvSpPr>
        <p:spPr/>
        <p:txBody>
          <a:bodyPr rtlCol="0"/>
          <a:lstStyle>
            <a:lvl1pPr>
              <a:defRPr>
                <a:solidFill>
                  <a:schemeClr val="bg1"/>
                </a:solidFill>
              </a:defRPr>
            </a:lvl1pPr>
          </a:lstStyle>
          <a:p>
            <a:pPr rtl="0"/>
            <a:fld id="{C5C3056E-1632-4A65-A24F-3F10A1450A6E}" type="slidenum">
              <a:rPr lang="fr-FR" noProof="0" smtClean="0"/>
              <a:pPr/>
              <a:t>‹N°›</a:t>
            </a:fld>
            <a:endParaRPr lang="fr-FR" noProof="0"/>
          </a:p>
        </p:txBody>
      </p:sp>
    </p:spTree>
    <p:extLst>
      <p:ext uri="{BB962C8B-B14F-4D97-AF65-F5344CB8AC3E}">
        <p14:creationId xmlns:p14="http://schemas.microsoft.com/office/powerpoint/2010/main" val="1416972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80D5A8CC-0D4E-4445-8541-E78862D1E4C9}" type="datetime8">
              <a:rPr lang="fr-FR" noProof="0" smtClean="0"/>
              <a:t>26/09/2021 22:54</a:t>
            </a:fld>
            <a:endParaRPr lang="fr-FR" noProof="0"/>
          </a:p>
        </p:txBody>
      </p:sp>
      <p:sp>
        <p:nvSpPr>
          <p:cNvPr id="6" name="Espace réservé du pied de page 5"/>
          <p:cNvSpPr>
            <a:spLocks noGrp="1"/>
          </p:cNvSpPr>
          <p:nvPr>
            <p:ph type="ftr" sz="quarter" idx="11"/>
          </p:nvPr>
        </p:nvSpPr>
        <p:spPr/>
        <p:txBody>
          <a:bodyPr rtlCol="0"/>
          <a:lstStyle/>
          <a:p>
            <a:pPr rtl="0"/>
            <a:r>
              <a:rPr lang="fr-FR" noProof="0"/>
              <a:t>AJOUTER UN PIED DE PAGE</a:t>
            </a:r>
          </a:p>
        </p:txBody>
      </p:sp>
      <p:sp>
        <p:nvSpPr>
          <p:cNvPr id="7" name="Espace réservé du numéro de diapositive 6"/>
          <p:cNvSpPr>
            <a:spLocks noGrp="1"/>
          </p:cNvSpPr>
          <p:nvPr>
            <p:ph type="sldNum" sz="quarter" idx="12"/>
          </p:nvPr>
        </p:nvSpPr>
        <p:spPr/>
        <p:txBody>
          <a:bodyPr rtlCol="0"/>
          <a:lstStyle/>
          <a:p>
            <a:pPr rtl="0"/>
            <a:fld id="{C5C3056E-1632-4A65-A24F-3F10A1450A6E}" type="slidenum">
              <a:rPr lang="fr-FR" noProof="0" smtClean="0"/>
              <a:t>‹N°›</a:t>
            </a:fld>
            <a:endParaRPr lang="fr-FR" noProof="0"/>
          </a:p>
        </p:txBody>
      </p:sp>
    </p:spTree>
    <p:extLst>
      <p:ext uri="{BB962C8B-B14F-4D97-AF65-F5344CB8AC3E}">
        <p14:creationId xmlns:p14="http://schemas.microsoft.com/office/powerpoint/2010/main" val="66921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C994CB-2BC6-164B-80D4-304B4CB6D8C3}"/>
              </a:ext>
            </a:extLst>
          </p:cNvPr>
          <p:cNvSpPr>
            <a:spLocks noChangeAspect="1"/>
          </p:cNvSpPr>
          <p:nvPr userDrawn="1"/>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p:cNvSpPr>
            <a:spLocks noGrp="1"/>
          </p:cNvSpPr>
          <p:nvPr>
            <p:ph idx="1" hasCustomPrompt="1"/>
          </p:nvPr>
        </p:nvSpPr>
        <p:spPr>
          <a:xfrm>
            <a:off x="581192" y="2180496"/>
            <a:ext cx="11029615" cy="3678303"/>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0BC0EE3C-1513-443B-9367-D6E2D8EAD328}" type="datetime8">
              <a:rPr lang="fr-FR" noProof="0" smtClean="0"/>
              <a:t>26/09/2021 22:54</a:t>
            </a:fld>
            <a:endParaRPr lang="fr-FR" noProof="0"/>
          </a:p>
        </p:txBody>
      </p:sp>
      <p:sp>
        <p:nvSpPr>
          <p:cNvPr id="5" name="Espace réservé du pied de page 4"/>
          <p:cNvSpPr>
            <a:spLocks noGrp="1"/>
          </p:cNvSpPr>
          <p:nvPr>
            <p:ph type="ftr" sz="quarter" idx="11"/>
          </p:nvPr>
        </p:nvSpPr>
        <p:spPr/>
        <p:txBody>
          <a:bodyPr rtlCol="0"/>
          <a:lstStyle/>
          <a:p>
            <a:pPr rtl="0"/>
            <a:r>
              <a:rPr lang="fr-FR" noProof="0"/>
              <a:t>AJOUTER UN PIED DE PAGE</a:t>
            </a:r>
          </a:p>
        </p:txBody>
      </p:sp>
      <p:sp>
        <p:nvSpPr>
          <p:cNvPr id="6" name="Espace réservé du numéro de diapositive 5"/>
          <p:cNvSpPr>
            <a:spLocks noGrp="1"/>
          </p:cNvSpPr>
          <p:nvPr>
            <p:ph type="sldNum" sz="quarter" idx="12"/>
          </p:nvPr>
        </p:nvSpPr>
        <p:spPr>
          <a:xfrm>
            <a:off x="10558300" y="5956137"/>
            <a:ext cx="1052508" cy="365125"/>
          </a:xfrm>
        </p:spPr>
        <p:txBody>
          <a:bodyPr rtlCol="0"/>
          <a:lstStyle/>
          <a:p>
            <a:pPr rtl="0"/>
            <a:fld id="{C5C3056E-1632-4A65-A24F-3F10A1450A6E}" type="slidenum">
              <a:rPr lang="fr-FR" noProof="0" smtClean="0"/>
              <a:t>‹N°›</a:t>
            </a:fld>
            <a:endParaRPr lang="fr-FR" noProof="0"/>
          </a:p>
        </p:txBody>
      </p:sp>
      <p:sp>
        <p:nvSpPr>
          <p:cNvPr id="9" name="Titre 1">
            <a:extLst>
              <a:ext uri="{FF2B5EF4-FFF2-40B4-BE49-F238E27FC236}">
                <a16:creationId xmlns:a16="http://schemas.microsoft.com/office/drawing/2014/main" id="{B5BE0FDB-DB48-E242-8A1F-5B06F79B404A}"/>
              </a:ext>
            </a:extLst>
          </p:cNvPr>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Tree>
    <p:extLst>
      <p:ext uri="{BB962C8B-B14F-4D97-AF65-F5344CB8AC3E}">
        <p14:creationId xmlns:p14="http://schemas.microsoft.com/office/powerpoint/2010/main" val="254665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mage et légende">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5655714" cy="5244392"/>
          </a:xfrm>
          <a:prstGeom prst="rect">
            <a:avLst/>
          </a:prstGeom>
          <a:gradFill flip="none" rotWithShape="1">
            <a:gsLst>
              <a:gs pos="100000">
                <a:schemeClr val="accent2"/>
              </a:gs>
              <a:gs pos="65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hasCustomPrompt="1"/>
          </p:nvPr>
        </p:nvSpPr>
        <p:spPr>
          <a:xfrm>
            <a:off x="6295292" y="773724"/>
            <a:ext cx="5315516" cy="4958862"/>
          </a:xfrm>
        </p:spPr>
        <p:txBody>
          <a:bodyPr rtlCol="0" anchor="ctr" anchorCtr="0"/>
          <a:lstStyle>
            <a:lvl1pPr rtl="0">
              <a:defRPr>
                <a:solidFill>
                  <a:schemeClr val="accent1"/>
                </a:solidFill>
              </a:defRPr>
            </a:lvl1pPr>
          </a:lstStyle>
          <a:p>
            <a:pPr rtl="0"/>
            <a:r>
              <a:rPr lang="fr-FR" noProof="0"/>
              <a:t>MODIFIEZ LE STYLE DU TITRE</a:t>
            </a:r>
          </a:p>
        </p:txBody>
      </p:sp>
      <p:sp>
        <p:nvSpPr>
          <p:cNvPr id="3" name="Espace réservé du contenu 2"/>
          <p:cNvSpPr>
            <a:spLocks noGrp="1"/>
          </p:cNvSpPr>
          <p:nvPr>
            <p:ph idx="1" hasCustomPrompt="1"/>
          </p:nvPr>
        </p:nvSpPr>
        <p:spPr>
          <a:xfrm>
            <a:off x="581192" y="773724"/>
            <a:ext cx="5388785" cy="4958862"/>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C3ED4E22-9FCD-4A40-955C-8C1FBE3ECBDE}" type="datetime8">
              <a:rPr lang="fr-FR" noProof="0" smtClean="0"/>
              <a:t>26/09/2021 22:54</a:t>
            </a:fld>
            <a:endParaRPr lang="fr-FR" noProof="0"/>
          </a:p>
        </p:txBody>
      </p:sp>
      <p:sp>
        <p:nvSpPr>
          <p:cNvPr id="5" name="Espace réservé du pied de page 4"/>
          <p:cNvSpPr>
            <a:spLocks noGrp="1"/>
          </p:cNvSpPr>
          <p:nvPr>
            <p:ph type="ftr" sz="quarter" idx="11"/>
          </p:nvPr>
        </p:nvSpPr>
        <p:spPr/>
        <p:txBody>
          <a:bodyPr rtlCol="0"/>
          <a:lstStyle/>
          <a:p>
            <a:pPr rtl="0"/>
            <a:r>
              <a:rPr lang="fr-FR" noProof="0"/>
              <a:t>AJOUTER UN PIED DE PAGE</a:t>
            </a:r>
          </a:p>
        </p:txBody>
      </p:sp>
      <p:sp>
        <p:nvSpPr>
          <p:cNvPr id="6" name="Espace réservé du numéro de diapositive 5"/>
          <p:cNvSpPr>
            <a:spLocks noGrp="1"/>
          </p:cNvSpPr>
          <p:nvPr>
            <p:ph type="sldNum" sz="quarter" idx="12"/>
          </p:nvPr>
        </p:nvSpPr>
        <p:spPr>
          <a:xfrm>
            <a:off x="10558300" y="5956137"/>
            <a:ext cx="1052508" cy="365125"/>
          </a:xfrm>
        </p:spPr>
        <p:txBody>
          <a:bodyPr rtlCol="0"/>
          <a:lstStyle/>
          <a:p>
            <a:pPr rtl="0"/>
            <a:fld id="{C5C3056E-1632-4A65-A24F-3F10A1450A6E}" type="slidenum">
              <a:rPr lang="fr-FR" noProof="0" smtClean="0"/>
              <a:t>‹N°›</a:t>
            </a:fld>
            <a:endParaRPr lang="fr-FR" noProof="0"/>
          </a:p>
        </p:txBody>
      </p:sp>
    </p:spTree>
    <p:extLst>
      <p:ext uri="{BB962C8B-B14F-4D97-AF65-F5344CB8AC3E}">
        <p14:creationId xmlns:p14="http://schemas.microsoft.com/office/powerpoint/2010/main" val="637820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a:spLocks noChangeAspect="1"/>
          </p:cNvSpPr>
          <p:nvPr/>
        </p:nvSpPr>
        <p:spPr bwMode="white">
          <a:xfrm>
            <a:off x="447817" y="5141974"/>
            <a:ext cx="11290860" cy="1258827"/>
          </a:xfrm>
          <a:prstGeom prst="rect">
            <a:avLst/>
          </a:prstGeom>
          <a:gradFill flip="none" rotWithShape="1">
            <a:gsLst>
              <a:gs pos="100000">
                <a:srgbClr val="903163"/>
              </a:gs>
              <a:gs pos="60000">
                <a:schemeClr val="accent1">
                  <a:lumMod val="95000"/>
                  <a:lumOff val="5000"/>
                </a:schemeClr>
              </a:gs>
              <a:gs pos="100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fr-FR" noProof="0"/>
              <a:t>Modifiez le style du titre</a:t>
            </a:r>
          </a:p>
        </p:txBody>
      </p:sp>
      <p:sp>
        <p:nvSpPr>
          <p:cNvPr id="3" name="Espace réservé du texte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lvl1pPr>
              <a:defRPr>
                <a:solidFill>
                  <a:schemeClr val="bg1"/>
                </a:solidFill>
              </a:defRPr>
            </a:lvl1pPr>
          </a:lstStyle>
          <a:p>
            <a:pPr rtl="0"/>
            <a:fld id="{835D8FFA-5D38-4310-A8C1-65F64CF8252F}" type="datetime8">
              <a:rPr lang="fr-FR" noProof="0" smtClean="0"/>
              <a:t>26/09/2021 22:54</a:t>
            </a:fld>
            <a:endParaRPr lang="fr-FR" noProof="0"/>
          </a:p>
        </p:txBody>
      </p:sp>
      <p:sp>
        <p:nvSpPr>
          <p:cNvPr id="5" name="Espace réservé du pied de page 4"/>
          <p:cNvSpPr>
            <a:spLocks noGrp="1"/>
          </p:cNvSpPr>
          <p:nvPr>
            <p:ph type="ftr" sz="quarter" idx="11"/>
          </p:nvPr>
        </p:nvSpPr>
        <p:spPr/>
        <p:txBody>
          <a:bodyPr rtlCol="0"/>
          <a:lstStyle>
            <a:lvl1pPr>
              <a:defRPr>
                <a:solidFill>
                  <a:schemeClr val="bg1"/>
                </a:solidFill>
              </a:defRPr>
            </a:lvl1pPr>
          </a:lstStyle>
          <a:p>
            <a:pPr rtl="0"/>
            <a:r>
              <a:rPr lang="fr-FR" noProof="0"/>
              <a:t>AJOUTER UN PIED DE PAGE</a:t>
            </a:r>
          </a:p>
        </p:txBody>
      </p:sp>
      <p:sp>
        <p:nvSpPr>
          <p:cNvPr id="6" name="Espace réservé du numéro de diapositive 5"/>
          <p:cNvSpPr>
            <a:spLocks noGrp="1"/>
          </p:cNvSpPr>
          <p:nvPr>
            <p:ph type="sldNum" sz="quarter" idx="12"/>
          </p:nvPr>
        </p:nvSpPr>
        <p:spPr/>
        <p:txBody>
          <a:bodyPr rtlCol="0"/>
          <a:lstStyle>
            <a:lvl1pPr>
              <a:defRPr>
                <a:solidFill>
                  <a:schemeClr val="bg1"/>
                </a:solidFill>
              </a:defRPr>
            </a:lvl1pPr>
          </a:lstStyle>
          <a:p>
            <a:pPr rtl="0"/>
            <a:fld id="{C5C3056E-1632-4A65-A24F-3F10A1450A6E}" type="slidenum">
              <a:rPr lang="fr-FR" noProof="0" smtClean="0"/>
              <a:pPr/>
              <a:t>‹N°›</a:t>
            </a:fld>
            <a:endParaRPr lang="fr-FR" noProof="0"/>
          </a:p>
        </p:txBody>
      </p:sp>
    </p:spTree>
    <p:extLst>
      <p:ext uri="{BB962C8B-B14F-4D97-AF65-F5344CB8AC3E}">
        <p14:creationId xmlns:p14="http://schemas.microsoft.com/office/powerpoint/2010/main" val="249244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 2">
    <p:spTree>
      <p:nvGrpSpPr>
        <p:cNvPr id="1" name=""/>
        <p:cNvGrpSpPr/>
        <p:nvPr/>
      </p:nvGrpSpPr>
      <p:grpSpPr>
        <a:xfrm>
          <a:off x="0" y="0"/>
          <a:ext cx="0" cy="0"/>
          <a:chOff x="0" y="0"/>
          <a:chExt cx="0" cy="0"/>
        </a:xfrm>
      </p:grpSpPr>
      <p:sp>
        <p:nvSpPr>
          <p:cNvPr id="8" name="Rectangle 7"/>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
        <p:nvSpPr>
          <p:cNvPr id="3" name="Espace réservé du contenu 2"/>
          <p:cNvSpPr>
            <a:spLocks noGrp="1"/>
          </p:cNvSpPr>
          <p:nvPr>
            <p:ph sz="half" idx="1" hasCustomPrompt="1"/>
          </p:nvPr>
        </p:nvSpPr>
        <p:spPr>
          <a:xfrm>
            <a:off x="581193" y="2228003"/>
            <a:ext cx="5422390" cy="3633047"/>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6188417" y="2228003"/>
            <a:ext cx="5422392" cy="3633047"/>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pPr rtl="0"/>
            <a:fld id="{CB94F6E2-46B9-4657-A516-D69426377647}" type="datetime8">
              <a:rPr lang="fr-FR" noProof="0" smtClean="0"/>
              <a:t>26/09/2021 22:54</a:t>
            </a:fld>
            <a:endParaRPr lang="fr-FR" noProof="0"/>
          </a:p>
        </p:txBody>
      </p:sp>
      <p:sp>
        <p:nvSpPr>
          <p:cNvPr id="6" name="Espace réservé du pied de page 5"/>
          <p:cNvSpPr>
            <a:spLocks noGrp="1"/>
          </p:cNvSpPr>
          <p:nvPr>
            <p:ph type="ftr" sz="quarter" idx="11"/>
          </p:nvPr>
        </p:nvSpPr>
        <p:spPr/>
        <p:txBody>
          <a:bodyPr rtlCol="0"/>
          <a:lstStyle/>
          <a:p>
            <a:pPr rtl="0"/>
            <a:r>
              <a:rPr lang="fr-FR" noProof="0"/>
              <a:t>AJOUTER UN PIED DE PAGE</a:t>
            </a:r>
          </a:p>
        </p:txBody>
      </p:sp>
      <p:sp>
        <p:nvSpPr>
          <p:cNvPr id="7" name="Espace réservé du numéro de diapositive 6"/>
          <p:cNvSpPr>
            <a:spLocks noGrp="1"/>
          </p:cNvSpPr>
          <p:nvPr>
            <p:ph type="sldNum" sz="quarter" idx="12"/>
          </p:nvPr>
        </p:nvSpPr>
        <p:spPr/>
        <p:txBody>
          <a:bodyPr rtlCol="0"/>
          <a:lstStyle/>
          <a:p>
            <a:pPr rtl="0"/>
            <a:fld id="{C5C3056E-1632-4A65-A24F-3F10A1450A6E}" type="slidenum">
              <a:rPr lang="fr-FR" noProof="0" smtClean="0"/>
              <a:t>‹N°›</a:t>
            </a:fld>
            <a:endParaRPr lang="fr-FR" noProof="0"/>
          </a:p>
        </p:txBody>
      </p:sp>
    </p:spTree>
    <p:extLst>
      <p:ext uri="{BB962C8B-B14F-4D97-AF65-F5344CB8AC3E}">
        <p14:creationId xmlns:p14="http://schemas.microsoft.com/office/powerpoint/2010/main" val="423696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3 colonnes">
    <p:spTree>
      <p:nvGrpSpPr>
        <p:cNvPr id="1" name=""/>
        <p:cNvGrpSpPr/>
        <p:nvPr/>
      </p:nvGrpSpPr>
      <p:grpSpPr>
        <a:xfrm>
          <a:off x="0" y="0"/>
          <a:ext cx="0" cy="0"/>
          <a:chOff x="0" y="0"/>
          <a:chExt cx="0" cy="0"/>
        </a:xfrm>
      </p:grpSpPr>
      <p:sp>
        <p:nvSpPr>
          <p:cNvPr id="11" name="Rectangle 10"/>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re 1"/>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
        <p:nvSpPr>
          <p:cNvPr id="3" name="Espace réservé du texte 2"/>
          <p:cNvSpPr>
            <a:spLocks noGrp="1"/>
          </p:cNvSpPr>
          <p:nvPr>
            <p:ph type="body" idx="1" hasCustomPrompt="1"/>
          </p:nvPr>
        </p:nvSpPr>
        <p:spPr>
          <a:xfrm>
            <a:off x="677396" y="2023139"/>
            <a:ext cx="3198328" cy="536005"/>
          </a:xfrm>
        </p:spPr>
        <p:txBody>
          <a:bodyPr rtlCol="0"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581194" y="2714624"/>
            <a:ext cx="3378403" cy="3194051"/>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lvl1pPr>
              <a:defRPr>
                <a:solidFill>
                  <a:srgbClr val="903163"/>
                </a:solidFill>
              </a:defRPr>
            </a:lvl1pPr>
          </a:lstStyle>
          <a:p>
            <a:pPr rtl="0"/>
            <a:fld id="{00F3A7CD-17EF-47AB-BFA4-910D22F04374}" type="datetime8">
              <a:rPr lang="fr-FR" noProof="0" smtClean="0"/>
              <a:t>26/09/2021 22:54</a:t>
            </a:fld>
            <a:endParaRPr lang="fr-FR" noProof="0"/>
          </a:p>
        </p:txBody>
      </p:sp>
      <p:sp>
        <p:nvSpPr>
          <p:cNvPr id="8" name="Espace réservé du pied de page 7"/>
          <p:cNvSpPr>
            <a:spLocks noGrp="1"/>
          </p:cNvSpPr>
          <p:nvPr>
            <p:ph type="ftr" sz="quarter" idx="11"/>
          </p:nvPr>
        </p:nvSpPr>
        <p:spPr>
          <a:xfrm>
            <a:off x="581192" y="5951811"/>
            <a:ext cx="6917210" cy="365125"/>
          </a:xfrm>
        </p:spPr>
        <p:txBody>
          <a:bodyPr rtlCol="0"/>
          <a:lstStyle>
            <a:lvl1pPr>
              <a:defRPr>
                <a:solidFill>
                  <a:srgbClr val="903163"/>
                </a:solidFill>
              </a:defRPr>
            </a:lvl1pPr>
          </a:lstStyle>
          <a:p>
            <a:pPr rtl="0"/>
            <a:r>
              <a:rPr lang="fr-FR" noProof="0"/>
              <a:t>AJOUTER UN PIED DE PAGE</a:t>
            </a:r>
          </a:p>
        </p:txBody>
      </p:sp>
      <p:sp>
        <p:nvSpPr>
          <p:cNvPr id="23" name="Espace réservé du contenu 3">
            <a:extLst>
              <a:ext uri="{FF2B5EF4-FFF2-40B4-BE49-F238E27FC236}">
                <a16:creationId xmlns:a16="http://schemas.microsoft.com/office/drawing/2014/main" id="{6D289ABA-BA71-41AF-AA30-58CB8F426F6C}"/>
              </a:ext>
            </a:extLst>
          </p:cNvPr>
          <p:cNvSpPr>
            <a:spLocks noGrp="1"/>
          </p:cNvSpPr>
          <p:nvPr>
            <p:ph sz="half" idx="15" hasCustomPrompt="1"/>
          </p:nvPr>
        </p:nvSpPr>
        <p:spPr>
          <a:xfrm>
            <a:off x="8145430" y="2714624"/>
            <a:ext cx="3378403" cy="3194051"/>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9" name="Espace réservé du numéro de diapositive 8"/>
          <p:cNvSpPr>
            <a:spLocks noGrp="1"/>
          </p:cNvSpPr>
          <p:nvPr>
            <p:ph type="sldNum" sz="quarter" idx="12"/>
          </p:nvPr>
        </p:nvSpPr>
        <p:spPr/>
        <p:txBody>
          <a:bodyPr rtlCol="0"/>
          <a:lstStyle>
            <a:lvl1pPr>
              <a:defRPr>
                <a:solidFill>
                  <a:srgbClr val="903163"/>
                </a:solidFill>
              </a:defRPr>
            </a:lvl1pPr>
          </a:lstStyle>
          <a:p>
            <a:pPr rtl="0"/>
            <a:fld id="{C5C3056E-1632-4A65-A24F-3F10A1450A6E}" type="slidenum">
              <a:rPr lang="fr-FR" noProof="0" smtClean="0"/>
              <a:pPr rtl="0"/>
              <a:t>‹N°›</a:t>
            </a:fld>
            <a:endParaRPr lang="fr-FR" noProof="0"/>
          </a:p>
        </p:txBody>
      </p:sp>
      <p:sp>
        <p:nvSpPr>
          <p:cNvPr id="22" name="Espace réservé du contenu 3">
            <a:extLst>
              <a:ext uri="{FF2B5EF4-FFF2-40B4-BE49-F238E27FC236}">
                <a16:creationId xmlns:a16="http://schemas.microsoft.com/office/drawing/2014/main" id="{C06DFC81-3912-4844-B25C-E1D7CBCD80A0}"/>
              </a:ext>
            </a:extLst>
          </p:cNvPr>
          <p:cNvSpPr>
            <a:spLocks noGrp="1"/>
          </p:cNvSpPr>
          <p:nvPr>
            <p:ph sz="half" idx="14" hasCustomPrompt="1"/>
          </p:nvPr>
        </p:nvSpPr>
        <p:spPr>
          <a:xfrm>
            <a:off x="4400414" y="2714624"/>
            <a:ext cx="3378403" cy="3194051"/>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24" name="Espace réservé du texte 2">
            <a:extLst>
              <a:ext uri="{FF2B5EF4-FFF2-40B4-BE49-F238E27FC236}">
                <a16:creationId xmlns:a16="http://schemas.microsoft.com/office/drawing/2014/main" id="{11556C46-FD2A-4916-B30C-DB066CAEA471}"/>
              </a:ext>
            </a:extLst>
          </p:cNvPr>
          <p:cNvSpPr>
            <a:spLocks noGrp="1"/>
          </p:cNvSpPr>
          <p:nvPr>
            <p:ph type="body" idx="16" hasCustomPrompt="1"/>
          </p:nvPr>
        </p:nvSpPr>
        <p:spPr>
          <a:xfrm>
            <a:off x="8241852" y="2023139"/>
            <a:ext cx="3198328" cy="536005"/>
          </a:xfrm>
        </p:spPr>
        <p:txBody>
          <a:bodyPr rtlCol="0"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cxnSp>
        <p:nvCxnSpPr>
          <p:cNvPr id="19" name="Connecteur droit 18">
            <a:extLst>
              <a:ext uri="{FF2B5EF4-FFF2-40B4-BE49-F238E27FC236}">
                <a16:creationId xmlns:a16="http://schemas.microsoft.com/office/drawing/2014/main" id="{E2328988-0888-4C1A-8F73-17D455B6F882}"/>
              </a:ext>
              <a:ext uri="{C183D7F6-B498-43B3-948B-1728B52AA6E4}">
                <adec:decorative xmlns:adec="http://schemas.microsoft.com/office/drawing/2017/decorative" val="1"/>
              </a:ext>
            </a:extLst>
          </p:cNvPr>
          <p:cNvCxnSpPr>
            <a:cxnSpLocks/>
          </p:cNvCxnSpPr>
          <p:nvPr userDrawn="1"/>
        </p:nvCxnSpPr>
        <p:spPr>
          <a:xfrm>
            <a:off x="4180115" y="2714625"/>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cxnSp>
        <p:nvCxnSpPr>
          <p:cNvPr id="20" name="Connecteur droit 19">
            <a:extLst>
              <a:ext uri="{FF2B5EF4-FFF2-40B4-BE49-F238E27FC236}">
                <a16:creationId xmlns:a16="http://schemas.microsoft.com/office/drawing/2014/main" id="{D81892BA-72AB-4029-BF58-4D6F90C43628}"/>
              </a:ext>
              <a:ext uri="{C183D7F6-B498-43B3-948B-1728B52AA6E4}">
                <adec:decorative xmlns:adec="http://schemas.microsoft.com/office/drawing/2017/decorative" val="1"/>
              </a:ext>
            </a:extLst>
          </p:cNvPr>
          <p:cNvCxnSpPr>
            <a:cxnSpLocks/>
          </p:cNvCxnSpPr>
          <p:nvPr userDrawn="1"/>
        </p:nvCxnSpPr>
        <p:spPr>
          <a:xfrm>
            <a:off x="7962123" y="2714625"/>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sp>
        <p:nvSpPr>
          <p:cNvPr id="21" name="Espace réservé du texte 2">
            <a:extLst>
              <a:ext uri="{FF2B5EF4-FFF2-40B4-BE49-F238E27FC236}">
                <a16:creationId xmlns:a16="http://schemas.microsoft.com/office/drawing/2014/main" id="{8E232301-6803-418F-8637-ABBAC64416DA}"/>
              </a:ext>
            </a:extLst>
          </p:cNvPr>
          <p:cNvSpPr>
            <a:spLocks noGrp="1"/>
          </p:cNvSpPr>
          <p:nvPr>
            <p:ph type="body" idx="13" hasCustomPrompt="1"/>
          </p:nvPr>
        </p:nvSpPr>
        <p:spPr>
          <a:xfrm>
            <a:off x="4496836" y="2023139"/>
            <a:ext cx="3198328" cy="536005"/>
          </a:xfrm>
        </p:spPr>
        <p:txBody>
          <a:bodyPr rtlCol="0"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Tree>
    <p:extLst>
      <p:ext uri="{BB962C8B-B14F-4D97-AF65-F5344CB8AC3E}">
        <p14:creationId xmlns:p14="http://schemas.microsoft.com/office/powerpoint/2010/main" val="57119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re 1"/>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
        <p:nvSpPr>
          <p:cNvPr id="3" name="Espace réservé du texte 2"/>
          <p:cNvSpPr>
            <a:spLocks noGrp="1"/>
          </p:cNvSpPr>
          <p:nvPr>
            <p:ph type="body" idx="1" hasCustomPrompt="1"/>
          </p:nvPr>
        </p:nvSpPr>
        <p:spPr>
          <a:xfrm>
            <a:off x="581193" y="2250892"/>
            <a:ext cx="5393102" cy="536005"/>
          </a:xfrm>
        </p:spPr>
        <p:txBody>
          <a:bodyPr rtlCol="0"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581194" y="2926052"/>
            <a:ext cx="5393100" cy="2934999"/>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217707" y="2250892"/>
            <a:ext cx="5393102" cy="553373"/>
          </a:xfrm>
        </p:spPr>
        <p:txBody>
          <a:bodyPr rtlCol="0"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p:cNvSpPr>
            <a:spLocks noGrp="1"/>
          </p:cNvSpPr>
          <p:nvPr>
            <p:ph sz="quarter" idx="4" hasCustomPrompt="1"/>
          </p:nvPr>
        </p:nvSpPr>
        <p:spPr>
          <a:xfrm>
            <a:off x="6217709" y="2926052"/>
            <a:ext cx="5393100" cy="2934999"/>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lvl1pPr>
              <a:defRPr>
                <a:solidFill>
                  <a:srgbClr val="903163"/>
                </a:solidFill>
              </a:defRPr>
            </a:lvl1pPr>
          </a:lstStyle>
          <a:p>
            <a:pPr rtl="0"/>
            <a:fld id="{D800DF97-B2BD-4485-A86D-1AE35B4B0D80}" type="datetime8">
              <a:rPr lang="fr-FR" noProof="0" smtClean="0"/>
              <a:t>26/09/2021 22:54</a:t>
            </a:fld>
            <a:endParaRPr lang="fr-FR" noProof="0"/>
          </a:p>
        </p:txBody>
      </p:sp>
      <p:sp>
        <p:nvSpPr>
          <p:cNvPr id="8" name="Espace réservé du pied de page 7"/>
          <p:cNvSpPr>
            <a:spLocks noGrp="1"/>
          </p:cNvSpPr>
          <p:nvPr>
            <p:ph type="ftr" sz="quarter" idx="11"/>
          </p:nvPr>
        </p:nvSpPr>
        <p:spPr/>
        <p:txBody>
          <a:bodyPr rtlCol="0"/>
          <a:lstStyle>
            <a:lvl1pPr>
              <a:defRPr>
                <a:solidFill>
                  <a:srgbClr val="903163"/>
                </a:solidFill>
              </a:defRPr>
            </a:lvl1pPr>
          </a:lstStyle>
          <a:p>
            <a:pPr rtl="0"/>
            <a:r>
              <a:rPr lang="fr-FR" noProof="0"/>
              <a:t>AJOUTER UN PIED DE PAGE</a:t>
            </a:r>
          </a:p>
        </p:txBody>
      </p:sp>
      <p:sp>
        <p:nvSpPr>
          <p:cNvPr id="9" name="Espace réservé du numéro de diapositive 8"/>
          <p:cNvSpPr>
            <a:spLocks noGrp="1"/>
          </p:cNvSpPr>
          <p:nvPr>
            <p:ph type="sldNum" sz="quarter" idx="12"/>
          </p:nvPr>
        </p:nvSpPr>
        <p:spPr/>
        <p:txBody>
          <a:bodyPr rtlCol="0"/>
          <a:lstStyle>
            <a:lvl1pPr>
              <a:defRPr>
                <a:solidFill>
                  <a:srgbClr val="903163"/>
                </a:solidFill>
              </a:defRPr>
            </a:lvl1pPr>
          </a:lstStyle>
          <a:p>
            <a:pPr rtl="0"/>
            <a:fld id="{C5C3056E-1632-4A65-A24F-3F10A1450A6E}" type="slidenum">
              <a:rPr lang="fr-FR" noProof="0" smtClean="0"/>
              <a:pPr rtl="0"/>
              <a:t>‹N°›</a:t>
            </a:fld>
            <a:endParaRPr lang="fr-FR" noProof="0"/>
          </a:p>
        </p:txBody>
      </p:sp>
    </p:spTree>
    <p:extLst>
      <p:ext uri="{BB962C8B-B14F-4D97-AF65-F5344CB8AC3E}">
        <p14:creationId xmlns:p14="http://schemas.microsoft.com/office/powerpoint/2010/main" val="2416690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7" name="Rectangle 6"/>
          <p:cNvSpPr>
            <a:spLocks noChangeAspect="1"/>
          </p:cNvSpPr>
          <p:nvPr/>
        </p:nvSpPr>
        <p:spPr bwMode="white">
          <a:xfrm>
            <a:off x="440683"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e la date 2"/>
          <p:cNvSpPr>
            <a:spLocks noGrp="1"/>
          </p:cNvSpPr>
          <p:nvPr>
            <p:ph type="dt" sz="half" idx="10"/>
          </p:nvPr>
        </p:nvSpPr>
        <p:spPr/>
        <p:txBody>
          <a:bodyPr rtlCol="0"/>
          <a:lstStyle/>
          <a:p>
            <a:pPr rtl="0"/>
            <a:fld id="{6ECD2898-233F-4C51-AAFF-84D619D10ABE}" type="datetime8">
              <a:rPr lang="fr-FR" noProof="0" smtClean="0"/>
              <a:t>26/09/2021 22:54</a:t>
            </a:fld>
            <a:endParaRPr lang="fr-FR" noProof="0"/>
          </a:p>
        </p:txBody>
      </p:sp>
      <p:sp>
        <p:nvSpPr>
          <p:cNvPr id="4" name="Espace réservé du pied de page 3"/>
          <p:cNvSpPr>
            <a:spLocks noGrp="1"/>
          </p:cNvSpPr>
          <p:nvPr>
            <p:ph type="ftr" sz="quarter" idx="11"/>
          </p:nvPr>
        </p:nvSpPr>
        <p:spPr/>
        <p:txBody>
          <a:bodyPr rtlCol="0"/>
          <a:lstStyle/>
          <a:p>
            <a:pPr rtl="0"/>
            <a:r>
              <a:rPr lang="fr-FR" noProof="0"/>
              <a:t>AJOUTER UN PIED DE PAGE</a:t>
            </a:r>
          </a:p>
        </p:txBody>
      </p:sp>
      <p:sp>
        <p:nvSpPr>
          <p:cNvPr id="5" name="Espace réservé du numéro de diapositive 4"/>
          <p:cNvSpPr>
            <a:spLocks noGrp="1"/>
          </p:cNvSpPr>
          <p:nvPr>
            <p:ph type="sldNum" sz="quarter" idx="12"/>
          </p:nvPr>
        </p:nvSpPr>
        <p:spPr/>
        <p:txBody>
          <a:bodyPr rtlCol="0"/>
          <a:lstStyle/>
          <a:p>
            <a:pPr rtl="0"/>
            <a:fld id="{C5C3056E-1632-4A65-A24F-3F10A1450A6E}" type="slidenum">
              <a:rPr lang="fr-FR" noProof="0" smtClean="0"/>
              <a:t>‹N°›</a:t>
            </a:fld>
            <a:endParaRPr lang="fr-FR" noProof="0"/>
          </a:p>
        </p:txBody>
      </p:sp>
      <p:sp>
        <p:nvSpPr>
          <p:cNvPr id="9" name="Titre 1">
            <a:extLst>
              <a:ext uri="{FF2B5EF4-FFF2-40B4-BE49-F238E27FC236}">
                <a16:creationId xmlns:a16="http://schemas.microsoft.com/office/drawing/2014/main" id="{5CEC16FA-81A4-6F41-9FCE-6262A4533E5C}"/>
              </a:ext>
            </a:extLst>
          </p:cNvPr>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Tree>
    <p:extLst>
      <p:ext uri="{BB962C8B-B14F-4D97-AF65-F5344CB8AC3E}">
        <p14:creationId xmlns:p14="http://schemas.microsoft.com/office/powerpoint/2010/main" val="15454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a:defRPr>
                <a:solidFill>
                  <a:srgbClr val="903163"/>
                </a:solidFill>
              </a:defRPr>
            </a:lvl1pPr>
          </a:lstStyle>
          <a:p>
            <a:pPr rtl="0"/>
            <a:fld id="{D36661CC-50E6-4763-A56B-0B4A94A2D04B}" type="datetime8">
              <a:rPr lang="fr-FR" noProof="0" smtClean="0"/>
              <a:t>26/09/2021 22:54</a:t>
            </a:fld>
            <a:endParaRPr lang="fr-FR" noProof="0"/>
          </a:p>
        </p:txBody>
      </p:sp>
      <p:sp>
        <p:nvSpPr>
          <p:cNvPr id="3" name="Espace réservé du pied de page 2"/>
          <p:cNvSpPr>
            <a:spLocks noGrp="1"/>
          </p:cNvSpPr>
          <p:nvPr>
            <p:ph type="ftr" sz="quarter" idx="11"/>
          </p:nvPr>
        </p:nvSpPr>
        <p:spPr/>
        <p:txBody>
          <a:bodyPr rtlCol="0"/>
          <a:lstStyle>
            <a:lvl1pPr>
              <a:defRPr>
                <a:solidFill>
                  <a:srgbClr val="903163"/>
                </a:solidFill>
              </a:defRPr>
            </a:lvl1pPr>
          </a:lstStyle>
          <a:p>
            <a:pPr rtl="0"/>
            <a:r>
              <a:rPr lang="fr-FR" noProof="0"/>
              <a:t>AJOUTER UN PIED DE PAGE</a:t>
            </a:r>
          </a:p>
        </p:txBody>
      </p:sp>
      <p:sp>
        <p:nvSpPr>
          <p:cNvPr id="4" name="Espace réservé du numéro de diapositive 3"/>
          <p:cNvSpPr>
            <a:spLocks noGrp="1"/>
          </p:cNvSpPr>
          <p:nvPr>
            <p:ph type="sldNum" sz="quarter" idx="12"/>
          </p:nvPr>
        </p:nvSpPr>
        <p:spPr/>
        <p:txBody>
          <a:bodyPr rtlCol="0"/>
          <a:lstStyle>
            <a:lvl1pPr>
              <a:defRPr>
                <a:solidFill>
                  <a:srgbClr val="903163"/>
                </a:solidFill>
              </a:defRPr>
            </a:lvl1pPr>
          </a:lstStyle>
          <a:p>
            <a:pPr rtl="0"/>
            <a:fld id="{C5C3056E-1632-4A65-A24F-3F10A1450A6E}" type="slidenum">
              <a:rPr lang="fr-FR" noProof="0" smtClean="0"/>
              <a:pPr rtl="0"/>
              <a:t>‹N°›</a:t>
            </a:fld>
            <a:endParaRPr lang="fr-FR" noProof="0"/>
          </a:p>
        </p:txBody>
      </p:sp>
      <p:sp>
        <p:nvSpPr>
          <p:cNvPr id="5" name="Titre 4">
            <a:extLst>
              <a:ext uri="{FF2B5EF4-FFF2-40B4-BE49-F238E27FC236}">
                <a16:creationId xmlns:a16="http://schemas.microsoft.com/office/drawing/2014/main" id="{DFBB0525-CFF9-4A39-B5EA-579253994F60}"/>
              </a:ext>
            </a:extLst>
          </p:cNvPr>
          <p:cNvSpPr>
            <a:spLocks noGrp="1"/>
          </p:cNvSpPr>
          <p:nvPr>
            <p:ph type="title"/>
          </p:nvPr>
        </p:nvSpPr>
        <p:spPr/>
        <p:txBody>
          <a:bodyPr rtlCol="0"/>
          <a:lstStyle>
            <a:lvl1pPr>
              <a:defRPr>
                <a:solidFill>
                  <a:schemeClr val="tx1"/>
                </a:solidFill>
              </a:defRPr>
            </a:lvl1pPr>
          </a:lstStyle>
          <a:p>
            <a:pPr rtl="0"/>
            <a:r>
              <a:rPr lang="fr-FR" noProof="0"/>
              <a:t>Modifiez le style du titre</a:t>
            </a:r>
          </a:p>
        </p:txBody>
      </p:sp>
    </p:spTree>
    <p:extLst>
      <p:ext uri="{BB962C8B-B14F-4D97-AF65-F5344CB8AC3E}">
        <p14:creationId xmlns:p14="http://schemas.microsoft.com/office/powerpoint/2010/main" val="78586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flip="none" rotWithShape="1">
          <a:gsLst>
            <a:gs pos="0">
              <a:schemeClr val="bg1">
                <a:tint val="90000"/>
                <a:lumMod val="110000"/>
              </a:schemeClr>
            </a:gs>
            <a:gs pos="100000">
              <a:schemeClr val="accent4">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Espace réservé au titre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fr-FR" noProof="0"/>
              <a:t>MODIFIEZ LE STYLE DU TITRE</a:t>
            </a:r>
          </a:p>
        </p:txBody>
      </p:sp>
      <p:sp>
        <p:nvSpPr>
          <p:cNvPr id="3" name="Espace réservé du texte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AAAF8361-81F6-4A53-8E27-5F614AC11736}" type="datetime8">
              <a:rPr lang="fr-FR" noProof="0" smtClean="0"/>
              <a:t>26/09/2021 22:54</a:t>
            </a:fld>
            <a:endParaRPr lang="fr-FR" noProof="0"/>
          </a:p>
        </p:txBody>
      </p:sp>
      <p:sp>
        <p:nvSpPr>
          <p:cNvPr id="5" name="Espace réservé du pied de page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rtl="0"/>
            <a:r>
              <a:rPr lang="fr-FR" noProof="0"/>
              <a:t>AJOUTER UN PIED DE PAGE</a:t>
            </a:r>
          </a:p>
        </p:txBody>
      </p:sp>
      <p:sp>
        <p:nvSpPr>
          <p:cNvPr id="6" name="Espace réservé du numéro de diapositive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C5C3056E-1632-4A65-A24F-3F10A1450A6E}" type="slidenum">
              <a:rPr lang="fr-FR" noProof="0" smtClean="0"/>
              <a:t>‹N°›</a:t>
            </a:fld>
            <a:endParaRPr lang="fr-FR" noProof="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70731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73" r:id="rId7"/>
    <p:sldLayoutId id="2147483666" r:id="rId8"/>
    <p:sldLayoutId id="2147483667" r:id="rId9"/>
    <p:sldLayoutId id="2147483668" r:id="rId10"/>
    <p:sldLayoutId id="2147483669"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s://www.idrc.ca/en/how-write-policy-brief" TargetMode="External"/><Relationship Id="rId7" Type="http://schemas.openxmlformats.org/officeDocument/2006/relationships/hyperlink" Target="https://vsf-international.org/" TargetMode="External"/><Relationship Id="rId2" Type="http://schemas.openxmlformats.org/officeDocument/2006/relationships/hyperlink" Target="https://www.unige.ch/innovationspedagogiques/application/files/8015/8877/5051/Jorg_Balsiger_GeoPol_Guideline_PolicyBrief.pdf" TargetMode="External"/><Relationship Id="rId1" Type="http://schemas.openxmlformats.org/officeDocument/2006/relationships/slideLayout" Target="../slideLayouts/slideLayout2.xml"/><Relationship Id="rId6" Type="http://schemas.openxmlformats.org/officeDocument/2006/relationships/hyperlink" Target="https://www.policybriefs.org/writing" TargetMode="External"/><Relationship Id="rId5" Type="http://schemas.openxmlformats.org/officeDocument/2006/relationships/hyperlink" Target="https://assets.ctfassets.net/uo17ejk9rkwj/5UUSovzSMwKU4a4EiYW8ii/faa24bc37f1afbe734e3238347c5f014/Policy_brief_presentation.pdf" TargetMode="External"/><Relationship Id="rId4" Type="http://schemas.openxmlformats.org/officeDocument/2006/relationships/hyperlink" Target="https://www.cmi.no/guide/policy-brief#2-introduction"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accent4">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E9EA0F-FD88-464F-99D9-0E151D11E785}"/>
              </a:ext>
            </a:extLst>
          </p:cNvPr>
          <p:cNvSpPr>
            <a:spLocks noGrp="1"/>
          </p:cNvSpPr>
          <p:nvPr>
            <p:ph type="ctrTitle"/>
          </p:nvPr>
        </p:nvSpPr>
        <p:spPr>
          <a:xfrm>
            <a:off x="447675" y="965199"/>
            <a:ext cx="11243732" cy="1750010"/>
          </a:xfrm>
        </p:spPr>
        <p:txBody>
          <a:bodyPr rtlCol="0" anchor="ctr">
            <a:normAutofit/>
          </a:bodyPr>
          <a:lstStyle/>
          <a:p>
            <a:pPr algn="ctr" rtl="0"/>
            <a:r>
              <a:rPr lang="fr-FR" sz="4000" dirty="0"/>
              <a:t>Rédaction d’un Policy </a:t>
            </a:r>
            <a:r>
              <a:rPr lang="fr-FR" sz="4000" dirty="0" err="1"/>
              <a:t>brief</a:t>
            </a:r>
            <a:endParaRPr lang="fr-FR" sz="4000" dirty="0"/>
          </a:p>
        </p:txBody>
      </p:sp>
      <p:sp>
        <p:nvSpPr>
          <p:cNvPr id="3" name="Sous-titre 2">
            <a:extLst>
              <a:ext uri="{FF2B5EF4-FFF2-40B4-BE49-F238E27FC236}">
                <a16:creationId xmlns:a16="http://schemas.microsoft.com/office/drawing/2014/main" id="{7932A20C-8823-4E5C-BF21-C75BA56E76DE}"/>
              </a:ext>
            </a:extLst>
          </p:cNvPr>
          <p:cNvSpPr>
            <a:spLocks noGrp="1"/>
          </p:cNvSpPr>
          <p:nvPr>
            <p:ph type="subTitle" idx="1"/>
          </p:nvPr>
        </p:nvSpPr>
        <p:spPr bwMode="black">
          <a:xfrm>
            <a:off x="742950" y="3314700"/>
            <a:ext cx="10805583" cy="2800349"/>
          </a:xfrm>
        </p:spPr>
        <p:txBody>
          <a:bodyPr rtlCol="0" anchor="ctr">
            <a:normAutofit/>
          </a:bodyPr>
          <a:lstStyle/>
          <a:p>
            <a:pPr>
              <a:spcAft>
                <a:spcPts val="3000"/>
              </a:spcAft>
            </a:pPr>
            <a:endParaRPr lang="fr-FR" cap="none" dirty="0">
              <a:solidFill>
                <a:srgbClr val="FFFFFF"/>
              </a:solidFill>
            </a:endParaRPr>
          </a:p>
          <a:p>
            <a:pPr>
              <a:spcAft>
                <a:spcPts val="3000"/>
              </a:spcAft>
            </a:pPr>
            <a:endParaRPr lang="fr-FR" cap="none" dirty="0">
              <a:solidFill>
                <a:srgbClr val="FFFFFF"/>
              </a:solidFill>
            </a:endParaRPr>
          </a:p>
          <a:p>
            <a:pPr>
              <a:spcAft>
                <a:spcPts val="3000"/>
              </a:spcAft>
            </a:pPr>
            <a:r>
              <a:rPr lang="fr-FR" cap="none" dirty="0">
                <a:solidFill>
                  <a:srgbClr val="FFFFFF"/>
                </a:solidFill>
              </a:rPr>
              <a:t>Par Pr Abdou Salam FALL</a:t>
            </a:r>
          </a:p>
          <a:p>
            <a:pPr>
              <a:spcAft>
                <a:spcPts val="3000"/>
              </a:spcAft>
            </a:pPr>
            <a:r>
              <a:rPr lang="fr-FR" cap="none" dirty="0">
                <a:solidFill>
                  <a:srgbClr val="FFFFFF"/>
                </a:solidFill>
              </a:rPr>
              <a:t> Directeur de recherche titulaire (de classe exceptionnelle) de Socio-anthropologie</a:t>
            </a:r>
            <a:endParaRPr lang="fr-FR" sz="2000" cap="none" dirty="0">
              <a:solidFill>
                <a:srgbClr val="FFFFFF"/>
              </a:solidFill>
            </a:endParaRPr>
          </a:p>
        </p:txBody>
      </p:sp>
    </p:spTree>
    <p:extLst>
      <p:ext uri="{BB962C8B-B14F-4D97-AF65-F5344CB8AC3E}">
        <p14:creationId xmlns:p14="http://schemas.microsoft.com/office/powerpoint/2010/main" val="180603781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81194" y="2383145"/>
            <a:ext cx="11029615" cy="3678303"/>
          </a:xfrm>
        </p:spPr>
        <p:txBody>
          <a:bodyPr>
            <a:normAutofit/>
          </a:bodyPr>
          <a:lstStyle/>
          <a:p>
            <a:pPr>
              <a:buFont typeface="Wingdings" panose="05000000000000000000" pitchFamily="2" charset="2"/>
              <a:buChar char="v"/>
            </a:pPr>
            <a:r>
              <a:rPr lang="fr-SN" sz="2200" dirty="0"/>
              <a:t>Une tradition heuristique fortement portée sur la théorie ne privilégie pas les objets empiriques de recherche. </a:t>
            </a:r>
          </a:p>
          <a:p>
            <a:pPr>
              <a:buFont typeface="Wingdings" panose="05000000000000000000" pitchFamily="2" charset="2"/>
              <a:buChar char="v"/>
            </a:pPr>
            <a:endParaRPr lang="fr-SN" sz="2200" dirty="0"/>
          </a:p>
          <a:p>
            <a:pPr>
              <a:buFont typeface="Wingdings" panose="05000000000000000000" pitchFamily="2" charset="2"/>
              <a:buChar char="v"/>
            </a:pPr>
            <a:endParaRPr lang="fr-SN" sz="2200" dirty="0"/>
          </a:p>
          <a:p>
            <a:pPr>
              <a:buFont typeface="Wingdings" panose="05000000000000000000" pitchFamily="2" charset="2"/>
              <a:buChar char="v"/>
            </a:pPr>
            <a:endParaRPr lang="fr-SN" sz="2200" dirty="0"/>
          </a:p>
          <a:p>
            <a:pPr>
              <a:buFont typeface="Wingdings" panose="05000000000000000000" pitchFamily="2" charset="2"/>
              <a:buChar char="v"/>
            </a:pPr>
            <a:endParaRPr lang="fr-SN" sz="2200" dirty="0"/>
          </a:p>
          <a:p>
            <a:pPr marL="0" indent="0">
              <a:buNone/>
            </a:pPr>
            <a:r>
              <a:rPr lang="fr-SN" sz="2200" dirty="0"/>
              <a:t>Il en découle </a:t>
            </a:r>
            <a:r>
              <a:rPr lang="fr-SN" sz="2200" b="1" dirty="0"/>
              <a:t>une perception de la recherche académique comme élitiste où les chercheurs parlent et    écrivent pour d’autres chercheurs</a:t>
            </a:r>
            <a:r>
              <a:rPr lang="fr-SN" sz="2200" dirty="0"/>
              <a:t>.</a:t>
            </a:r>
            <a:endParaRPr lang="fr-FR" sz="2200" dirty="0"/>
          </a:p>
          <a:p>
            <a:pPr>
              <a:buFont typeface="Wingdings" panose="05000000000000000000" pitchFamily="2" charset="2"/>
              <a:buChar char="v"/>
            </a:pPr>
            <a:endParaRPr lang="fr-FR" dirty="0"/>
          </a:p>
        </p:txBody>
      </p:sp>
      <p:sp>
        <p:nvSpPr>
          <p:cNvPr id="4" name="Flèche vers le bas 3"/>
          <p:cNvSpPr/>
          <p:nvPr/>
        </p:nvSpPr>
        <p:spPr>
          <a:xfrm>
            <a:off x="5853685" y="3541691"/>
            <a:ext cx="484632" cy="978408"/>
          </a:xfrm>
          <a:prstGeom prst="down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6" name="Titre 2"/>
          <p:cNvSpPr>
            <a:spLocks noGrp="1"/>
          </p:cNvSpPr>
          <p:nvPr>
            <p:ph type="title"/>
          </p:nvPr>
        </p:nvSpPr>
        <p:spPr/>
        <p:txBody>
          <a:bodyPr>
            <a:normAutofit fontScale="90000"/>
          </a:bodyPr>
          <a:lstStyle/>
          <a:p>
            <a:r>
              <a:rPr lang="fr-FR" dirty="0"/>
              <a:t>II. Éléments de contexte de la production de document scientifique (4/10)</a:t>
            </a:r>
          </a:p>
        </p:txBody>
      </p:sp>
    </p:spTree>
    <p:extLst>
      <p:ext uri="{BB962C8B-B14F-4D97-AF65-F5344CB8AC3E}">
        <p14:creationId xmlns:p14="http://schemas.microsoft.com/office/powerpoint/2010/main" val="3811271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0" y="1717990"/>
            <a:ext cx="12428615" cy="5376623"/>
          </a:xfrm>
          <a:prstGeom prst="cloudCallou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oAutofit/>
          </a:bodyPr>
          <a:lstStyle/>
          <a:p>
            <a:r>
              <a:rPr lang="fr-SN" sz="2000" dirty="0"/>
              <a:t>Décrivez trois des sentiments dominants qui vous habitent en écrivant un texte scientifique :</a:t>
            </a:r>
            <a:endParaRPr lang="fr-FR" sz="2000" dirty="0"/>
          </a:p>
          <a:p>
            <a:pPr marL="342900" lvl="0" indent="-342900">
              <a:buClr>
                <a:schemeClr val="bg1"/>
              </a:buClr>
              <a:buFont typeface="+mj-lt"/>
              <a:buAutoNum type="arabicPeriod"/>
            </a:pPr>
            <a:r>
              <a:rPr lang="fr-SN" sz="2000" dirty="0"/>
              <a:t>Vouloir convaincre</a:t>
            </a:r>
            <a:endParaRPr lang="fr-FR" sz="2000" dirty="0"/>
          </a:p>
          <a:p>
            <a:pPr marL="342900" lvl="0" indent="-342900">
              <a:buClr>
                <a:schemeClr val="bg1"/>
              </a:buClr>
              <a:buFont typeface="+mj-lt"/>
              <a:buAutoNum type="arabicPeriod"/>
            </a:pPr>
            <a:r>
              <a:rPr lang="fr-SN" sz="2000" dirty="0"/>
              <a:t>Impressionner vos lecteurs</a:t>
            </a:r>
            <a:endParaRPr lang="fr-FR" sz="2000" dirty="0"/>
          </a:p>
          <a:p>
            <a:pPr marL="342900" lvl="0" indent="-342900">
              <a:buClr>
                <a:schemeClr val="bg1"/>
              </a:buClr>
              <a:buFont typeface="+mj-lt"/>
              <a:buAutoNum type="arabicPeriod"/>
            </a:pPr>
            <a:r>
              <a:rPr lang="fr-SN" sz="2000" dirty="0"/>
              <a:t>Ecrire à l’emporte-pièce / Pas de souci de qui est le lecteur / Être publié  tout court / Méconnaissance des critères de choix des comités de lecture</a:t>
            </a:r>
            <a:endParaRPr lang="fr-FR" sz="2000" dirty="0"/>
          </a:p>
          <a:p>
            <a:pPr marL="342900" lvl="0" indent="-342900">
              <a:buClr>
                <a:schemeClr val="bg1"/>
              </a:buClr>
              <a:buFont typeface="+mj-lt"/>
              <a:buAutoNum type="arabicPeriod"/>
            </a:pPr>
            <a:r>
              <a:rPr lang="fr-SN" sz="2000" dirty="0"/>
              <a:t>Se parler à soi</a:t>
            </a:r>
            <a:endParaRPr lang="fr-FR" sz="2000" dirty="0"/>
          </a:p>
          <a:p>
            <a:pPr marL="342900" lvl="0" indent="-342900">
              <a:buClr>
                <a:schemeClr val="bg1"/>
              </a:buClr>
              <a:buFont typeface="+mj-lt"/>
              <a:buAutoNum type="arabicPeriod"/>
            </a:pPr>
            <a:r>
              <a:rPr lang="fr-SN" sz="2000" dirty="0"/>
              <a:t>Faire passer plusieurs idées en laissant le soin au lecteur d’en choisir</a:t>
            </a:r>
            <a:endParaRPr lang="fr-FR" sz="2000" dirty="0"/>
          </a:p>
          <a:p>
            <a:pPr marL="342900" lvl="0" indent="-342900">
              <a:buClr>
                <a:schemeClr val="bg1"/>
              </a:buClr>
              <a:buFont typeface="+mj-lt"/>
              <a:buAutoNum type="arabicPeriod"/>
            </a:pPr>
            <a:r>
              <a:rPr lang="fr-SN" sz="2000" dirty="0"/>
              <a:t>Autres à préciser.</a:t>
            </a:r>
            <a:endParaRPr lang="fr-FR" sz="2000" dirty="0"/>
          </a:p>
        </p:txBody>
      </p:sp>
      <p:sp>
        <p:nvSpPr>
          <p:cNvPr id="5" name="Titre 2"/>
          <p:cNvSpPr>
            <a:spLocks noGrp="1"/>
          </p:cNvSpPr>
          <p:nvPr>
            <p:ph type="title"/>
          </p:nvPr>
        </p:nvSpPr>
        <p:spPr/>
        <p:txBody>
          <a:bodyPr>
            <a:normAutofit fontScale="90000"/>
          </a:bodyPr>
          <a:lstStyle/>
          <a:p>
            <a:r>
              <a:rPr lang="fr-FR" dirty="0"/>
              <a:t>II. Éléments de contexte de la production de document scientifique (5/10)</a:t>
            </a:r>
          </a:p>
        </p:txBody>
      </p:sp>
    </p:spTree>
    <p:extLst>
      <p:ext uri="{BB962C8B-B14F-4D97-AF65-F5344CB8AC3E}">
        <p14:creationId xmlns:p14="http://schemas.microsoft.com/office/powerpoint/2010/main" val="3448685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115296884"/>
              </p:ext>
            </p:extLst>
          </p:nvPr>
        </p:nvGraphicFramePr>
        <p:xfrm>
          <a:off x="1957589" y="1818640"/>
          <a:ext cx="8680360" cy="5039360"/>
        </p:xfrm>
        <a:graphic>
          <a:graphicData uri="http://schemas.openxmlformats.org/drawingml/2006/table">
            <a:tbl>
              <a:tblPr firstRow="1" bandRow="1">
                <a:tableStyleId>{5C22544A-7EE6-4342-B048-85BDC9FD1C3A}</a:tableStyleId>
              </a:tblPr>
              <a:tblGrid>
                <a:gridCol w="4325367">
                  <a:extLst>
                    <a:ext uri="{9D8B030D-6E8A-4147-A177-3AD203B41FA5}">
                      <a16:colId xmlns:a16="http://schemas.microsoft.com/office/drawing/2014/main" val="20000"/>
                    </a:ext>
                  </a:extLst>
                </a:gridCol>
                <a:gridCol w="4354993">
                  <a:extLst>
                    <a:ext uri="{9D8B030D-6E8A-4147-A177-3AD203B41FA5}">
                      <a16:colId xmlns:a16="http://schemas.microsoft.com/office/drawing/2014/main" val="20001"/>
                    </a:ext>
                  </a:extLst>
                </a:gridCol>
              </a:tblGrid>
              <a:tr h="370840">
                <a:tc>
                  <a:txBody>
                    <a:bodyPr/>
                    <a:lstStyle/>
                    <a:p>
                      <a:r>
                        <a:rPr lang="fr-FR" dirty="0"/>
                        <a:t>Sentiments</a:t>
                      </a:r>
                    </a:p>
                  </a:txBody>
                  <a:tcPr/>
                </a:tc>
                <a:tc>
                  <a:txBody>
                    <a:bodyPr/>
                    <a:lstStyle/>
                    <a:p>
                      <a:r>
                        <a:rPr lang="fr-FR" dirty="0"/>
                        <a:t>Nombre de réponses obtenues</a:t>
                      </a:r>
                    </a:p>
                  </a:txBody>
                  <a:tcPr/>
                </a:tc>
                <a:extLst>
                  <a:ext uri="{0D108BD9-81ED-4DB2-BD59-A6C34878D82A}">
                    <a16:rowId xmlns:a16="http://schemas.microsoft.com/office/drawing/2014/main" val="10000"/>
                  </a:ext>
                </a:extLst>
              </a:tr>
              <a:tr h="370840">
                <a:tc>
                  <a:txBody>
                    <a:bodyPr/>
                    <a:lstStyle/>
                    <a:p>
                      <a:pPr marL="0" lvl="0" indent="0">
                        <a:buClr>
                          <a:schemeClr val="bg1"/>
                        </a:buClr>
                        <a:buFont typeface="+mj-lt"/>
                        <a:buNone/>
                      </a:pPr>
                      <a:r>
                        <a:rPr lang="fr-SN" dirty="0"/>
                        <a:t>Vouloir convaincre</a:t>
                      </a:r>
                      <a:endParaRPr lang="fr-FR" dirty="0"/>
                    </a:p>
                    <a:p>
                      <a:endParaRPr lang="fr-FR" dirty="0"/>
                    </a:p>
                  </a:txBody>
                  <a:tcPr/>
                </a:tc>
                <a:tc>
                  <a:txBody>
                    <a:bodyPr/>
                    <a:lstStyle/>
                    <a:p>
                      <a:endParaRPr lang="fr-FR"/>
                    </a:p>
                  </a:txBody>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SN" dirty="0"/>
                        <a:t>Impressionner vos lecteurs</a:t>
                      </a:r>
                      <a:endParaRPr lang="fr-FR" dirty="0"/>
                    </a:p>
                    <a:p>
                      <a:endParaRPr lang="fr-FR" dirty="0"/>
                    </a:p>
                  </a:txBody>
                  <a:tcPr/>
                </a:tc>
                <a:tc>
                  <a:txBody>
                    <a:bodyPr/>
                    <a:lstStyle/>
                    <a:p>
                      <a:endParaRPr lang="fr-FR"/>
                    </a:p>
                  </a:txBody>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SN" dirty="0"/>
                        <a:t>Ecrire à l’emporte-pièce / Pas de souci de qui est le lecteur / Être publié tout court / Méconnaissance des critères de choix des comités de lecture</a:t>
                      </a:r>
                      <a:endParaRPr lang="fr-FR" dirty="0"/>
                    </a:p>
                    <a:p>
                      <a:endParaRPr lang="fr-FR" dirty="0"/>
                    </a:p>
                  </a:txBody>
                  <a:tcPr/>
                </a:tc>
                <a:tc>
                  <a:txBody>
                    <a:bodyPr/>
                    <a:lstStyle/>
                    <a:p>
                      <a:endParaRPr lang="fr-FR" dirty="0"/>
                    </a:p>
                  </a:txBody>
                  <a:tcPr/>
                </a:tc>
                <a:extLst>
                  <a:ext uri="{0D108BD9-81ED-4DB2-BD59-A6C34878D82A}">
                    <a16:rowId xmlns:a16="http://schemas.microsoft.com/office/drawing/2014/main" val="1000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SN" dirty="0"/>
                        <a:t>Se parler à soi</a:t>
                      </a:r>
                      <a:endParaRPr lang="fr-FR" dirty="0"/>
                    </a:p>
                    <a:p>
                      <a:endParaRPr lang="fr-FR" dirty="0"/>
                    </a:p>
                  </a:txBody>
                  <a:tcPr/>
                </a:tc>
                <a:tc>
                  <a:txBody>
                    <a:bodyPr/>
                    <a:lstStyle/>
                    <a:p>
                      <a:endParaRPr lang="fr-FR"/>
                    </a:p>
                  </a:txBody>
                  <a:tcPr/>
                </a:tc>
                <a:extLst>
                  <a:ext uri="{0D108BD9-81ED-4DB2-BD59-A6C34878D82A}">
                    <a16:rowId xmlns:a16="http://schemas.microsoft.com/office/drawing/2014/main" val="10004"/>
                  </a:ext>
                </a:extLst>
              </a:tr>
              <a:tr h="75076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SN" dirty="0"/>
                        <a:t>Faire passer plusieurs idées en laissant le soin au lecteur d’en choisir</a:t>
                      </a:r>
                      <a:endParaRPr lang="fr-FR" dirty="0"/>
                    </a:p>
                    <a:p>
                      <a:endParaRPr lang="fr-FR" dirty="0"/>
                    </a:p>
                  </a:txBody>
                  <a:tcPr/>
                </a:tc>
                <a:tc>
                  <a:txBody>
                    <a:bodyPr/>
                    <a:lstStyle/>
                    <a:p>
                      <a:endParaRPr lang="fr-FR" dirty="0"/>
                    </a:p>
                  </a:txBody>
                  <a:tcPr/>
                </a:tc>
                <a:extLst>
                  <a:ext uri="{0D108BD9-81ED-4DB2-BD59-A6C34878D82A}">
                    <a16:rowId xmlns:a16="http://schemas.microsoft.com/office/drawing/2014/main" val="10005"/>
                  </a:ext>
                </a:extLst>
              </a:tr>
              <a:tr h="370840">
                <a:tc>
                  <a:txBody>
                    <a:bodyPr/>
                    <a:lstStyle/>
                    <a:p>
                      <a:r>
                        <a:rPr lang="fr-FR" dirty="0"/>
                        <a:t>Autres à préciser</a:t>
                      </a:r>
                    </a:p>
                  </a:txBody>
                  <a:tcPr/>
                </a:tc>
                <a:tc>
                  <a:txBody>
                    <a:bodyPr/>
                    <a:lstStyle/>
                    <a:p>
                      <a:endParaRPr lang="fr-FR" dirty="0"/>
                    </a:p>
                  </a:txBody>
                  <a:tcPr/>
                </a:tc>
                <a:extLst>
                  <a:ext uri="{0D108BD9-81ED-4DB2-BD59-A6C34878D82A}">
                    <a16:rowId xmlns:a16="http://schemas.microsoft.com/office/drawing/2014/main" val="10006"/>
                  </a:ext>
                </a:extLst>
              </a:tr>
            </a:tbl>
          </a:graphicData>
        </a:graphic>
      </p:graphicFrame>
      <p:sp>
        <p:nvSpPr>
          <p:cNvPr id="5" name="Titre 2"/>
          <p:cNvSpPr>
            <a:spLocks noGrp="1"/>
          </p:cNvSpPr>
          <p:nvPr>
            <p:ph type="title"/>
          </p:nvPr>
        </p:nvSpPr>
        <p:spPr>
          <a:xfrm>
            <a:off x="583338" y="729658"/>
            <a:ext cx="11029616" cy="988332"/>
          </a:xfrm>
        </p:spPr>
        <p:txBody>
          <a:bodyPr>
            <a:normAutofit fontScale="90000"/>
          </a:bodyPr>
          <a:lstStyle/>
          <a:p>
            <a:r>
              <a:rPr lang="fr-FR" dirty="0"/>
              <a:t>II. Éléments de contexte de la production de document scientifique (6/10)</a:t>
            </a:r>
          </a:p>
        </p:txBody>
      </p:sp>
    </p:spTree>
    <p:extLst>
      <p:ext uri="{BB962C8B-B14F-4D97-AF65-F5344CB8AC3E}">
        <p14:creationId xmlns:p14="http://schemas.microsoft.com/office/powerpoint/2010/main" val="994314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46696" y="2327433"/>
            <a:ext cx="11029615" cy="3678303"/>
          </a:xfrm>
        </p:spPr>
        <p:txBody>
          <a:bodyPr>
            <a:normAutofit/>
          </a:bodyPr>
          <a:lstStyle/>
          <a:p>
            <a:pPr>
              <a:buFont typeface="Wingdings" panose="05000000000000000000" pitchFamily="2" charset="2"/>
              <a:buChar char="v"/>
            </a:pPr>
            <a:r>
              <a:rPr lang="fr-SN" sz="2200" dirty="0"/>
              <a:t>L’identification d’objets de recherche est influencée par les commanditaires d’expertise auprès des chercheurs. </a:t>
            </a:r>
          </a:p>
          <a:p>
            <a:pPr>
              <a:buFont typeface="Wingdings" panose="05000000000000000000" pitchFamily="2" charset="2"/>
              <a:buChar char="v"/>
            </a:pPr>
            <a:endParaRPr lang="fr-SN" sz="2200" dirty="0"/>
          </a:p>
          <a:p>
            <a:pPr>
              <a:buFont typeface="Wingdings" panose="05000000000000000000" pitchFamily="2" charset="2"/>
              <a:buChar char="v"/>
            </a:pPr>
            <a:endParaRPr lang="fr-SN" sz="2200" dirty="0"/>
          </a:p>
          <a:p>
            <a:pPr>
              <a:buFont typeface="Wingdings" panose="05000000000000000000" pitchFamily="2" charset="2"/>
              <a:buChar char="v"/>
            </a:pPr>
            <a:endParaRPr lang="fr-SN" sz="2200" dirty="0"/>
          </a:p>
          <a:p>
            <a:pPr>
              <a:buFont typeface="Wingdings" panose="05000000000000000000" pitchFamily="2" charset="2"/>
              <a:buChar char="v"/>
            </a:pPr>
            <a:endParaRPr lang="fr-SN" sz="2200" dirty="0"/>
          </a:p>
          <a:p>
            <a:pPr marL="0" indent="0">
              <a:buNone/>
            </a:pPr>
            <a:r>
              <a:rPr lang="fr-SN" sz="2200" dirty="0"/>
              <a:t>Il en résulte le plus souvent </a:t>
            </a:r>
            <a:r>
              <a:rPr lang="fr-SN" sz="2200" b="1" dirty="0"/>
              <a:t>un savoir circonstanciel produit en un temps record et principalement destiné aux commanditaires.</a:t>
            </a:r>
            <a:r>
              <a:rPr lang="fr-SN" sz="2200" dirty="0"/>
              <a:t> </a:t>
            </a:r>
            <a:endParaRPr lang="fr-FR" sz="2200" dirty="0"/>
          </a:p>
          <a:p>
            <a:endParaRPr lang="fr-FR" dirty="0"/>
          </a:p>
        </p:txBody>
      </p:sp>
      <p:sp>
        <p:nvSpPr>
          <p:cNvPr id="4" name="Titre 2"/>
          <p:cNvSpPr>
            <a:spLocks noGrp="1"/>
          </p:cNvSpPr>
          <p:nvPr>
            <p:ph type="title"/>
          </p:nvPr>
        </p:nvSpPr>
        <p:spPr/>
        <p:txBody>
          <a:bodyPr>
            <a:normAutofit fontScale="90000"/>
          </a:bodyPr>
          <a:lstStyle/>
          <a:p>
            <a:r>
              <a:rPr lang="fr-FR" dirty="0"/>
              <a:t>II. Éléments de contexte de la production de document scientifique (7/10)</a:t>
            </a:r>
          </a:p>
        </p:txBody>
      </p:sp>
      <p:sp>
        <p:nvSpPr>
          <p:cNvPr id="5" name="Flèche vers le bas 4"/>
          <p:cNvSpPr/>
          <p:nvPr/>
        </p:nvSpPr>
        <p:spPr>
          <a:xfrm>
            <a:off x="5853685" y="3309871"/>
            <a:ext cx="484632" cy="978408"/>
          </a:xfrm>
          <a:prstGeom prst="down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69792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a:spLocks noGrp="1"/>
          </p:cNvSpPr>
          <p:nvPr>
            <p:ph type="title"/>
          </p:nvPr>
        </p:nvSpPr>
        <p:spPr>
          <a:xfrm>
            <a:off x="581193" y="755416"/>
            <a:ext cx="11029616" cy="988332"/>
          </a:xfrm>
        </p:spPr>
        <p:txBody>
          <a:bodyPr>
            <a:normAutofit fontScale="90000"/>
          </a:bodyPr>
          <a:lstStyle/>
          <a:p>
            <a:r>
              <a:rPr lang="fr-FR" dirty="0"/>
              <a:t>II. Éléments de contexte de la production de document scientifique (8/10)</a:t>
            </a:r>
          </a:p>
        </p:txBody>
      </p:sp>
      <p:sp>
        <p:nvSpPr>
          <p:cNvPr id="6" name="Pensées 5"/>
          <p:cNvSpPr/>
          <p:nvPr/>
        </p:nvSpPr>
        <p:spPr>
          <a:xfrm>
            <a:off x="0" y="2479964"/>
            <a:ext cx="4995359" cy="2603875"/>
          </a:xfrm>
          <a:prstGeom prst="cloudCallout">
            <a:avLst/>
          </a:prstGeom>
          <a:solidFill>
            <a:schemeClr val="accent2">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SN" sz="2000" dirty="0"/>
              <a:t>Quels sont les liens favorables et les différences que vous établissez entre recherche scientifique et expertise ?</a:t>
            </a:r>
            <a:endParaRPr lang="fr-FR" sz="2000" dirty="0"/>
          </a:p>
          <a:p>
            <a:pPr algn="ctr"/>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3215286937"/>
              </p:ext>
            </p:extLst>
          </p:nvPr>
        </p:nvGraphicFramePr>
        <p:xfrm>
          <a:off x="5087154" y="2073499"/>
          <a:ext cx="7104846" cy="4919728"/>
        </p:xfrm>
        <a:graphic>
          <a:graphicData uri="http://schemas.openxmlformats.org/drawingml/2006/table">
            <a:tbl>
              <a:tblPr firstRow="1" bandRow="1">
                <a:tableStyleId>{5C22544A-7EE6-4342-B048-85BDC9FD1C3A}</a:tableStyleId>
              </a:tblPr>
              <a:tblGrid>
                <a:gridCol w="3552423">
                  <a:extLst>
                    <a:ext uri="{9D8B030D-6E8A-4147-A177-3AD203B41FA5}">
                      <a16:colId xmlns:a16="http://schemas.microsoft.com/office/drawing/2014/main" val="20000"/>
                    </a:ext>
                  </a:extLst>
                </a:gridCol>
                <a:gridCol w="3552423">
                  <a:extLst>
                    <a:ext uri="{9D8B030D-6E8A-4147-A177-3AD203B41FA5}">
                      <a16:colId xmlns:a16="http://schemas.microsoft.com/office/drawing/2014/main" val="20001"/>
                    </a:ext>
                  </a:extLst>
                </a:gridCol>
              </a:tblGrid>
              <a:tr h="614966">
                <a:tc>
                  <a:txBody>
                    <a:bodyPr/>
                    <a:lstStyle/>
                    <a:p>
                      <a:r>
                        <a:rPr lang="fr-FR" dirty="0"/>
                        <a:t>Liens favorables</a:t>
                      </a:r>
                    </a:p>
                  </a:txBody>
                  <a:tcPr/>
                </a:tc>
                <a:tc>
                  <a:txBody>
                    <a:bodyPr/>
                    <a:lstStyle/>
                    <a:p>
                      <a:r>
                        <a:rPr lang="fr-FR" dirty="0"/>
                        <a:t>Différences</a:t>
                      </a:r>
                    </a:p>
                  </a:txBody>
                  <a:tcPr/>
                </a:tc>
                <a:extLst>
                  <a:ext uri="{0D108BD9-81ED-4DB2-BD59-A6C34878D82A}">
                    <a16:rowId xmlns:a16="http://schemas.microsoft.com/office/drawing/2014/main" val="10000"/>
                  </a:ext>
                </a:extLst>
              </a:tr>
              <a:tr h="614966">
                <a:tc>
                  <a:txBody>
                    <a:bodyPr/>
                    <a:lstStyle/>
                    <a:p>
                      <a:endParaRPr lang="fr-FR"/>
                    </a:p>
                  </a:txBody>
                  <a:tcPr/>
                </a:tc>
                <a:tc>
                  <a:txBody>
                    <a:bodyPr/>
                    <a:lstStyle/>
                    <a:p>
                      <a:endParaRPr lang="fr-FR"/>
                    </a:p>
                  </a:txBody>
                  <a:tcPr/>
                </a:tc>
                <a:extLst>
                  <a:ext uri="{0D108BD9-81ED-4DB2-BD59-A6C34878D82A}">
                    <a16:rowId xmlns:a16="http://schemas.microsoft.com/office/drawing/2014/main" val="10001"/>
                  </a:ext>
                </a:extLst>
              </a:tr>
              <a:tr h="614966">
                <a:tc>
                  <a:txBody>
                    <a:bodyPr/>
                    <a:lstStyle/>
                    <a:p>
                      <a:endParaRPr lang="fr-FR"/>
                    </a:p>
                  </a:txBody>
                  <a:tcPr/>
                </a:tc>
                <a:tc>
                  <a:txBody>
                    <a:bodyPr/>
                    <a:lstStyle/>
                    <a:p>
                      <a:endParaRPr lang="fr-FR"/>
                    </a:p>
                  </a:txBody>
                  <a:tcPr/>
                </a:tc>
                <a:extLst>
                  <a:ext uri="{0D108BD9-81ED-4DB2-BD59-A6C34878D82A}">
                    <a16:rowId xmlns:a16="http://schemas.microsoft.com/office/drawing/2014/main" val="10002"/>
                  </a:ext>
                </a:extLst>
              </a:tr>
              <a:tr h="614966">
                <a:tc>
                  <a:txBody>
                    <a:bodyPr/>
                    <a:lstStyle/>
                    <a:p>
                      <a:endParaRPr lang="fr-FR"/>
                    </a:p>
                  </a:txBody>
                  <a:tcPr/>
                </a:tc>
                <a:tc>
                  <a:txBody>
                    <a:bodyPr/>
                    <a:lstStyle/>
                    <a:p>
                      <a:endParaRPr lang="fr-FR"/>
                    </a:p>
                  </a:txBody>
                  <a:tcPr/>
                </a:tc>
                <a:extLst>
                  <a:ext uri="{0D108BD9-81ED-4DB2-BD59-A6C34878D82A}">
                    <a16:rowId xmlns:a16="http://schemas.microsoft.com/office/drawing/2014/main" val="10003"/>
                  </a:ext>
                </a:extLst>
              </a:tr>
              <a:tr h="614966">
                <a:tc>
                  <a:txBody>
                    <a:bodyPr/>
                    <a:lstStyle/>
                    <a:p>
                      <a:endParaRPr lang="fr-FR"/>
                    </a:p>
                  </a:txBody>
                  <a:tcPr/>
                </a:tc>
                <a:tc>
                  <a:txBody>
                    <a:bodyPr/>
                    <a:lstStyle/>
                    <a:p>
                      <a:endParaRPr lang="fr-FR"/>
                    </a:p>
                  </a:txBody>
                  <a:tcPr/>
                </a:tc>
                <a:extLst>
                  <a:ext uri="{0D108BD9-81ED-4DB2-BD59-A6C34878D82A}">
                    <a16:rowId xmlns:a16="http://schemas.microsoft.com/office/drawing/2014/main" val="10004"/>
                  </a:ext>
                </a:extLst>
              </a:tr>
              <a:tr h="614966">
                <a:tc>
                  <a:txBody>
                    <a:bodyPr/>
                    <a:lstStyle/>
                    <a:p>
                      <a:endParaRPr lang="fr-FR"/>
                    </a:p>
                  </a:txBody>
                  <a:tcPr/>
                </a:tc>
                <a:tc>
                  <a:txBody>
                    <a:bodyPr/>
                    <a:lstStyle/>
                    <a:p>
                      <a:endParaRPr lang="fr-FR"/>
                    </a:p>
                  </a:txBody>
                  <a:tcPr/>
                </a:tc>
                <a:extLst>
                  <a:ext uri="{0D108BD9-81ED-4DB2-BD59-A6C34878D82A}">
                    <a16:rowId xmlns:a16="http://schemas.microsoft.com/office/drawing/2014/main" val="10005"/>
                  </a:ext>
                </a:extLst>
              </a:tr>
              <a:tr h="614966">
                <a:tc>
                  <a:txBody>
                    <a:bodyPr/>
                    <a:lstStyle/>
                    <a:p>
                      <a:endParaRPr lang="fr-FR"/>
                    </a:p>
                  </a:txBody>
                  <a:tcPr/>
                </a:tc>
                <a:tc>
                  <a:txBody>
                    <a:bodyPr/>
                    <a:lstStyle/>
                    <a:p>
                      <a:endParaRPr lang="fr-FR"/>
                    </a:p>
                  </a:txBody>
                  <a:tcPr/>
                </a:tc>
                <a:extLst>
                  <a:ext uri="{0D108BD9-81ED-4DB2-BD59-A6C34878D82A}">
                    <a16:rowId xmlns:a16="http://schemas.microsoft.com/office/drawing/2014/main" val="10006"/>
                  </a:ext>
                </a:extLst>
              </a:tr>
              <a:tr h="614966">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96246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a:spLocks noGrp="1"/>
          </p:cNvSpPr>
          <p:nvPr>
            <p:ph type="title"/>
          </p:nvPr>
        </p:nvSpPr>
        <p:spPr>
          <a:xfrm>
            <a:off x="581193" y="755416"/>
            <a:ext cx="11029616" cy="988332"/>
          </a:xfrm>
        </p:spPr>
        <p:txBody>
          <a:bodyPr>
            <a:normAutofit fontScale="90000"/>
          </a:bodyPr>
          <a:lstStyle/>
          <a:p>
            <a:r>
              <a:rPr lang="fr-FR" dirty="0"/>
              <a:t>II. Éléments de contexte de la production de document scientifique (9/10)</a:t>
            </a:r>
          </a:p>
        </p:txBody>
      </p:sp>
      <p:sp>
        <p:nvSpPr>
          <p:cNvPr id="7" name="Pensées 6"/>
          <p:cNvSpPr/>
          <p:nvPr/>
        </p:nvSpPr>
        <p:spPr>
          <a:xfrm flipH="1">
            <a:off x="58459" y="3206840"/>
            <a:ext cx="5028695" cy="2150771"/>
          </a:xfrm>
          <a:prstGeom prst="cloudCallout">
            <a:avLst/>
          </a:prstGeom>
          <a:solidFill>
            <a:schemeClr val="accent2">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fr-SN" sz="2200" dirty="0"/>
              <a:t>Les styles d’écriture sont-ils semblables ?</a:t>
            </a:r>
            <a:endParaRPr lang="fr-FR" sz="2200" dirty="0"/>
          </a:p>
        </p:txBody>
      </p:sp>
      <p:graphicFrame>
        <p:nvGraphicFramePr>
          <p:cNvPr id="5" name="Tableau 4"/>
          <p:cNvGraphicFramePr>
            <a:graphicFrameLocks noGrp="1"/>
          </p:cNvGraphicFramePr>
          <p:nvPr>
            <p:extLst>
              <p:ext uri="{D42A27DB-BD31-4B8C-83A1-F6EECF244321}">
                <p14:modId xmlns:p14="http://schemas.microsoft.com/office/powerpoint/2010/main" val="460487046"/>
              </p:ext>
            </p:extLst>
          </p:nvPr>
        </p:nvGraphicFramePr>
        <p:xfrm>
          <a:off x="5087154" y="2073499"/>
          <a:ext cx="7104846" cy="4919728"/>
        </p:xfrm>
        <a:graphic>
          <a:graphicData uri="http://schemas.openxmlformats.org/drawingml/2006/table">
            <a:tbl>
              <a:tblPr firstRow="1" bandRow="1">
                <a:tableStyleId>{5C22544A-7EE6-4342-B048-85BDC9FD1C3A}</a:tableStyleId>
              </a:tblPr>
              <a:tblGrid>
                <a:gridCol w="3552423">
                  <a:extLst>
                    <a:ext uri="{9D8B030D-6E8A-4147-A177-3AD203B41FA5}">
                      <a16:colId xmlns:a16="http://schemas.microsoft.com/office/drawing/2014/main" val="20000"/>
                    </a:ext>
                  </a:extLst>
                </a:gridCol>
                <a:gridCol w="3552423">
                  <a:extLst>
                    <a:ext uri="{9D8B030D-6E8A-4147-A177-3AD203B41FA5}">
                      <a16:colId xmlns:a16="http://schemas.microsoft.com/office/drawing/2014/main" val="20001"/>
                    </a:ext>
                  </a:extLst>
                </a:gridCol>
              </a:tblGrid>
              <a:tr h="614966">
                <a:tc>
                  <a:txBody>
                    <a:bodyPr/>
                    <a:lstStyle/>
                    <a:p>
                      <a:r>
                        <a:rPr lang="fr-FR" dirty="0"/>
                        <a:t>Similarités</a:t>
                      </a:r>
                    </a:p>
                  </a:txBody>
                  <a:tcPr/>
                </a:tc>
                <a:tc>
                  <a:txBody>
                    <a:bodyPr/>
                    <a:lstStyle/>
                    <a:p>
                      <a:r>
                        <a:rPr lang="fr-FR" dirty="0"/>
                        <a:t>Différences</a:t>
                      </a:r>
                    </a:p>
                  </a:txBody>
                  <a:tcPr/>
                </a:tc>
                <a:extLst>
                  <a:ext uri="{0D108BD9-81ED-4DB2-BD59-A6C34878D82A}">
                    <a16:rowId xmlns:a16="http://schemas.microsoft.com/office/drawing/2014/main" val="10000"/>
                  </a:ext>
                </a:extLst>
              </a:tr>
              <a:tr h="614966">
                <a:tc>
                  <a:txBody>
                    <a:bodyPr/>
                    <a:lstStyle/>
                    <a:p>
                      <a:endParaRPr lang="fr-FR"/>
                    </a:p>
                  </a:txBody>
                  <a:tcPr/>
                </a:tc>
                <a:tc>
                  <a:txBody>
                    <a:bodyPr/>
                    <a:lstStyle/>
                    <a:p>
                      <a:endParaRPr lang="fr-FR"/>
                    </a:p>
                  </a:txBody>
                  <a:tcPr/>
                </a:tc>
                <a:extLst>
                  <a:ext uri="{0D108BD9-81ED-4DB2-BD59-A6C34878D82A}">
                    <a16:rowId xmlns:a16="http://schemas.microsoft.com/office/drawing/2014/main" val="10001"/>
                  </a:ext>
                </a:extLst>
              </a:tr>
              <a:tr h="614966">
                <a:tc>
                  <a:txBody>
                    <a:bodyPr/>
                    <a:lstStyle/>
                    <a:p>
                      <a:endParaRPr lang="fr-FR"/>
                    </a:p>
                  </a:txBody>
                  <a:tcPr/>
                </a:tc>
                <a:tc>
                  <a:txBody>
                    <a:bodyPr/>
                    <a:lstStyle/>
                    <a:p>
                      <a:endParaRPr lang="fr-FR"/>
                    </a:p>
                  </a:txBody>
                  <a:tcPr/>
                </a:tc>
                <a:extLst>
                  <a:ext uri="{0D108BD9-81ED-4DB2-BD59-A6C34878D82A}">
                    <a16:rowId xmlns:a16="http://schemas.microsoft.com/office/drawing/2014/main" val="10002"/>
                  </a:ext>
                </a:extLst>
              </a:tr>
              <a:tr h="614966">
                <a:tc>
                  <a:txBody>
                    <a:bodyPr/>
                    <a:lstStyle/>
                    <a:p>
                      <a:endParaRPr lang="fr-FR"/>
                    </a:p>
                  </a:txBody>
                  <a:tcPr/>
                </a:tc>
                <a:tc>
                  <a:txBody>
                    <a:bodyPr/>
                    <a:lstStyle/>
                    <a:p>
                      <a:endParaRPr lang="fr-FR"/>
                    </a:p>
                  </a:txBody>
                  <a:tcPr/>
                </a:tc>
                <a:extLst>
                  <a:ext uri="{0D108BD9-81ED-4DB2-BD59-A6C34878D82A}">
                    <a16:rowId xmlns:a16="http://schemas.microsoft.com/office/drawing/2014/main" val="10003"/>
                  </a:ext>
                </a:extLst>
              </a:tr>
              <a:tr h="614966">
                <a:tc>
                  <a:txBody>
                    <a:bodyPr/>
                    <a:lstStyle/>
                    <a:p>
                      <a:endParaRPr lang="fr-FR"/>
                    </a:p>
                  </a:txBody>
                  <a:tcPr/>
                </a:tc>
                <a:tc>
                  <a:txBody>
                    <a:bodyPr/>
                    <a:lstStyle/>
                    <a:p>
                      <a:endParaRPr lang="fr-FR"/>
                    </a:p>
                  </a:txBody>
                  <a:tcPr/>
                </a:tc>
                <a:extLst>
                  <a:ext uri="{0D108BD9-81ED-4DB2-BD59-A6C34878D82A}">
                    <a16:rowId xmlns:a16="http://schemas.microsoft.com/office/drawing/2014/main" val="10004"/>
                  </a:ext>
                </a:extLst>
              </a:tr>
              <a:tr h="614966">
                <a:tc>
                  <a:txBody>
                    <a:bodyPr/>
                    <a:lstStyle/>
                    <a:p>
                      <a:endParaRPr lang="fr-FR"/>
                    </a:p>
                  </a:txBody>
                  <a:tcPr/>
                </a:tc>
                <a:tc>
                  <a:txBody>
                    <a:bodyPr/>
                    <a:lstStyle/>
                    <a:p>
                      <a:endParaRPr lang="fr-FR"/>
                    </a:p>
                  </a:txBody>
                  <a:tcPr/>
                </a:tc>
                <a:extLst>
                  <a:ext uri="{0D108BD9-81ED-4DB2-BD59-A6C34878D82A}">
                    <a16:rowId xmlns:a16="http://schemas.microsoft.com/office/drawing/2014/main" val="10005"/>
                  </a:ext>
                </a:extLst>
              </a:tr>
              <a:tr h="614966">
                <a:tc>
                  <a:txBody>
                    <a:bodyPr/>
                    <a:lstStyle/>
                    <a:p>
                      <a:endParaRPr lang="fr-FR"/>
                    </a:p>
                  </a:txBody>
                  <a:tcPr/>
                </a:tc>
                <a:tc>
                  <a:txBody>
                    <a:bodyPr/>
                    <a:lstStyle/>
                    <a:p>
                      <a:endParaRPr lang="fr-FR"/>
                    </a:p>
                  </a:txBody>
                  <a:tcPr/>
                </a:tc>
                <a:extLst>
                  <a:ext uri="{0D108BD9-81ED-4DB2-BD59-A6C34878D82A}">
                    <a16:rowId xmlns:a16="http://schemas.microsoft.com/office/drawing/2014/main" val="10006"/>
                  </a:ext>
                </a:extLst>
              </a:tr>
              <a:tr h="614966">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9233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90597" y="1939636"/>
            <a:ext cx="11610808" cy="4918364"/>
          </a:xfrm>
        </p:spPr>
        <p:txBody>
          <a:bodyPr>
            <a:normAutofit fontScale="92500" lnSpcReduction="20000"/>
          </a:bodyPr>
          <a:lstStyle/>
          <a:p>
            <a:r>
              <a:rPr lang="fr-SN" sz="2400" dirty="0"/>
              <a:t>La réorientation faite par le CAMES est de privilégier les scientifiques aux triples fonctions : </a:t>
            </a:r>
            <a:endParaRPr lang="fr-FR" sz="2400" dirty="0"/>
          </a:p>
          <a:p>
            <a:pPr lvl="0">
              <a:buFont typeface="Candara" panose="020E0502030303020204" pitchFamily="34" charset="0"/>
              <a:buChar char="⁻"/>
            </a:pPr>
            <a:r>
              <a:rPr lang="fr-SN" sz="2400" dirty="0"/>
              <a:t>Transmettre des connaissances par l’enseignement ;</a:t>
            </a:r>
            <a:endParaRPr lang="fr-FR" sz="2400" dirty="0"/>
          </a:p>
          <a:p>
            <a:pPr lvl="0">
              <a:buFont typeface="Candara" panose="020E0502030303020204" pitchFamily="34" charset="0"/>
              <a:buChar char="⁻"/>
            </a:pPr>
            <a:r>
              <a:rPr lang="fr-SN" sz="2400" dirty="0"/>
              <a:t>Réaliser des recherches selon les besoins des sociétés ;</a:t>
            </a:r>
            <a:endParaRPr lang="fr-FR" sz="2400" dirty="0"/>
          </a:p>
          <a:p>
            <a:pPr lvl="0">
              <a:buFont typeface="Candara" panose="020E0502030303020204" pitchFamily="34" charset="0"/>
              <a:buChar char="⁻"/>
            </a:pPr>
            <a:r>
              <a:rPr lang="fr-SN" sz="2400" dirty="0"/>
              <a:t>Offrir un service à la communauté.</a:t>
            </a:r>
          </a:p>
          <a:p>
            <a:pPr lvl="0">
              <a:buFont typeface="Candara" panose="020E0502030303020204" pitchFamily="34" charset="0"/>
              <a:buChar char="⁻"/>
            </a:pPr>
            <a:endParaRPr lang="fr-FR" sz="2400" dirty="0"/>
          </a:p>
          <a:p>
            <a:r>
              <a:rPr lang="fr-SN" sz="2400" dirty="0"/>
              <a:t>Pour ce faire, la recherche doit garder son autonomie et sa liberté de choix des objets de recherche. Mais, elle peut tout autant s’ouvrir aux autres acteurs, dialoguer avec eux et </a:t>
            </a:r>
            <a:r>
              <a:rPr lang="fr-SN" sz="2400" dirty="0" err="1"/>
              <a:t>co</a:t>
            </a:r>
            <a:r>
              <a:rPr lang="fr-SN" sz="2400" dirty="0"/>
              <a:t>-construire les objets de recherche. </a:t>
            </a:r>
          </a:p>
          <a:p>
            <a:endParaRPr lang="fr-FR" sz="2400" dirty="0"/>
          </a:p>
          <a:p>
            <a:endParaRPr lang="fr-FR" sz="2400" dirty="0"/>
          </a:p>
          <a:p>
            <a:r>
              <a:rPr lang="fr-SN" sz="2400" dirty="0"/>
              <a:t>L’hypothèse est que </a:t>
            </a:r>
            <a:r>
              <a:rPr lang="fr-SN" sz="2400" b="1" dirty="0"/>
              <a:t>les connaissances coproduites ont plus de chances de dépasser les murs des universités et des centres de recherche et d’orienter les choix de développement et les conditions de développement des sociétés. </a:t>
            </a:r>
            <a:endParaRPr lang="fr-FR" sz="2400" dirty="0"/>
          </a:p>
          <a:p>
            <a:endParaRPr lang="fr-FR" dirty="0"/>
          </a:p>
        </p:txBody>
      </p:sp>
      <p:sp>
        <p:nvSpPr>
          <p:cNvPr id="4" name="Titre 2"/>
          <p:cNvSpPr>
            <a:spLocks noGrp="1"/>
          </p:cNvSpPr>
          <p:nvPr>
            <p:ph type="title"/>
          </p:nvPr>
        </p:nvSpPr>
        <p:spPr/>
        <p:txBody>
          <a:bodyPr>
            <a:normAutofit fontScale="90000"/>
          </a:bodyPr>
          <a:lstStyle/>
          <a:p>
            <a:r>
              <a:rPr lang="fr-FR" dirty="0"/>
              <a:t>II. Éléments de contexte de la production de document scientifique (10/10)</a:t>
            </a:r>
          </a:p>
        </p:txBody>
      </p:sp>
    </p:spTree>
    <p:extLst>
      <p:ext uri="{BB962C8B-B14F-4D97-AF65-F5344CB8AC3E}">
        <p14:creationId xmlns:p14="http://schemas.microsoft.com/office/powerpoint/2010/main" val="1557220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04800" y="1981200"/>
            <a:ext cx="11306007" cy="4876800"/>
          </a:xfrm>
        </p:spPr>
        <p:txBody>
          <a:bodyPr>
            <a:normAutofit fontScale="92500" lnSpcReduction="20000"/>
          </a:bodyPr>
          <a:lstStyle/>
          <a:p>
            <a:r>
              <a:rPr lang="fr-SN" sz="2400" dirty="0"/>
              <a:t>Un </a:t>
            </a:r>
            <a:r>
              <a:rPr lang="fr-SN" sz="2400" i="1" dirty="0" err="1"/>
              <a:t>policy</a:t>
            </a:r>
            <a:r>
              <a:rPr lang="fr-SN" sz="2400" i="1" dirty="0"/>
              <a:t> </a:t>
            </a:r>
            <a:r>
              <a:rPr lang="fr-SN" sz="2400" i="1" dirty="0" err="1"/>
              <a:t>brief</a:t>
            </a:r>
            <a:r>
              <a:rPr lang="fr-SN" sz="2400" dirty="0"/>
              <a:t> ou « une note de synthèse »  est </a:t>
            </a:r>
            <a:r>
              <a:rPr lang="fr-SN" sz="2400" b="1" dirty="0"/>
              <a:t>un résumé concis d'un problème particulier.</a:t>
            </a:r>
          </a:p>
          <a:p>
            <a:endParaRPr lang="fr-SN" sz="2400" b="1" dirty="0"/>
          </a:p>
          <a:p>
            <a:r>
              <a:rPr lang="fr-SN" sz="2400" dirty="0"/>
              <a:t> Le chercheur </a:t>
            </a:r>
            <a:r>
              <a:rPr lang="fr-SN" sz="2400" b="1" dirty="0"/>
              <a:t>traite les problématiques d’un sujet bien précis</a:t>
            </a:r>
            <a:r>
              <a:rPr lang="fr-SN" sz="2400" dirty="0"/>
              <a:t>, </a:t>
            </a:r>
            <a:r>
              <a:rPr lang="fr-SN" sz="2400" b="1" dirty="0"/>
              <a:t>identifie les options pour y faire face </a:t>
            </a:r>
            <a:r>
              <a:rPr lang="fr-SN" sz="2400" dirty="0"/>
              <a:t>et </a:t>
            </a:r>
            <a:r>
              <a:rPr lang="fr-SN" sz="2400" b="1" dirty="0"/>
              <a:t>formule des recommandations sur la meilleure option</a:t>
            </a:r>
            <a:r>
              <a:rPr lang="fr-SN" sz="2400" dirty="0"/>
              <a:t>.</a:t>
            </a:r>
          </a:p>
          <a:p>
            <a:endParaRPr lang="fr-SN" sz="2400" dirty="0"/>
          </a:p>
          <a:p>
            <a:r>
              <a:rPr lang="fr-SN" sz="2400" dirty="0"/>
              <a:t> C’est </a:t>
            </a:r>
            <a:r>
              <a:rPr lang="fr-SN" sz="2400" b="1" dirty="0"/>
              <a:t>un document d’orientation </a:t>
            </a:r>
            <a:r>
              <a:rPr lang="fr-SN" sz="2400" dirty="0"/>
              <a:t>qui est destiné à permettre aux </a:t>
            </a:r>
            <a:r>
              <a:rPr lang="fr-SN" sz="2400" b="1" dirty="0"/>
              <a:t>décideurs</a:t>
            </a:r>
            <a:r>
              <a:rPr lang="fr-SN" sz="2400" dirty="0"/>
              <a:t> de prendre les bonnes décisions afin de remédier à un problème ou une situation complexe. </a:t>
            </a:r>
          </a:p>
          <a:p>
            <a:endParaRPr lang="fr-FR" sz="2400" dirty="0"/>
          </a:p>
          <a:p>
            <a:r>
              <a:rPr lang="fr-SN" sz="2400" dirty="0"/>
              <a:t>L'objectif principal est d’évaluer succinctement les options politiques concernant une question spécifique pour un public spécifique de décideurs. </a:t>
            </a:r>
          </a:p>
          <a:p>
            <a:endParaRPr lang="fr-SN" sz="2400" dirty="0"/>
          </a:p>
          <a:p>
            <a:r>
              <a:rPr lang="fr-SN" sz="2400" dirty="0"/>
              <a:t>Ceux-ci doivent prendre des décisions pratiques dans des délais serrés, le </a:t>
            </a:r>
            <a:r>
              <a:rPr lang="fr-SN" sz="2400" i="1" dirty="0" err="1"/>
              <a:t>policy</a:t>
            </a:r>
            <a:r>
              <a:rPr lang="fr-SN" sz="2400" i="1" dirty="0"/>
              <a:t> </a:t>
            </a:r>
            <a:r>
              <a:rPr lang="fr-SN" sz="2400" i="1" dirty="0" err="1"/>
              <a:t>brief</a:t>
            </a:r>
            <a:r>
              <a:rPr lang="fr-SN" sz="2400" i="1" dirty="0"/>
              <a:t> </a:t>
            </a:r>
            <a:r>
              <a:rPr lang="fr-SN" sz="2400" dirty="0"/>
              <a:t>doit donc fournir des données probantes et des recommandations concrètes.</a:t>
            </a:r>
            <a:endParaRPr lang="fr-FR" sz="2400" dirty="0"/>
          </a:p>
          <a:p>
            <a:endParaRPr lang="fr-FR" dirty="0"/>
          </a:p>
        </p:txBody>
      </p:sp>
      <p:sp>
        <p:nvSpPr>
          <p:cNvPr id="3" name="Titre 2"/>
          <p:cNvSpPr>
            <a:spLocks noGrp="1"/>
          </p:cNvSpPr>
          <p:nvPr>
            <p:ph type="title"/>
          </p:nvPr>
        </p:nvSpPr>
        <p:spPr/>
        <p:txBody>
          <a:bodyPr>
            <a:normAutofit fontScale="90000"/>
          </a:bodyPr>
          <a:lstStyle/>
          <a:p>
            <a:r>
              <a:rPr lang="fr-FR" dirty="0"/>
              <a:t>III. Qu’est ce qu’un </a:t>
            </a:r>
            <a:r>
              <a:rPr lang="fr-FR" i="1" dirty="0"/>
              <a:t>policy </a:t>
            </a:r>
            <a:r>
              <a:rPr lang="fr-FR" i="1" dirty="0" err="1"/>
              <a:t>brief</a:t>
            </a:r>
            <a:r>
              <a:rPr lang="fr-FR" dirty="0"/>
              <a:t> ? </a:t>
            </a:r>
            <a:br>
              <a:rPr lang="fr-FR" dirty="0"/>
            </a:br>
            <a:r>
              <a:rPr lang="fr-FR" dirty="0"/>
              <a:t>(1/3)</a:t>
            </a:r>
          </a:p>
        </p:txBody>
      </p:sp>
    </p:spTree>
    <p:extLst>
      <p:ext uri="{BB962C8B-B14F-4D97-AF65-F5344CB8AC3E}">
        <p14:creationId xmlns:p14="http://schemas.microsoft.com/office/powerpoint/2010/main" val="56233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450761" y="2681286"/>
            <a:ext cx="2526674" cy="3011175"/>
          </a:xfrm>
          <a:prstGeom prst="ellipse">
            <a:avLst/>
          </a:prstGeom>
          <a:solidFill>
            <a:schemeClr val="accent5">
              <a:lumMod val="75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SN" sz="3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Policy</a:t>
            </a:r>
            <a:endParaRPr kumimoji="0" lang="fr-FR" sz="3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fr-SN" sz="3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endParaRPr kumimoji="0" lang="fr-FR" sz="3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fr-SN" sz="3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Politique</a:t>
            </a:r>
            <a:endParaRPr kumimoji="0" lang="fr-FR" sz="3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7" name="Moins 6"/>
          <p:cNvSpPr/>
          <p:nvPr/>
        </p:nvSpPr>
        <p:spPr>
          <a:xfrm>
            <a:off x="2710432" y="3729673"/>
            <a:ext cx="914400" cy="914400"/>
          </a:xfrm>
          <a:prstGeom prst="mathMinus">
            <a:avLst/>
          </a:prstGeom>
          <a:solidFill>
            <a:schemeClr val="tx2">
              <a:lumMod val="40000"/>
              <a:lumOff val="6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9" name="Ellipse 8"/>
          <p:cNvSpPr/>
          <p:nvPr/>
        </p:nvSpPr>
        <p:spPr>
          <a:xfrm>
            <a:off x="3496347" y="2681286"/>
            <a:ext cx="2526674" cy="3011175"/>
          </a:xfrm>
          <a:prstGeom prst="ellipse">
            <a:avLst/>
          </a:prstGeom>
          <a:solidFill>
            <a:schemeClr val="accent3"/>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SN" sz="3200" b="0" i="0" u="none" strike="noStrike" kern="0" cap="none" spc="0" normalizeH="0" baseline="0" noProof="0" dirty="0" err="1">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Brief</a:t>
            </a:r>
            <a:r>
              <a:rPr kumimoji="0" lang="fr-SN" sz="3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endParaRPr kumimoji="0" lang="fr-FR" sz="3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fr-SN" sz="3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a:t>
            </a:r>
            <a:endParaRPr kumimoji="0" lang="fr-FR" sz="3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fr-SN" sz="3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Résumé</a:t>
            </a:r>
            <a:endParaRPr kumimoji="0" lang="fr-FR" sz="3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cxnSp>
        <p:nvCxnSpPr>
          <p:cNvPr id="11" name="Connecteur en arc 10"/>
          <p:cNvCxnSpPr/>
          <p:nvPr/>
        </p:nvCxnSpPr>
        <p:spPr>
          <a:xfrm>
            <a:off x="6051395" y="3988894"/>
            <a:ext cx="1238047" cy="660379"/>
          </a:xfrm>
          <a:prstGeom prst="curvedConnector3">
            <a:avLst/>
          </a:prstGeom>
          <a:noFill/>
          <a:ln w="6350" cap="flat" cmpd="sng" algn="ctr">
            <a:solidFill>
              <a:schemeClr val="tx2">
                <a:lumMod val="75000"/>
              </a:schemeClr>
            </a:solidFill>
            <a:prstDash val="solid"/>
            <a:miter lim="800000"/>
            <a:headEnd type="triangle"/>
            <a:tailEnd type="triangle"/>
          </a:ln>
          <a:effectLst/>
        </p:spPr>
      </p:cxnSp>
      <p:sp>
        <p:nvSpPr>
          <p:cNvPr id="13" name="Rectangle à coins arrondis 12"/>
          <p:cNvSpPr/>
          <p:nvPr/>
        </p:nvSpPr>
        <p:spPr>
          <a:xfrm>
            <a:off x="7317816" y="2730321"/>
            <a:ext cx="4159875" cy="2962140"/>
          </a:xfrm>
          <a:prstGeom prst="roundRect">
            <a:avLst/>
          </a:prstGeom>
          <a:solidFill>
            <a:schemeClr val="accent3">
              <a:lumMod val="5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SN" sz="3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Un </a:t>
            </a:r>
            <a:r>
              <a:rPr kumimoji="0" lang="fr-SN" sz="3200" b="0" i="0" u="none" strike="noStrike" kern="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rPr>
              <a:t>résumé </a:t>
            </a:r>
            <a:r>
              <a:rPr kumimoji="0" lang="fr-SN" sz="3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sur une </a:t>
            </a:r>
            <a:r>
              <a:rPr kumimoji="0" lang="fr-SN" sz="3200" b="0" i="0" u="none" strike="noStrike" kern="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rPr>
              <a:t>thématique</a:t>
            </a:r>
            <a:r>
              <a:rPr lang="fr-SN" sz="3200" kern="0" dirty="0">
                <a:solidFill>
                  <a:sysClr val="window" lastClr="FFFFFF"/>
                </a:solidFill>
                <a:latin typeface="Calibri" panose="020F0502020204030204"/>
                <a:ea typeface="Calibri" panose="020F0502020204030204" pitchFamily="34" charset="0"/>
                <a:cs typeface="Times New Roman" panose="02020603050405020304" pitchFamily="18" charset="0"/>
              </a:rPr>
              <a:t> spécifique</a:t>
            </a:r>
            <a:r>
              <a:rPr kumimoji="0" lang="fr-SN" sz="3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adressé aux acteurs </a:t>
            </a:r>
            <a:r>
              <a:rPr kumimoji="0" lang="fr-SN" sz="3200" b="0" i="0" u="none" strike="noStrike" kern="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rPr>
              <a:t>politiques </a:t>
            </a:r>
            <a:r>
              <a:rPr kumimoji="0" lang="fr-SN" sz="3200" b="0" i="0" u="none" strike="noStrike" kern="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et</a:t>
            </a:r>
            <a:r>
              <a:rPr kumimoji="0" lang="fr-SN" sz="3200" b="0" i="0" u="none" strike="noStrike" kern="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rPr>
              <a:t> aux stratèges</a:t>
            </a:r>
            <a:endParaRPr kumimoji="0" lang="fr-FR" sz="3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5" name="Titre 2"/>
          <p:cNvSpPr>
            <a:spLocks noGrp="1"/>
          </p:cNvSpPr>
          <p:nvPr>
            <p:ph type="title"/>
          </p:nvPr>
        </p:nvSpPr>
        <p:spPr/>
        <p:txBody>
          <a:bodyPr>
            <a:normAutofit fontScale="90000"/>
          </a:bodyPr>
          <a:lstStyle/>
          <a:p>
            <a:r>
              <a:rPr lang="fr-FR" dirty="0"/>
              <a:t>III. Qu’est ce qu’un </a:t>
            </a:r>
            <a:r>
              <a:rPr lang="fr-FR" i="1" dirty="0"/>
              <a:t>policy </a:t>
            </a:r>
            <a:r>
              <a:rPr lang="fr-FR" i="1" dirty="0" err="1"/>
              <a:t>brief</a:t>
            </a:r>
            <a:r>
              <a:rPr lang="fr-FR" dirty="0"/>
              <a:t> ? </a:t>
            </a:r>
            <a:br>
              <a:rPr lang="fr-FR" dirty="0"/>
            </a:br>
            <a:r>
              <a:rPr lang="fr-FR" dirty="0"/>
              <a:t>(2/3)</a:t>
            </a:r>
          </a:p>
        </p:txBody>
      </p:sp>
    </p:spTree>
    <p:extLst>
      <p:ext uri="{BB962C8B-B14F-4D97-AF65-F5344CB8AC3E}">
        <p14:creationId xmlns:p14="http://schemas.microsoft.com/office/powerpoint/2010/main" val="1430071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786278" y="2660576"/>
            <a:ext cx="11029615" cy="4197424"/>
          </a:xfrm>
        </p:spPr>
        <p:txBody>
          <a:bodyPr/>
          <a:lstStyle/>
          <a:p>
            <a:r>
              <a:rPr lang="fr-SN" sz="2200" dirty="0"/>
              <a:t>Deux principaux types de </a:t>
            </a:r>
            <a:r>
              <a:rPr lang="fr-SN" sz="2200" dirty="0" err="1"/>
              <a:t>policy</a:t>
            </a:r>
            <a:r>
              <a:rPr lang="fr-SN" sz="2200" dirty="0"/>
              <a:t> </a:t>
            </a:r>
            <a:r>
              <a:rPr lang="fr-SN" sz="2200" dirty="0" err="1"/>
              <a:t>brief</a:t>
            </a:r>
            <a:r>
              <a:rPr lang="fr-SN" sz="2200" dirty="0"/>
              <a:t> : </a:t>
            </a:r>
          </a:p>
          <a:p>
            <a:pPr marL="0" indent="0">
              <a:buNone/>
            </a:pPr>
            <a:endParaRPr lang="fr-FR" sz="2200" dirty="0"/>
          </a:p>
          <a:p>
            <a:pPr lvl="0">
              <a:buFont typeface="Candara" panose="020E0502030303020204" pitchFamily="34" charset="0"/>
              <a:buChar char="⁻"/>
            </a:pPr>
            <a:r>
              <a:rPr lang="fr-SN" sz="2200" dirty="0"/>
              <a:t>Le </a:t>
            </a:r>
            <a:r>
              <a:rPr lang="fr-SN" sz="2200" i="1" dirty="0" err="1"/>
              <a:t>policy</a:t>
            </a:r>
            <a:r>
              <a:rPr lang="fr-SN" sz="2200" i="1" dirty="0"/>
              <a:t> </a:t>
            </a:r>
            <a:r>
              <a:rPr lang="fr-SN" sz="2200" i="1" dirty="0" err="1"/>
              <a:t>brief</a:t>
            </a:r>
            <a:r>
              <a:rPr lang="fr-SN" sz="2200" dirty="0"/>
              <a:t> de </a:t>
            </a:r>
            <a:r>
              <a:rPr lang="fr-SN" sz="2200" b="1" dirty="0"/>
              <a:t>plaidoyer</a:t>
            </a:r>
            <a:r>
              <a:rPr lang="fr-SN" sz="2200" dirty="0"/>
              <a:t> (plus utilisé) rédigé en vue d’</a:t>
            </a:r>
            <a:r>
              <a:rPr lang="fr-SN" sz="2200" b="1" dirty="0"/>
              <a:t>influencer des changements politiques</a:t>
            </a:r>
            <a:r>
              <a:rPr lang="fr-SN" sz="2200" dirty="0"/>
              <a:t>. Il plaide en faveur d’une ligne d’action particulière. </a:t>
            </a:r>
          </a:p>
          <a:p>
            <a:pPr marL="0" lvl="0" indent="0">
              <a:buNone/>
            </a:pPr>
            <a:endParaRPr lang="fr-FR" sz="2200" dirty="0"/>
          </a:p>
          <a:p>
            <a:pPr lvl="0">
              <a:buFont typeface="Candara" panose="020E0502030303020204" pitchFamily="34" charset="0"/>
              <a:buChar char="⁻"/>
            </a:pPr>
            <a:r>
              <a:rPr lang="fr-SN" sz="2200" dirty="0"/>
              <a:t>Le </a:t>
            </a:r>
            <a:r>
              <a:rPr lang="fr-SN" sz="2200" i="1" dirty="0" err="1"/>
              <a:t>policy</a:t>
            </a:r>
            <a:r>
              <a:rPr lang="fr-SN" sz="2200" i="1" dirty="0"/>
              <a:t> </a:t>
            </a:r>
            <a:r>
              <a:rPr lang="fr-SN" sz="2200" i="1" dirty="0" err="1"/>
              <a:t>brief</a:t>
            </a:r>
            <a:r>
              <a:rPr lang="fr-SN" sz="2200" dirty="0"/>
              <a:t> « </a:t>
            </a:r>
            <a:r>
              <a:rPr lang="fr-SN" sz="2200" b="1" dirty="0"/>
              <a:t>objectif</a:t>
            </a:r>
            <a:r>
              <a:rPr lang="fr-SN" sz="2200" dirty="0"/>
              <a:t> » qui </a:t>
            </a:r>
            <a:r>
              <a:rPr lang="fr-SN" sz="2200" b="1" dirty="0"/>
              <a:t>fournit des informations équilibrées sur plusieurs options politiques. </a:t>
            </a:r>
            <a:endParaRPr lang="fr-FR" sz="2200" b="1" dirty="0"/>
          </a:p>
          <a:p>
            <a:endParaRPr lang="fr-FR" dirty="0"/>
          </a:p>
        </p:txBody>
      </p:sp>
      <p:sp>
        <p:nvSpPr>
          <p:cNvPr id="4" name="Titre 2"/>
          <p:cNvSpPr>
            <a:spLocks noGrp="1"/>
          </p:cNvSpPr>
          <p:nvPr>
            <p:ph type="title"/>
          </p:nvPr>
        </p:nvSpPr>
        <p:spPr/>
        <p:txBody>
          <a:bodyPr>
            <a:normAutofit fontScale="90000"/>
          </a:bodyPr>
          <a:lstStyle/>
          <a:p>
            <a:r>
              <a:rPr lang="fr-FR" dirty="0"/>
              <a:t>III. Qu’est ce qu’un </a:t>
            </a:r>
            <a:r>
              <a:rPr lang="fr-FR" i="1" dirty="0"/>
              <a:t>policy </a:t>
            </a:r>
            <a:r>
              <a:rPr lang="fr-FR" i="1" dirty="0" err="1"/>
              <a:t>brief</a:t>
            </a:r>
            <a:r>
              <a:rPr lang="fr-FR" dirty="0"/>
              <a:t> ? </a:t>
            </a:r>
            <a:br>
              <a:rPr lang="fr-FR" dirty="0"/>
            </a:br>
            <a:r>
              <a:rPr lang="fr-FR" dirty="0"/>
              <a:t>(3/3)</a:t>
            </a:r>
          </a:p>
        </p:txBody>
      </p:sp>
    </p:spTree>
    <p:extLst>
      <p:ext uri="{BB962C8B-B14F-4D97-AF65-F5344CB8AC3E}">
        <p14:creationId xmlns:p14="http://schemas.microsoft.com/office/powerpoint/2010/main" val="2309016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6D55F7CC-C3DE-41F7-8BE1-39A9489FC047}"/>
              </a:ext>
            </a:extLst>
          </p:cNvPr>
          <p:cNvSpPr>
            <a:spLocks noGrp="1"/>
          </p:cNvSpPr>
          <p:nvPr>
            <p:ph idx="1"/>
          </p:nvPr>
        </p:nvSpPr>
        <p:spPr>
          <a:xfrm>
            <a:off x="581192" y="1939636"/>
            <a:ext cx="11029615" cy="4918364"/>
          </a:xfrm>
        </p:spPr>
        <p:txBody>
          <a:bodyPr>
            <a:normAutofit/>
          </a:bodyPr>
          <a:lstStyle/>
          <a:p>
            <a:pPr marL="400050" indent="-400050">
              <a:buFont typeface="+mj-lt"/>
              <a:buAutoNum type="romanUcPeriod"/>
            </a:pPr>
            <a:r>
              <a:rPr lang="fr-FR" sz="2000" dirty="0"/>
              <a:t>Contexte de l’accompagnement scientifique</a:t>
            </a:r>
          </a:p>
          <a:p>
            <a:pPr marL="724050" lvl="1" indent="-400050">
              <a:buFont typeface="+mj-lt"/>
              <a:buAutoNum type="alphaUcPeriod"/>
            </a:pPr>
            <a:r>
              <a:rPr lang="fr-FR" sz="1800" dirty="0"/>
              <a:t>Objectifs</a:t>
            </a:r>
          </a:p>
          <a:p>
            <a:pPr marL="724050" lvl="1" indent="-400050">
              <a:buFont typeface="+mj-lt"/>
              <a:buAutoNum type="alphaUcPeriod"/>
            </a:pPr>
            <a:r>
              <a:rPr lang="fr-FR" sz="1800" dirty="0"/>
              <a:t>Cibles</a:t>
            </a:r>
          </a:p>
          <a:p>
            <a:pPr marL="724050" lvl="1" indent="-400050">
              <a:buFont typeface="+mj-lt"/>
              <a:buAutoNum type="alphaUcPeriod"/>
            </a:pPr>
            <a:r>
              <a:rPr lang="fr-FR" sz="1800" dirty="0"/>
              <a:t>Méthodes</a:t>
            </a:r>
          </a:p>
          <a:p>
            <a:pPr marL="724050" lvl="1" indent="-400050">
              <a:buFont typeface="+mj-lt"/>
              <a:buAutoNum type="alphaUcPeriod"/>
            </a:pPr>
            <a:r>
              <a:rPr lang="fr-FR" sz="1800" dirty="0"/>
              <a:t>Plan de l’accompagnement</a:t>
            </a:r>
          </a:p>
          <a:p>
            <a:pPr marL="400050" indent="-400050">
              <a:buFont typeface="+mj-lt"/>
              <a:buAutoNum type="romanUcPeriod"/>
            </a:pPr>
            <a:r>
              <a:rPr lang="fr-FR" sz="2000" dirty="0"/>
              <a:t>Eléments de contexte de la production de document scientifique</a:t>
            </a:r>
          </a:p>
          <a:p>
            <a:pPr marL="400050" indent="-400050">
              <a:buFont typeface="+mj-lt"/>
              <a:buAutoNum type="romanUcPeriod"/>
            </a:pPr>
            <a:r>
              <a:rPr lang="fr-FR" sz="2000" dirty="0"/>
              <a:t>Qu’est ce qu’un </a:t>
            </a:r>
            <a:r>
              <a:rPr lang="fr-FR" sz="2000" i="1" dirty="0"/>
              <a:t>policy </a:t>
            </a:r>
            <a:r>
              <a:rPr lang="fr-FR" sz="2000" i="1" dirty="0" err="1"/>
              <a:t>brief</a:t>
            </a:r>
            <a:r>
              <a:rPr lang="fr-FR" sz="2000" i="1" dirty="0"/>
              <a:t> </a:t>
            </a:r>
            <a:r>
              <a:rPr lang="fr-FR" sz="2000" dirty="0"/>
              <a:t>? </a:t>
            </a:r>
          </a:p>
          <a:p>
            <a:pPr marL="400050" indent="-400050">
              <a:buFont typeface="+mj-lt"/>
              <a:buAutoNum type="romanUcPeriod"/>
            </a:pPr>
            <a:r>
              <a:rPr lang="fr-FR" sz="2000" dirty="0"/>
              <a:t>A quoi sert un </a:t>
            </a:r>
            <a:r>
              <a:rPr lang="fr-FR" sz="2000" i="1" dirty="0"/>
              <a:t>policy </a:t>
            </a:r>
            <a:r>
              <a:rPr lang="fr-FR" sz="2000" i="1" dirty="0" err="1"/>
              <a:t>brief</a:t>
            </a:r>
            <a:r>
              <a:rPr lang="fr-FR" sz="2000" i="1" dirty="0"/>
              <a:t> ?</a:t>
            </a:r>
          </a:p>
          <a:p>
            <a:pPr marL="400050" indent="-400050">
              <a:buFont typeface="+mj-lt"/>
              <a:buAutoNum type="romanUcPeriod"/>
            </a:pPr>
            <a:r>
              <a:rPr lang="fr-FR" sz="2000" dirty="0"/>
              <a:t>Qui peuvent être ses cibles ? </a:t>
            </a:r>
          </a:p>
          <a:p>
            <a:pPr marL="400050" indent="-400050">
              <a:buFont typeface="+mj-lt"/>
              <a:buAutoNum type="romanUcPeriod"/>
            </a:pPr>
            <a:r>
              <a:rPr lang="fr-FR" sz="2000" dirty="0"/>
              <a:t>Modèles de </a:t>
            </a:r>
            <a:r>
              <a:rPr lang="fr-FR" sz="2000" i="1" dirty="0"/>
              <a:t>policy </a:t>
            </a:r>
            <a:r>
              <a:rPr lang="fr-FR" sz="2000" i="1" dirty="0" err="1"/>
              <a:t>brief</a:t>
            </a:r>
            <a:endParaRPr lang="fr-FR" sz="2000" i="1" dirty="0"/>
          </a:p>
          <a:p>
            <a:pPr marL="400050" indent="-400050">
              <a:buFont typeface="+mj-lt"/>
              <a:buAutoNum type="romanUcPeriod"/>
            </a:pPr>
            <a:r>
              <a:rPr lang="fr-FR" sz="2000" dirty="0"/>
              <a:t>Méthodes pour élaborer un </a:t>
            </a:r>
            <a:r>
              <a:rPr lang="fr-FR" sz="2000" i="1" dirty="0"/>
              <a:t>policy </a:t>
            </a:r>
            <a:r>
              <a:rPr lang="fr-FR" sz="2000" i="1" dirty="0" err="1"/>
              <a:t>brief</a:t>
            </a:r>
            <a:r>
              <a:rPr lang="fr-FR" sz="2000" i="1" dirty="0"/>
              <a:t> </a:t>
            </a:r>
          </a:p>
          <a:p>
            <a:pPr marL="400050" indent="-400050">
              <a:buFont typeface="+mj-lt"/>
              <a:buAutoNum type="romanUcPeriod"/>
            </a:pPr>
            <a:endParaRPr lang="fr-FR" dirty="0"/>
          </a:p>
          <a:p>
            <a:pPr marL="400050" indent="-400050">
              <a:buFont typeface="+mj-lt"/>
              <a:buAutoNum type="romanUcPeriod"/>
            </a:pPr>
            <a:endParaRPr lang="fr-FR" i="1" dirty="0"/>
          </a:p>
          <a:p>
            <a:endParaRPr lang="fr-FR" dirty="0"/>
          </a:p>
        </p:txBody>
      </p:sp>
      <p:sp>
        <p:nvSpPr>
          <p:cNvPr id="2" name="Titre 1">
            <a:extLst>
              <a:ext uri="{FF2B5EF4-FFF2-40B4-BE49-F238E27FC236}">
                <a16:creationId xmlns:a16="http://schemas.microsoft.com/office/drawing/2014/main" id="{1CF94250-8D97-401F-A36C-5B5DB39DDD59}"/>
              </a:ext>
            </a:extLst>
          </p:cNvPr>
          <p:cNvSpPr>
            <a:spLocks noGrp="1"/>
          </p:cNvSpPr>
          <p:nvPr>
            <p:ph type="title"/>
          </p:nvPr>
        </p:nvSpPr>
        <p:spPr/>
        <p:txBody>
          <a:bodyPr/>
          <a:lstStyle/>
          <a:p>
            <a:r>
              <a:rPr lang="fr-FR"/>
              <a:t>Plan</a:t>
            </a:r>
            <a:endParaRPr lang="fr-FR" dirty="0"/>
          </a:p>
        </p:txBody>
      </p:sp>
    </p:spTree>
    <p:extLst>
      <p:ext uri="{BB962C8B-B14F-4D97-AF65-F5344CB8AC3E}">
        <p14:creationId xmlns:p14="http://schemas.microsoft.com/office/powerpoint/2010/main" val="2394075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81193" y="2064327"/>
            <a:ext cx="11029615" cy="5012614"/>
          </a:xfrm>
        </p:spPr>
        <p:txBody>
          <a:bodyPr>
            <a:normAutofit fontScale="85000" lnSpcReduction="20000"/>
          </a:bodyPr>
          <a:lstStyle/>
          <a:p>
            <a:r>
              <a:rPr lang="fr-SN" sz="2600" dirty="0"/>
              <a:t>Un </a:t>
            </a:r>
            <a:r>
              <a:rPr lang="fr-SN" sz="2600" i="1" dirty="0" err="1"/>
              <a:t>policy</a:t>
            </a:r>
            <a:r>
              <a:rPr lang="fr-SN" sz="2600" i="1" dirty="0"/>
              <a:t> </a:t>
            </a:r>
            <a:r>
              <a:rPr lang="fr-SN" sz="2600" i="1" dirty="0" err="1"/>
              <a:t>brief</a:t>
            </a:r>
            <a:r>
              <a:rPr lang="fr-SN" sz="2600" dirty="0"/>
              <a:t> est </a:t>
            </a:r>
            <a:r>
              <a:rPr lang="fr-SN" sz="2600" b="1" dirty="0"/>
              <a:t>un outil essentiel pour présenter le résultat de recherches et des recommandations à un public non spécialisé. </a:t>
            </a:r>
          </a:p>
          <a:p>
            <a:endParaRPr lang="fr-SN" sz="2600" b="1" dirty="0"/>
          </a:p>
          <a:p>
            <a:r>
              <a:rPr lang="fr-SN" sz="2600" dirty="0"/>
              <a:t>Il vise principalement à </a:t>
            </a:r>
            <a:r>
              <a:rPr lang="fr-SN" sz="2600" b="1" dirty="0"/>
              <a:t>éclairer les décisions des acteurs politiques et des stratèges.</a:t>
            </a:r>
            <a:r>
              <a:rPr lang="fr-SN" sz="2600" dirty="0"/>
              <a:t> </a:t>
            </a:r>
          </a:p>
          <a:p>
            <a:endParaRPr lang="fr-SN" sz="2600" dirty="0"/>
          </a:p>
          <a:p>
            <a:r>
              <a:rPr lang="fr-SN" sz="2600" dirty="0"/>
              <a:t>Le choix de rédiger un </a:t>
            </a:r>
            <a:r>
              <a:rPr lang="fr-SN" sz="2600" i="1" dirty="0" err="1"/>
              <a:t>policy</a:t>
            </a:r>
            <a:r>
              <a:rPr lang="fr-SN" sz="2600" i="1" dirty="0"/>
              <a:t> </a:t>
            </a:r>
            <a:r>
              <a:rPr lang="fr-SN" sz="2600" i="1" dirty="0" err="1"/>
              <a:t>brief</a:t>
            </a:r>
            <a:r>
              <a:rPr lang="fr-SN" sz="2600" dirty="0"/>
              <a:t> doit être dû à </a:t>
            </a:r>
            <a:r>
              <a:rPr lang="fr-SN" sz="2600" b="1" dirty="0"/>
              <a:t>une volonté de transmettre un message </a:t>
            </a:r>
            <a:r>
              <a:rPr lang="fr-SN" sz="2600" dirty="0"/>
              <a:t>à des décideurs locaux, nationaux ou internationaux. </a:t>
            </a:r>
          </a:p>
          <a:p>
            <a:endParaRPr lang="fr-SN" sz="2600" dirty="0"/>
          </a:p>
          <a:p>
            <a:r>
              <a:rPr lang="fr-SN" sz="2600" dirty="0"/>
              <a:t>Une autre motivation peut être également </a:t>
            </a:r>
            <a:r>
              <a:rPr lang="fr-SN" sz="2600" b="1" dirty="0"/>
              <a:t>le désir d’alerter ces acteurs politiques relativement à une situation urgente ou un danger imminent. </a:t>
            </a:r>
          </a:p>
          <a:p>
            <a:endParaRPr lang="fr-FR" dirty="0"/>
          </a:p>
          <a:p>
            <a:pPr marL="0" indent="0" algn="ctr">
              <a:buNone/>
            </a:pPr>
            <a:r>
              <a:rPr lang="fr-SN" sz="2400" b="1" dirty="0"/>
              <a:t>« 79% des acteurs politiques (nord comme au sud) considèrent le </a:t>
            </a:r>
            <a:r>
              <a:rPr lang="fr-SN" sz="2400" b="1" dirty="0" err="1"/>
              <a:t>policy</a:t>
            </a:r>
            <a:r>
              <a:rPr lang="fr-SN" sz="2400" b="1" dirty="0"/>
              <a:t> </a:t>
            </a:r>
            <a:r>
              <a:rPr lang="fr-SN" sz="2400" b="1" dirty="0" err="1"/>
              <a:t>brief</a:t>
            </a:r>
            <a:r>
              <a:rPr lang="fr-SN" sz="2400" b="1" dirty="0"/>
              <a:t> comme un outil clé » (John &amp; Walsh 2008 :3)</a:t>
            </a:r>
            <a:endParaRPr lang="fr-FR" sz="2400" dirty="0"/>
          </a:p>
          <a:p>
            <a:endParaRPr lang="fr-FR" b="1" dirty="0"/>
          </a:p>
          <a:p>
            <a:endParaRPr lang="fr-FR" dirty="0"/>
          </a:p>
        </p:txBody>
      </p:sp>
      <p:sp>
        <p:nvSpPr>
          <p:cNvPr id="3" name="Titre 2"/>
          <p:cNvSpPr>
            <a:spLocks noGrp="1"/>
          </p:cNvSpPr>
          <p:nvPr>
            <p:ph type="title"/>
          </p:nvPr>
        </p:nvSpPr>
        <p:spPr/>
        <p:txBody>
          <a:bodyPr>
            <a:normAutofit fontScale="90000"/>
          </a:bodyPr>
          <a:lstStyle/>
          <a:p>
            <a:r>
              <a:rPr lang="fr-FR" dirty="0"/>
              <a:t>IV. À quoi sert un </a:t>
            </a:r>
            <a:r>
              <a:rPr lang="fr-FR" i="1" dirty="0"/>
              <a:t>policy </a:t>
            </a:r>
            <a:r>
              <a:rPr lang="fr-FR" i="1" dirty="0" err="1"/>
              <a:t>brief</a:t>
            </a:r>
            <a:r>
              <a:rPr lang="fr-FR" i="1" dirty="0"/>
              <a:t> </a:t>
            </a:r>
            <a:r>
              <a:rPr lang="fr-FR" dirty="0"/>
              <a:t>? </a:t>
            </a:r>
            <a:br>
              <a:rPr lang="fr-FR" dirty="0"/>
            </a:br>
            <a:r>
              <a:rPr lang="fr-FR" dirty="0"/>
              <a:t>(1/2)</a:t>
            </a:r>
          </a:p>
        </p:txBody>
      </p:sp>
    </p:spTree>
    <p:extLst>
      <p:ext uri="{BB962C8B-B14F-4D97-AF65-F5344CB8AC3E}">
        <p14:creationId xmlns:p14="http://schemas.microsoft.com/office/powerpoint/2010/main" val="3810739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6"/>
          <p:cNvSpPr>
            <a:spLocks noChangeArrowheads="1"/>
          </p:cNvSpPr>
          <p:nvPr/>
        </p:nvSpPr>
        <p:spPr bwMode="auto">
          <a:xfrm>
            <a:off x="1806566" y="3324087"/>
            <a:ext cx="3018417" cy="3456441"/>
          </a:xfrm>
          <a:prstGeom prst="ellipse">
            <a:avLst/>
          </a:prstGeom>
          <a:gradFill rotWithShape="1">
            <a:gsLst>
              <a:gs pos="0">
                <a:srgbClr val="B1CBE9"/>
              </a:gs>
              <a:gs pos="50000">
                <a:srgbClr val="A3C1E5"/>
              </a:gs>
              <a:gs pos="100000">
                <a:srgbClr val="92B9E4"/>
              </a:gs>
            </a:gsLst>
            <a:lin ang="5400000"/>
          </a:gradFill>
          <a:ln w="6350">
            <a:solidFill>
              <a:srgbClr val="5B9BD5"/>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SN"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 </a:t>
            </a:r>
            <a:r>
              <a:rPr kumimoji="0" lang="fr-SN"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chercheur </a:t>
            </a:r>
            <a:r>
              <a:rPr kumimoji="0" lang="fr-SN"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qui cherche à </a:t>
            </a:r>
            <a:r>
              <a:rPr kumimoji="0" lang="fr-SN" altLang="fr-FR" sz="24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apporter des solutions innovatrices </a:t>
            </a:r>
            <a:r>
              <a:rPr kumimoji="0" lang="fr-SN" altLang="fr-FR" sz="2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s’appuyant sur le résultat de ses recherches</a:t>
            </a:r>
            <a:endParaRPr kumimoji="0" lang="fr-SN" altLang="fr-FR" sz="2400" b="0" i="0" u="none" strike="noStrike" cap="none" normalizeH="0" baseline="0" dirty="0">
              <a:ln>
                <a:noFill/>
              </a:ln>
              <a:solidFill>
                <a:schemeClr val="tx1"/>
              </a:solidFill>
              <a:effectLst/>
              <a:latin typeface="Arial" panose="020B0604020202020204" pitchFamily="34" charset="0"/>
            </a:endParaRPr>
          </a:p>
        </p:txBody>
      </p:sp>
      <p:sp>
        <p:nvSpPr>
          <p:cNvPr id="5" name="Rectangle 7"/>
          <p:cNvSpPr>
            <a:spLocks noChangeArrowheads="1"/>
          </p:cNvSpPr>
          <p:nvPr/>
        </p:nvSpPr>
        <p:spPr bwMode="auto">
          <a:xfrm>
            <a:off x="4457081" y="2156979"/>
            <a:ext cx="3405808" cy="840310"/>
          </a:xfrm>
          <a:prstGeom prst="rect">
            <a:avLst/>
          </a:prstGeom>
          <a:solidFill>
            <a:srgbClr val="A5A5A5"/>
          </a:solidFill>
          <a:ln w="12700">
            <a:solidFill>
              <a:srgbClr val="525252"/>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SN" altLang="fr-FR" sz="24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sujet ou un problème complexe</a:t>
            </a:r>
            <a:endParaRPr kumimoji="0" lang="fr-SN" altLang="fr-FR" sz="3600" b="0" i="0" u="none" strike="noStrike" cap="none" normalizeH="0" baseline="0" dirty="0">
              <a:ln>
                <a:noFill/>
              </a:ln>
              <a:solidFill>
                <a:schemeClr val="tx1"/>
              </a:solidFill>
              <a:effectLst/>
              <a:latin typeface="Arial" panose="020B0604020202020204" pitchFamily="34" charset="0"/>
            </a:endParaRPr>
          </a:p>
        </p:txBody>
      </p:sp>
      <p:cxnSp>
        <p:nvCxnSpPr>
          <p:cNvPr id="6" name="Connecteur droit avec flèche 5"/>
          <p:cNvCxnSpPr>
            <a:stCxn id="5" idx="3"/>
            <a:endCxn id="8" idx="0"/>
          </p:cNvCxnSpPr>
          <p:nvPr/>
        </p:nvCxnSpPr>
        <p:spPr>
          <a:xfrm>
            <a:off x="7862889" y="2577134"/>
            <a:ext cx="1515899" cy="618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a:stCxn id="5" idx="1"/>
            <a:endCxn id="4" idx="0"/>
          </p:cNvCxnSpPr>
          <p:nvPr/>
        </p:nvCxnSpPr>
        <p:spPr>
          <a:xfrm flipH="1">
            <a:off x="3315775" y="2577134"/>
            <a:ext cx="1141306" cy="746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Ellipse 10"/>
          <p:cNvSpPr>
            <a:spLocks noChangeArrowheads="1"/>
          </p:cNvSpPr>
          <p:nvPr/>
        </p:nvSpPr>
        <p:spPr bwMode="auto">
          <a:xfrm>
            <a:off x="7862889" y="3195885"/>
            <a:ext cx="3031797" cy="3506473"/>
          </a:xfrm>
          <a:prstGeom prst="ellipse">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SN"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 </a:t>
            </a:r>
            <a:r>
              <a:rPr lang="fr-SN" altLang="fr-FR" sz="2400" b="1" dirty="0">
                <a:latin typeface="Calibri" panose="020F0502020204030204" pitchFamily="34" charset="0"/>
                <a:ea typeface="Calibri" panose="020F0502020204030204" pitchFamily="34" charset="0"/>
                <a:cs typeface="Times New Roman" panose="02020603050405020304" pitchFamily="18" charset="0"/>
              </a:rPr>
              <a:t>décideur</a:t>
            </a:r>
            <a:r>
              <a:rPr kumimoji="0" lang="fr-SN"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qui tente de </a:t>
            </a:r>
            <a:r>
              <a:rPr kumimoji="0" lang="fr-SN" altLang="fr-FR" sz="24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développer des stratégies </a:t>
            </a:r>
            <a:r>
              <a:rPr kumimoji="0" lang="fr-SN"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afin d’améliorer  les conditions de vie des populations</a:t>
            </a:r>
            <a:endParaRPr kumimoji="0" lang="fr-SN" altLang="fr-FR" sz="2400" b="0" i="0" u="none" strike="noStrike" cap="none" normalizeH="0" baseline="0" dirty="0">
              <a:ln>
                <a:noFill/>
              </a:ln>
              <a:solidFill>
                <a:schemeClr val="tx1"/>
              </a:solidFill>
              <a:effectLst/>
              <a:latin typeface="Arial" panose="020B0604020202020204" pitchFamily="34" charset="0"/>
            </a:endParaRPr>
          </a:p>
        </p:txBody>
      </p:sp>
      <p:sp>
        <p:nvSpPr>
          <p:cNvPr id="9" name="Ellipse 11"/>
          <p:cNvSpPr>
            <a:spLocks noChangeArrowheads="1"/>
          </p:cNvSpPr>
          <p:nvPr/>
        </p:nvSpPr>
        <p:spPr bwMode="auto">
          <a:xfrm>
            <a:off x="4607901" y="4185703"/>
            <a:ext cx="3472070" cy="1526835"/>
          </a:xfrm>
          <a:prstGeom prst="ellipse">
            <a:avLst/>
          </a:prstGeom>
          <a:gradFill rotWithShape="1">
            <a:gsLst>
              <a:gs pos="0">
                <a:srgbClr val="D2D2D2"/>
              </a:gs>
              <a:gs pos="50000">
                <a:srgbClr val="C8C8C8"/>
              </a:gs>
              <a:gs pos="100000">
                <a:srgbClr val="C0C0C0"/>
              </a:gs>
            </a:gsLst>
            <a:lin ang="5400000"/>
          </a:gradFill>
          <a:ln w="6350">
            <a:solidFill>
              <a:srgbClr val="A5A5A5"/>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SN"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Policy </a:t>
            </a:r>
            <a:r>
              <a:rPr kumimoji="0" lang="fr-SN" altLang="fr-FR" sz="2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brief</a:t>
            </a:r>
            <a:r>
              <a:rPr kumimoji="0" lang="fr-SN"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r>
              <a:rPr kumimoji="0" lang="fr-SN" altLang="fr-FR"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outil de communication</a:t>
            </a:r>
            <a:r>
              <a:rPr kumimoji="0" lang="fr-SN"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entre le chercheur et le </a:t>
            </a:r>
            <a:r>
              <a:rPr lang="fr-SN" altLang="fr-FR" sz="2000" dirty="0">
                <a:latin typeface="Calibri" panose="020F0502020204030204" pitchFamily="34" charset="0"/>
                <a:ea typeface="Calibri" panose="020F0502020204030204" pitchFamily="34" charset="0"/>
                <a:cs typeface="Times New Roman" panose="02020603050405020304" pitchFamily="18" charset="0"/>
              </a:rPr>
              <a:t>décideur</a:t>
            </a:r>
            <a:endParaRPr kumimoji="0" lang="fr-SN" altLang="fr-FR" sz="2000" b="0" i="0" u="none" strike="noStrike" cap="none" normalizeH="0" baseline="0" dirty="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3412901" y="229243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2"/>
          <p:cNvSpPr>
            <a:spLocks noChangeArrowheads="1"/>
          </p:cNvSpPr>
          <p:nvPr/>
        </p:nvSpPr>
        <p:spPr bwMode="auto">
          <a:xfrm>
            <a:off x="3412901" y="274963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Titre 2"/>
          <p:cNvSpPr>
            <a:spLocks noGrp="1"/>
          </p:cNvSpPr>
          <p:nvPr>
            <p:ph type="title"/>
          </p:nvPr>
        </p:nvSpPr>
        <p:spPr/>
        <p:txBody>
          <a:bodyPr>
            <a:normAutofit fontScale="90000"/>
          </a:bodyPr>
          <a:lstStyle/>
          <a:p>
            <a:r>
              <a:rPr lang="fr-FR" dirty="0"/>
              <a:t>IV. À quoi sert un </a:t>
            </a:r>
            <a:r>
              <a:rPr lang="fr-FR" i="1" dirty="0"/>
              <a:t>policy </a:t>
            </a:r>
            <a:r>
              <a:rPr lang="fr-FR" i="1" dirty="0" err="1"/>
              <a:t>brief</a:t>
            </a:r>
            <a:r>
              <a:rPr lang="fr-FR" i="1" dirty="0"/>
              <a:t> </a:t>
            </a:r>
            <a:r>
              <a:rPr lang="fr-FR" dirty="0"/>
              <a:t>? </a:t>
            </a:r>
            <a:br>
              <a:rPr lang="fr-FR" dirty="0"/>
            </a:br>
            <a:r>
              <a:rPr lang="fr-FR" dirty="0"/>
              <a:t>(2/2)</a:t>
            </a:r>
          </a:p>
        </p:txBody>
      </p:sp>
    </p:spTree>
    <p:extLst>
      <p:ext uri="{BB962C8B-B14F-4D97-AF65-F5344CB8AC3E}">
        <p14:creationId xmlns:p14="http://schemas.microsoft.com/office/powerpoint/2010/main" val="1667892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43346" y="1953491"/>
            <a:ext cx="11167462" cy="5026859"/>
          </a:xfrm>
        </p:spPr>
        <p:txBody>
          <a:bodyPr>
            <a:normAutofit/>
          </a:bodyPr>
          <a:lstStyle/>
          <a:p>
            <a:r>
              <a:rPr lang="fr-SN" sz="2200" dirty="0"/>
              <a:t>Il faut retenir que le type de support d’écriture doit s’accorder au public ciblé. </a:t>
            </a:r>
          </a:p>
          <a:p>
            <a:endParaRPr lang="fr-FR" sz="2200" dirty="0"/>
          </a:p>
          <a:p>
            <a:r>
              <a:rPr lang="fr-SN" sz="2200" dirty="0"/>
              <a:t>Le modèle de </a:t>
            </a:r>
            <a:r>
              <a:rPr lang="fr-SN" sz="2200" i="1" dirty="0" err="1"/>
              <a:t>policy</a:t>
            </a:r>
            <a:r>
              <a:rPr lang="fr-SN" sz="2200" i="1" dirty="0"/>
              <a:t> </a:t>
            </a:r>
            <a:r>
              <a:rPr lang="fr-SN" sz="2200" i="1" dirty="0" err="1"/>
              <a:t>brief</a:t>
            </a:r>
            <a:r>
              <a:rPr lang="fr-SN" sz="2200" i="1" dirty="0"/>
              <a:t> </a:t>
            </a:r>
            <a:r>
              <a:rPr lang="fr-SN" sz="2200" dirty="0"/>
              <a:t>s’adresse à </a:t>
            </a:r>
            <a:r>
              <a:rPr lang="fr-SN" sz="2200" b="1" dirty="0">
                <a:solidFill>
                  <a:srgbClr val="FF0000"/>
                </a:solidFill>
              </a:rPr>
              <a:t>un public de décideurs :</a:t>
            </a:r>
            <a:endParaRPr lang="fr-SN" sz="2200" dirty="0"/>
          </a:p>
          <a:p>
            <a:endParaRPr lang="fr-FR" sz="2200" dirty="0"/>
          </a:p>
          <a:p>
            <a:pPr lvl="0" algn="ctr">
              <a:buFont typeface="Wingdings" panose="05000000000000000000" pitchFamily="2" charset="2"/>
              <a:buChar char="ü"/>
            </a:pPr>
            <a:r>
              <a:rPr lang="fr-SN" sz="2200" dirty="0"/>
              <a:t>les acteurs institutionnels ; </a:t>
            </a:r>
          </a:p>
          <a:p>
            <a:pPr lvl="0" algn="ctr">
              <a:buFont typeface="Wingdings" panose="05000000000000000000" pitchFamily="2" charset="2"/>
              <a:buChar char="ü"/>
            </a:pPr>
            <a:r>
              <a:rPr lang="fr-SN" sz="2200" dirty="0"/>
              <a:t>les décideurs politiques ; </a:t>
            </a:r>
          </a:p>
          <a:p>
            <a:pPr lvl="0" algn="ctr">
              <a:buFont typeface="Wingdings" panose="05000000000000000000" pitchFamily="2" charset="2"/>
              <a:buChar char="ü"/>
            </a:pPr>
            <a:r>
              <a:rPr lang="fr-SN" sz="2200" dirty="0"/>
              <a:t>les stratèges ;</a:t>
            </a:r>
          </a:p>
          <a:p>
            <a:pPr lvl="0" algn="ctr">
              <a:buFont typeface="Wingdings" panose="05000000000000000000" pitchFamily="2" charset="2"/>
              <a:buChar char="ü"/>
            </a:pPr>
            <a:r>
              <a:rPr lang="fr-SN" sz="2200" dirty="0"/>
              <a:t>les négociateurs publics  locaux et internationaux ; </a:t>
            </a:r>
            <a:endParaRPr lang="fr-FR" sz="2200" dirty="0"/>
          </a:p>
          <a:p>
            <a:pPr lvl="0" algn="ctr">
              <a:buFont typeface="Wingdings" panose="05000000000000000000" pitchFamily="2" charset="2"/>
              <a:buChar char="ü"/>
            </a:pPr>
            <a:r>
              <a:rPr lang="fr-SN" sz="2200" dirty="0"/>
              <a:t>les décideurs privés ;</a:t>
            </a:r>
          </a:p>
          <a:p>
            <a:pPr lvl="0" algn="ctr">
              <a:buFont typeface="Wingdings" panose="05000000000000000000" pitchFamily="2" charset="2"/>
              <a:buChar char="ü"/>
            </a:pPr>
            <a:r>
              <a:rPr lang="fr-SN" sz="2200" dirty="0"/>
              <a:t>les chefs d’entreprise et les leaders d’opinion.</a:t>
            </a:r>
            <a:endParaRPr lang="fr-FR" sz="2200" dirty="0"/>
          </a:p>
          <a:p>
            <a:endParaRPr lang="fr-FR" dirty="0"/>
          </a:p>
        </p:txBody>
      </p:sp>
      <p:sp>
        <p:nvSpPr>
          <p:cNvPr id="3" name="Titre 2"/>
          <p:cNvSpPr>
            <a:spLocks noGrp="1"/>
          </p:cNvSpPr>
          <p:nvPr>
            <p:ph type="title"/>
          </p:nvPr>
        </p:nvSpPr>
        <p:spPr/>
        <p:txBody>
          <a:bodyPr>
            <a:normAutofit fontScale="90000"/>
          </a:bodyPr>
          <a:lstStyle/>
          <a:p>
            <a:r>
              <a:rPr lang="fr-FR" dirty="0"/>
              <a:t>V. Qui peuvent être ses cibles ?</a:t>
            </a:r>
            <a:br>
              <a:rPr lang="fr-FR" dirty="0"/>
            </a:br>
            <a:r>
              <a:rPr lang="fr-FR" dirty="0"/>
              <a:t>(1/1) </a:t>
            </a:r>
          </a:p>
        </p:txBody>
      </p:sp>
    </p:spTree>
    <p:extLst>
      <p:ext uri="{BB962C8B-B14F-4D97-AF65-F5344CB8AC3E}">
        <p14:creationId xmlns:p14="http://schemas.microsoft.com/office/powerpoint/2010/main" val="3786622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VI. Modèles de </a:t>
            </a:r>
            <a:r>
              <a:rPr lang="fr-FR" i="1" dirty="0"/>
              <a:t>policy </a:t>
            </a:r>
            <a:r>
              <a:rPr lang="fr-FR" i="1" dirty="0" err="1"/>
              <a:t>brief</a:t>
            </a:r>
            <a:r>
              <a:rPr lang="fr-FR" i="1" dirty="0"/>
              <a:t> (1/3)</a:t>
            </a: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34566" y="2122905"/>
            <a:ext cx="3277662" cy="4113454"/>
          </a:xfrm>
        </p:spPr>
      </p:pic>
      <p:pic>
        <p:nvPicPr>
          <p:cNvPr id="9" name="Espace réservé du contenu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1305092" y="2170766"/>
            <a:ext cx="3409588" cy="4017730"/>
          </a:xfrm>
        </p:spPr>
      </p:pic>
      <p:sp>
        <p:nvSpPr>
          <p:cNvPr id="10" name="ZoneTexte 9"/>
          <p:cNvSpPr txBox="1"/>
          <p:nvPr/>
        </p:nvSpPr>
        <p:spPr>
          <a:xfrm>
            <a:off x="1155051" y="6456606"/>
            <a:ext cx="3709670" cy="369332"/>
          </a:xfrm>
          <a:prstGeom prst="rect">
            <a:avLst/>
          </a:prstGeom>
          <a:noFill/>
        </p:spPr>
        <p:txBody>
          <a:bodyPr wrap="none" rtlCol="0">
            <a:spAutoFit/>
          </a:bodyPr>
          <a:lstStyle/>
          <a:p>
            <a:r>
              <a:rPr lang="fr-FR" dirty="0"/>
              <a:t>Source: https://vsf-international.org/</a:t>
            </a:r>
          </a:p>
        </p:txBody>
      </p:sp>
      <p:sp>
        <p:nvSpPr>
          <p:cNvPr id="11" name="ZoneTexte 10"/>
          <p:cNvSpPr txBox="1"/>
          <p:nvPr/>
        </p:nvSpPr>
        <p:spPr>
          <a:xfrm>
            <a:off x="7134566" y="6456606"/>
            <a:ext cx="3873176" cy="369332"/>
          </a:xfrm>
          <a:prstGeom prst="rect">
            <a:avLst/>
          </a:prstGeom>
          <a:noFill/>
        </p:spPr>
        <p:txBody>
          <a:bodyPr wrap="none" rtlCol="0">
            <a:spAutoFit/>
          </a:bodyPr>
          <a:lstStyle/>
          <a:p>
            <a:r>
              <a:rPr lang="fr-FR" dirty="0"/>
              <a:t>Source: https://www.policycenter.ma/</a:t>
            </a:r>
          </a:p>
        </p:txBody>
      </p:sp>
    </p:spTree>
    <p:extLst>
      <p:ext uri="{BB962C8B-B14F-4D97-AF65-F5344CB8AC3E}">
        <p14:creationId xmlns:p14="http://schemas.microsoft.com/office/powerpoint/2010/main" val="4231027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VI. Modèles de </a:t>
            </a:r>
            <a:r>
              <a:rPr lang="fr-FR" i="1" dirty="0"/>
              <a:t>policy </a:t>
            </a:r>
            <a:r>
              <a:rPr lang="fr-FR" i="1" dirty="0" err="1"/>
              <a:t>brief</a:t>
            </a:r>
            <a:r>
              <a:rPr lang="fr-FR" i="1" dirty="0"/>
              <a:t> (2/3)</a:t>
            </a:r>
          </a:p>
        </p:txBody>
      </p:sp>
      <p:pic>
        <p:nvPicPr>
          <p:cNvPr id="7" name="Espace réservé du contenu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820348" y="1893194"/>
            <a:ext cx="4487303" cy="4829577"/>
          </a:xfrm>
        </p:spPr>
      </p:pic>
      <p:pic>
        <p:nvPicPr>
          <p:cNvPr id="6" name="Espace réservé du contenu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4551" y="1893194"/>
            <a:ext cx="4364119" cy="4829578"/>
          </a:xfrm>
        </p:spPr>
      </p:pic>
    </p:spTree>
    <p:extLst>
      <p:ext uri="{BB962C8B-B14F-4D97-AF65-F5344CB8AC3E}">
        <p14:creationId xmlns:p14="http://schemas.microsoft.com/office/powerpoint/2010/main" val="1996071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VI. Modèles de </a:t>
            </a:r>
            <a:r>
              <a:rPr lang="fr-FR" i="1" dirty="0"/>
              <a:t>policy </a:t>
            </a:r>
            <a:r>
              <a:rPr lang="fr-FR" i="1" dirty="0" err="1"/>
              <a:t>brief</a:t>
            </a:r>
            <a:r>
              <a:rPr lang="fr-FR" i="1" dirty="0"/>
              <a:t> (3/3)</a:t>
            </a: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25158" y="2108725"/>
            <a:ext cx="3851237" cy="4749275"/>
          </a:xfrm>
        </p:spPr>
      </p:pic>
      <p:pic>
        <p:nvPicPr>
          <p:cNvPr id="8" name="Espace réservé du contenu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788075" y="2108725"/>
            <a:ext cx="4109421" cy="4749275"/>
          </a:xfrm>
        </p:spPr>
      </p:pic>
    </p:spTree>
    <p:extLst>
      <p:ext uri="{BB962C8B-B14F-4D97-AF65-F5344CB8AC3E}">
        <p14:creationId xmlns:p14="http://schemas.microsoft.com/office/powerpoint/2010/main" val="215691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152400" y="1717991"/>
            <a:ext cx="11458408" cy="5555646"/>
          </a:xfrm>
        </p:spPr>
        <p:txBody>
          <a:bodyPr>
            <a:normAutofit fontScale="92500" lnSpcReduction="10000"/>
          </a:bodyPr>
          <a:lstStyle/>
          <a:p>
            <a:pPr marL="0" indent="0" algn="ctr">
              <a:buNone/>
            </a:pPr>
            <a:r>
              <a:rPr lang="fr-SN" sz="2200" b="1" dirty="0"/>
              <a:t>Quelques exigences pour réussir son </a:t>
            </a:r>
            <a:r>
              <a:rPr lang="fr-SN" sz="2200" b="1" i="1" dirty="0" err="1"/>
              <a:t>policy</a:t>
            </a:r>
            <a:r>
              <a:rPr lang="fr-SN" sz="2200" b="1" i="1" dirty="0"/>
              <a:t> </a:t>
            </a:r>
            <a:r>
              <a:rPr lang="fr-SN" sz="2200" b="1" i="1" dirty="0" err="1"/>
              <a:t>brief</a:t>
            </a:r>
            <a:r>
              <a:rPr lang="fr-SN" sz="2200" b="1" dirty="0"/>
              <a:t> avec brio</a:t>
            </a:r>
            <a:endParaRPr lang="fr-FR" sz="2200" dirty="0"/>
          </a:p>
          <a:p>
            <a:pPr lvl="0"/>
            <a:r>
              <a:rPr lang="fr-SN" sz="2200" dirty="0"/>
              <a:t>Avoir un objectif et une argumentation claire;</a:t>
            </a:r>
          </a:p>
          <a:p>
            <a:pPr lvl="0"/>
            <a:endParaRPr lang="fr-FR" sz="2200" dirty="0"/>
          </a:p>
          <a:p>
            <a:pPr lvl="0"/>
            <a:r>
              <a:rPr lang="fr-SN" sz="2200" dirty="0"/>
              <a:t>Rédiger pour traiter un sujet ou un défi spécifique;</a:t>
            </a:r>
          </a:p>
          <a:p>
            <a:pPr lvl="0"/>
            <a:endParaRPr lang="fr-FR" sz="2200" dirty="0"/>
          </a:p>
          <a:p>
            <a:pPr lvl="0"/>
            <a:r>
              <a:rPr lang="fr-SN" sz="2200" dirty="0"/>
              <a:t>Cibler un public spécifique. Les informations fournies doivent répondre aux besoins de ce public spécifique;</a:t>
            </a:r>
          </a:p>
          <a:p>
            <a:pPr lvl="0"/>
            <a:endParaRPr lang="fr-FR" sz="2200" dirty="0"/>
          </a:p>
          <a:p>
            <a:pPr lvl="0"/>
            <a:r>
              <a:rPr lang="fr-SN" sz="2200" dirty="0"/>
              <a:t>Inclure des recommandations qui sont soutenues par la recherche/les preuves;</a:t>
            </a:r>
          </a:p>
          <a:p>
            <a:pPr lvl="0"/>
            <a:endParaRPr lang="fr-FR" sz="2200" dirty="0"/>
          </a:p>
          <a:p>
            <a:pPr lvl="0"/>
            <a:r>
              <a:rPr lang="fr-SN" sz="2200" dirty="0"/>
              <a:t>Rédigez dans </a:t>
            </a:r>
            <a:r>
              <a:rPr lang="fr-SN" sz="2200" dirty="0">
                <a:solidFill>
                  <a:srgbClr val="FF0000"/>
                </a:solidFill>
              </a:rPr>
              <a:t>un langage clair ,  explicite et agréable à lire;</a:t>
            </a:r>
          </a:p>
          <a:p>
            <a:pPr lvl="0"/>
            <a:endParaRPr lang="fr-FR" sz="2200" dirty="0">
              <a:solidFill>
                <a:srgbClr val="FF0000"/>
              </a:solidFill>
            </a:endParaRPr>
          </a:p>
          <a:p>
            <a:pPr lvl="0"/>
            <a:r>
              <a:rPr lang="fr-SN" sz="2200" dirty="0"/>
              <a:t>Bien structurer le document.</a:t>
            </a:r>
            <a:endParaRPr lang="fr-FR" sz="2200" dirty="0"/>
          </a:p>
          <a:p>
            <a:endParaRPr lang="fr-FR" dirty="0"/>
          </a:p>
        </p:txBody>
      </p:sp>
      <p:sp>
        <p:nvSpPr>
          <p:cNvPr id="2" name="Titre 1"/>
          <p:cNvSpPr>
            <a:spLocks noGrp="1"/>
          </p:cNvSpPr>
          <p:nvPr>
            <p:ph type="title"/>
          </p:nvPr>
        </p:nvSpPr>
        <p:spPr/>
        <p:txBody>
          <a:bodyPr>
            <a:normAutofit fontScale="90000"/>
          </a:bodyPr>
          <a:lstStyle/>
          <a:p>
            <a:r>
              <a:rPr lang="fr-FR" dirty="0"/>
              <a:t>VII. Méthodes pour rédiger un </a:t>
            </a:r>
            <a:r>
              <a:rPr lang="fr-FR" i="1" dirty="0"/>
              <a:t>policy </a:t>
            </a:r>
            <a:r>
              <a:rPr lang="fr-FR" i="1" dirty="0" err="1"/>
              <a:t>brief</a:t>
            </a:r>
            <a:r>
              <a:rPr lang="fr-FR" i="1" dirty="0"/>
              <a:t> (1/10)</a:t>
            </a:r>
          </a:p>
        </p:txBody>
      </p:sp>
    </p:spTree>
    <p:extLst>
      <p:ext uri="{BB962C8B-B14F-4D97-AF65-F5344CB8AC3E}">
        <p14:creationId xmlns:p14="http://schemas.microsoft.com/office/powerpoint/2010/main" val="891951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81192" y="1970468"/>
            <a:ext cx="11029615" cy="4887532"/>
          </a:xfrm>
        </p:spPr>
        <p:txBody>
          <a:bodyPr>
            <a:normAutofit fontScale="92500" lnSpcReduction="10000"/>
          </a:bodyPr>
          <a:lstStyle/>
          <a:p>
            <a:pPr marL="342900" indent="-342900" algn="ctr">
              <a:buFont typeface="+mj-lt"/>
              <a:buAutoNum type="alphaUcPeriod"/>
            </a:pPr>
            <a:r>
              <a:rPr lang="fr-FR" sz="2400" dirty="0"/>
              <a:t>Choix de l’objet de recherche</a:t>
            </a:r>
          </a:p>
          <a:p>
            <a:r>
              <a:rPr lang="fr-SN" sz="2400" dirty="0"/>
              <a:t>Le chercheur doit s’assurer que le sujet abordé intéresse et qu’il soit choisi en tenant compte du </a:t>
            </a:r>
            <a:r>
              <a:rPr lang="fr-SN" sz="2400" b="1" dirty="0"/>
              <a:t>contexte social, politique ou économique de son environnement. </a:t>
            </a:r>
          </a:p>
          <a:p>
            <a:endParaRPr lang="fr-SN" sz="2400" dirty="0"/>
          </a:p>
          <a:p>
            <a:r>
              <a:rPr lang="fr-SN" sz="2400" dirty="0"/>
              <a:t> L’impact souhaité est d’</a:t>
            </a:r>
            <a:r>
              <a:rPr lang="fr-SN" sz="2400" b="1" dirty="0"/>
              <a:t>amener les décideurs à une réflexion approfondie </a:t>
            </a:r>
            <a:r>
              <a:rPr lang="fr-SN" sz="2400" dirty="0"/>
              <a:t>et à se servir de ses résultats pour agir ou à faire  des recommandations. </a:t>
            </a:r>
          </a:p>
          <a:p>
            <a:endParaRPr lang="fr-FR" sz="2400" dirty="0"/>
          </a:p>
          <a:p>
            <a:r>
              <a:rPr lang="fr-SN" sz="2400" dirty="0"/>
              <a:t>Le chercheur doit se rappeler que l’objectif principal dans la rédaction d’un </a:t>
            </a:r>
            <a:r>
              <a:rPr lang="fr-SN" sz="2400" i="1" dirty="0" err="1"/>
              <a:t>policy</a:t>
            </a:r>
            <a:r>
              <a:rPr lang="fr-SN" sz="2400" i="1" dirty="0"/>
              <a:t> </a:t>
            </a:r>
            <a:r>
              <a:rPr lang="fr-SN" sz="2400" i="1" dirty="0" err="1"/>
              <a:t>brief</a:t>
            </a:r>
            <a:r>
              <a:rPr lang="fr-SN" sz="2400" dirty="0"/>
              <a:t> est de</a:t>
            </a:r>
            <a:r>
              <a:rPr lang="fr-SN" sz="2400" b="1" dirty="0"/>
              <a:t> faciliter ou </a:t>
            </a:r>
            <a:r>
              <a:rPr lang="fr-SN" sz="2400" dirty="0"/>
              <a:t>d’</a:t>
            </a:r>
            <a:r>
              <a:rPr lang="fr-SN" sz="2400" b="1" dirty="0"/>
              <a:t>accompagner l’élaboration de politiques. </a:t>
            </a:r>
          </a:p>
          <a:p>
            <a:endParaRPr lang="fr-SN" sz="2400" dirty="0"/>
          </a:p>
          <a:p>
            <a:r>
              <a:rPr lang="fr-SN" sz="2400" dirty="0"/>
              <a:t>L’impact du </a:t>
            </a:r>
            <a:r>
              <a:rPr lang="fr-SN" sz="2400" i="1" dirty="0" err="1"/>
              <a:t>policy</a:t>
            </a:r>
            <a:r>
              <a:rPr lang="fr-SN" sz="2400" i="1" dirty="0"/>
              <a:t> </a:t>
            </a:r>
            <a:r>
              <a:rPr lang="fr-SN" sz="2400" i="1" dirty="0" err="1"/>
              <a:t>brief</a:t>
            </a:r>
            <a:r>
              <a:rPr lang="fr-SN" sz="2400" i="1" dirty="0"/>
              <a:t> </a:t>
            </a:r>
            <a:r>
              <a:rPr lang="fr-SN" sz="2400" dirty="0"/>
              <a:t>dépend de la pertinence du choix de l’objet de recherche. Il est primordial qu’il soit </a:t>
            </a:r>
            <a:r>
              <a:rPr lang="fr-SN" sz="2400" dirty="0">
                <a:solidFill>
                  <a:srgbClr val="FF0000"/>
                </a:solidFill>
              </a:rPr>
              <a:t>un sujet d’actualité</a:t>
            </a:r>
            <a:r>
              <a:rPr lang="fr-SN" sz="2400" dirty="0">
                <a:solidFill>
                  <a:schemeClr val="tx1"/>
                </a:solidFill>
              </a:rPr>
              <a:t>,</a:t>
            </a:r>
            <a:r>
              <a:rPr lang="fr-SN" sz="2400" dirty="0">
                <a:solidFill>
                  <a:srgbClr val="FF0000"/>
                </a:solidFill>
              </a:rPr>
              <a:t> un sujet qui suscite de l’intérêt. </a:t>
            </a:r>
            <a:endParaRPr lang="fr-FR" sz="2400" dirty="0">
              <a:solidFill>
                <a:srgbClr val="FF0000"/>
              </a:solidFill>
            </a:endParaRPr>
          </a:p>
          <a:p>
            <a:pPr marL="0" indent="0" algn="just">
              <a:buNone/>
            </a:pPr>
            <a:endParaRPr lang="fr-FR" dirty="0"/>
          </a:p>
        </p:txBody>
      </p:sp>
      <p:sp>
        <p:nvSpPr>
          <p:cNvPr id="4" name="Titre 1"/>
          <p:cNvSpPr>
            <a:spLocks noGrp="1"/>
          </p:cNvSpPr>
          <p:nvPr>
            <p:ph type="title"/>
          </p:nvPr>
        </p:nvSpPr>
        <p:spPr/>
        <p:txBody>
          <a:bodyPr>
            <a:normAutofit fontScale="90000"/>
          </a:bodyPr>
          <a:lstStyle/>
          <a:p>
            <a:r>
              <a:rPr lang="fr-FR" dirty="0"/>
              <a:t>VII. Méthodes pour rédiger un </a:t>
            </a:r>
            <a:r>
              <a:rPr lang="fr-FR" i="1" dirty="0"/>
              <a:t>policy </a:t>
            </a:r>
            <a:r>
              <a:rPr lang="fr-FR" i="1" dirty="0" err="1"/>
              <a:t>brief</a:t>
            </a:r>
            <a:r>
              <a:rPr lang="fr-FR" i="1" dirty="0"/>
              <a:t> (2/10)</a:t>
            </a:r>
          </a:p>
        </p:txBody>
      </p:sp>
    </p:spTree>
    <p:extLst>
      <p:ext uri="{BB962C8B-B14F-4D97-AF65-F5344CB8AC3E}">
        <p14:creationId xmlns:p14="http://schemas.microsoft.com/office/powerpoint/2010/main" val="3420346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81194" y="2193374"/>
            <a:ext cx="11029615" cy="3678303"/>
          </a:xfrm>
        </p:spPr>
        <p:txBody>
          <a:bodyPr/>
          <a:lstStyle/>
          <a:p>
            <a:pPr marL="342900" indent="-342900" algn="ctr">
              <a:buFont typeface="+mj-lt"/>
              <a:buAutoNum type="alphaUcPeriod" startAt="2"/>
            </a:pPr>
            <a:r>
              <a:rPr lang="fr-FR" sz="2200" dirty="0"/>
              <a:t>Choix du titre</a:t>
            </a:r>
          </a:p>
          <a:p>
            <a:pPr marL="0" indent="0" algn="ctr">
              <a:buNone/>
            </a:pPr>
            <a:endParaRPr lang="fr-FR" sz="2200" dirty="0"/>
          </a:p>
          <a:p>
            <a:pPr marL="0" indent="0" algn="ctr">
              <a:buNone/>
            </a:pPr>
            <a:endParaRPr lang="fr-FR" sz="2200" dirty="0"/>
          </a:p>
          <a:p>
            <a:pPr marL="0" indent="0" algn="just">
              <a:buNone/>
            </a:pPr>
            <a:r>
              <a:rPr lang="fr-SN" sz="2200" dirty="0"/>
              <a:t>Un bon titre est crucial pour capter l'intérêt du lecteur :</a:t>
            </a:r>
          </a:p>
          <a:p>
            <a:pPr algn="just">
              <a:buFont typeface="Candara" panose="020E0502030303020204" pitchFamily="34" charset="0"/>
              <a:buChar char="⁻"/>
            </a:pPr>
            <a:r>
              <a:rPr lang="fr-SN" sz="2200" dirty="0"/>
              <a:t>communiquer immédiatement le contenu d'une manière mémorable;</a:t>
            </a:r>
          </a:p>
          <a:p>
            <a:pPr algn="just">
              <a:buFont typeface="Candara" panose="020E0502030303020204" pitchFamily="34" charset="0"/>
              <a:buChar char="⁻"/>
            </a:pPr>
            <a:r>
              <a:rPr lang="fr-SN" sz="2200" dirty="0"/>
              <a:t>se baser sur l'idée principale et inclure les mots clés.</a:t>
            </a:r>
            <a:endParaRPr lang="fr-FR" sz="2200" dirty="0"/>
          </a:p>
          <a:p>
            <a:pPr marL="0" indent="0" algn="just">
              <a:buNone/>
            </a:pPr>
            <a:r>
              <a:rPr lang="fr-FR" dirty="0"/>
              <a:t> </a:t>
            </a:r>
          </a:p>
        </p:txBody>
      </p:sp>
      <p:sp>
        <p:nvSpPr>
          <p:cNvPr id="4" name="Titre 1"/>
          <p:cNvSpPr>
            <a:spLocks noGrp="1"/>
          </p:cNvSpPr>
          <p:nvPr>
            <p:ph type="title"/>
          </p:nvPr>
        </p:nvSpPr>
        <p:spPr/>
        <p:txBody>
          <a:bodyPr>
            <a:normAutofit fontScale="90000"/>
          </a:bodyPr>
          <a:lstStyle/>
          <a:p>
            <a:r>
              <a:rPr lang="fr-FR" dirty="0"/>
              <a:t>VII. Méthodes pour rédiger un </a:t>
            </a:r>
            <a:r>
              <a:rPr lang="fr-FR" i="1" dirty="0"/>
              <a:t>policy </a:t>
            </a:r>
            <a:r>
              <a:rPr lang="fr-FR" i="1" dirty="0" err="1"/>
              <a:t>brief</a:t>
            </a:r>
            <a:r>
              <a:rPr lang="fr-FR" i="1" dirty="0"/>
              <a:t> (3/10)</a:t>
            </a:r>
          </a:p>
        </p:txBody>
      </p:sp>
    </p:spTree>
    <p:extLst>
      <p:ext uri="{BB962C8B-B14F-4D97-AF65-F5344CB8AC3E}">
        <p14:creationId xmlns:p14="http://schemas.microsoft.com/office/powerpoint/2010/main" val="4183799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 y="1884218"/>
            <a:ext cx="12192000" cy="4973782"/>
          </a:xfrm>
        </p:spPr>
        <p:txBody>
          <a:bodyPr>
            <a:normAutofit fontScale="92500" lnSpcReduction="10000"/>
          </a:bodyPr>
          <a:lstStyle/>
          <a:p>
            <a:pPr marL="342900" indent="-342900" algn="ctr">
              <a:buFont typeface="+mj-lt"/>
              <a:buAutoNum type="alphaUcPeriod" startAt="3"/>
            </a:pPr>
            <a:r>
              <a:rPr lang="fr-FR" sz="2200" dirty="0"/>
              <a:t>Structure du </a:t>
            </a:r>
            <a:r>
              <a:rPr lang="fr-FR" sz="2200" i="1" dirty="0"/>
              <a:t>policy </a:t>
            </a:r>
            <a:r>
              <a:rPr lang="fr-FR" sz="2200" i="1" dirty="0" err="1"/>
              <a:t>brief</a:t>
            </a:r>
            <a:endParaRPr lang="fr-FR" sz="2200" i="1" dirty="0"/>
          </a:p>
          <a:p>
            <a:pPr marL="342900" indent="-342900" algn="ctr">
              <a:buFont typeface="+mj-lt"/>
              <a:buAutoNum type="alphaUcPeriod" startAt="3"/>
            </a:pPr>
            <a:endParaRPr lang="fr-FR" sz="2200" i="1" dirty="0"/>
          </a:p>
          <a:p>
            <a:r>
              <a:rPr lang="fr-SN" sz="2200" dirty="0"/>
              <a:t>La structure </a:t>
            </a:r>
            <a:r>
              <a:rPr lang="fr-SN" sz="2200" dirty="0">
                <a:solidFill>
                  <a:srgbClr val="FF0000"/>
                </a:solidFill>
              </a:rPr>
              <a:t>claire</a:t>
            </a:r>
            <a:r>
              <a:rPr lang="fr-SN" sz="2200" dirty="0"/>
              <a:t> vous facilite la tâche, ainsi qu'à vos lecteurs.</a:t>
            </a:r>
          </a:p>
          <a:p>
            <a:endParaRPr lang="fr-SN" sz="2200" dirty="0"/>
          </a:p>
          <a:p>
            <a:r>
              <a:rPr lang="fr-SN" sz="2200" dirty="0"/>
              <a:t>Incluez tous les bons éléments et construisez-les dans le bon ordre. </a:t>
            </a:r>
          </a:p>
          <a:p>
            <a:endParaRPr lang="fr-FR" sz="2200" dirty="0"/>
          </a:p>
          <a:p>
            <a:r>
              <a:rPr lang="fr-SN" sz="2200" dirty="0"/>
              <a:t>Il n'existe pas d'approche unique pour la rédaction de </a:t>
            </a:r>
            <a:r>
              <a:rPr lang="fr-SN" sz="2200" i="1" dirty="0" err="1"/>
              <a:t>policy</a:t>
            </a:r>
            <a:r>
              <a:rPr lang="fr-SN" sz="2200" i="1" dirty="0"/>
              <a:t> </a:t>
            </a:r>
            <a:r>
              <a:rPr lang="fr-SN" sz="2200" i="1" dirty="0" err="1"/>
              <a:t>brief</a:t>
            </a:r>
            <a:r>
              <a:rPr lang="fr-SN" sz="2200" dirty="0"/>
              <a:t>, car le sujet et le public visé déterminent chacun d'eux.</a:t>
            </a:r>
          </a:p>
          <a:p>
            <a:endParaRPr lang="fr-SN" sz="2200" dirty="0"/>
          </a:p>
          <a:p>
            <a:pPr algn="just"/>
            <a:r>
              <a:rPr lang="fr-SN" sz="2200" dirty="0"/>
              <a:t> Cependant, les </a:t>
            </a:r>
            <a:r>
              <a:rPr lang="fr-SN" sz="2200" i="1" dirty="0" err="1"/>
              <a:t>policy</a:t>
            </a:r>
            <a:r>
              <a:rPr lang="fr-SN" sz="2200" i="1" dirty="0"/>
              <a:t> </a:t>
            </a:r>
            <a:r>
              <a:rPr lang="fr-SN" sz="2200" i="1" dirty="0" err="1"/>
              <a:t>brief</a:t>
            </a:r>
            <a:r>
              <a:rPr lang="fr-SN" sz="2200" dirty="0"/>
              <a:t> ont tendance à contenir les mêmes éléments clés et ont donc des structures similaires : </a:t>
            </a:r>
          </a:p>
          <a:p>
            <a:pPr marL="324000" lvl="1" indent="0" algn="just">
              <a:buNone/>
            </a:pPr>
            <a:r>
              <a:rPr lang="fr-SN" sz="2200" dirty="0"/>
              <a:t>Un résumé, une introduction, un aperçu de la recherche ou du problème, un examen des résultats et une section de conclusion qui explique les recommandations de politique et les implications de la recherche.</a:t>
            </a:r>
            <a:endParaRPr lang="fr-FR" sz="2200" dirty="0"/>
          </a:p>
          <a:p>
            <a:pPr marL="0" indent="0">
              <a:buNone/>
            </a:pPr>
            <a:endParaRPr lang="fr-FR" i="1" dirty="0"/>
          </a:p>
        </p:txBody>
      </p:sp>
      <p:sp>
        <p:nvSpPr>
          <p:cNvPr id="4" name="Titre 1"/>
          <p:cNvSpPr>
            <a:spLocks noGrp="1"/>
          </p:cNvSpPr>
          <p:nvPr>
            <p:ph type="title"/>
          </p:nvPr>
        </p:nvSpPr>
        <p:spPr/>
        <p:txBody>
          <a:bodyPr>
            <a:normAutofit fontScale="90000"/>
          </a:bodyPr>
          <a:lstStyle/>
          <a:p>
            <a:r>
              <a:rPr lang="fr-FR" dirty="0"/>
              <a:t>VII. Méthodes pour rédiger un </a:t>
            </a:r>
            <a:r>
              <a:rPr lang="fr-FR" i="1" dirty="0"/>
              <a:t>policy </a:t>
            </a:r>
            <a:r>
              <a:rPr lang="fr-FR" i="1" dirty="0" err="1"/>
              <a:t>brief</a:t>
            </a:r>
            <a:r>
              <a:rPr lang="fr-FR" i="1" dirty="0"/>
              <a:t> (4/10)</a:t>
            </a:r>
          </a:p>
        </p:txBody>
      </p:sp>
    </p:spTree>
    <p:extLst>
      <p:ext uri="{BB962C8B-B14F-4D97-AF65-F5344CB8AC3E}">
        <p14:creationId xmlns:p14="http://schemas.microsoft.com/office/powerpoint/2010/main" val="1324774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5B13C35-702B-4BCE-824F-AAADB30905F6}"/>
              </a:ext>
            </a:extLst>
          </p:cNvPr>
          <p:cNvSpPr>
            <a:spLocks noGrp="1"/>
          </p:cNvSpPr>
          <p:nvPr>
            <p:ph idx="1"/>
          </p:nvPr>
        </p:nvSpPr>
        <p:spPr>
          <a:xfrm>
            <a:off x="138546" y="1967345"/>
            <a:ext cx="11645624" cy="4793673"/>
          </a:xfrm>
        </p:spPr>
        <p:txBody>
          <a:bodyPr rtlCol="0">
            <a:normAutofit fontScale="92500"/>
          </a:bodyPr>
          <a:lstStyle/>
          <a:p>
            <a:r>
              <a:rPr lang="fr-FR" sz="2400" dirty="0"/>
              <a:t>L’équipe de sociologues de l’université Jean Lorougnon </a:t>
            </a:r>
            <a:r>
              <a:rPr lang="fr-FR" sz="2400" dirty="0" err="1"/>
              <a:t>Guédé</a:t>
            </a:r>
            <a:r>
              <a:rPr lang="fr-FR" sz="2400" dirty="0"/>
              <a:t> (</a:t>
            </a:r>
            <a:r>
              <a:rPr lang="fr-FR" sz="2400" dirty="0" err="1"/>
              <a:t>UJLoG</a:t>
            </a:r>
            <a:r>
              <a:rPr lang="fr-FR" sz="2400" dirty="0"/>
              <a:t>) sous la direction du Dr Landry NIAVA a réalisé avec l’appui de l’UNICEF </a:t>
            </a:r>
            <a:r>
              <a:rPr lang="fr-FR" sz="2400" b="1" dirty="0"/>
              <a:t>une étude qualitative des conséquences de la COVID-19 sur les ménages vulnérables et les services sociaux de base</a:t>
            </a:r>
            <a:r>
              <a:rPr lang="fr-FR" sz="2400" dirty="0"/>
              <a:t>.  </a:t>
            </a:r>
          </a:p>
          <a:p>
            <a:endParaRPr lang="fr-FR" sz="2400" dirty="0"/>
          </a:p>
          <a:p>
            <a:r>
              <a:rPr lang="fr-FR" sz="2400" dirty="0"/>
              <a:t>Elle a concerné </a:t>
            </a:r>
            <a:r>
              <a:rPr lang="fr-FR" sz="2400" b="1" dirty="0"/>
              <a:t>quatre localités parmi les plus impactées de la Côte D’Ivoire</a:t>
            </a:r>
            <a:r>
              <a:rPr lang="fr-FR" sz="2400" dirty="0"/>
              <a:t>.</a:t>
            </a:r>
          </a:p>
          <a:p>
            <a:endParaRPr lang="fr-FR" sz="2400" dirty="0"/>
          </a:p>
          <a:p>
            <a:r>
              <a:rPr lang="fr-FR" sz="2400" dirty="0"/>
              <a:t> L’étude porte </a:t>
            </a:r>
            <a:r>
              <a:rPr lang="fr-FR" sz="2400" b="1" dirty="0"/>
              <a:t>un regard critique sur la précarisation des conditions de vie des ménages vulnérables</a:t>
            </a:r>
            <a:r>
              <a:rPr lang="fr-FR" sz="2400" dirty="0"/>
              <a:t>, tout en </a:t>
            </a:r>
            <a:r>
              <a:rPr lang="fr-FR" sz="2400" b="1" dirty="0"/>
              <a:t>interrogeant les modes de résilience pouvant renseigner sur la réaction des populations à l’appel de « vivre avec la pandémie ». </a:t>
            </a:r>
          </a:p>
          <a:p>
            <a:endParaRPr lang="fr-FR" sz="2400" dirty="0"/>
          </a:p>
          <a:p>
            <a:r>
              <a:rPr lang="fr-FR" sz="2400" dirty="0"/>
              <a:t>L’équipe bénéficie de l’accompagnement du Pr A.S.FALL pour atteindre les objectifs suivants : </a:t>
            </a:r>
          </a:p>
          <a:p>
            <a:pPr marL="0" indent="0">
              <a:buNone/>
            </a:pPr>
            <a:endParaRPr lang="fr-FR" dirty="0"/>
          </a:p>
          <a:p>
            <a:pPr rtl="0"/>
            <a:endParaRPr lang="fr-FR" dirty="0"/>
          </a:p>
        </p:txBody>
      </p:sp>
      <p:sp>
        <p:nvSpPr>
          <p:cNvPr id="7" name="Titre 6"/>
          <p:cNvSpPr>
            <a:spLocks noGrp="1"/>
          </p:cNvSpPr>
          <p:nvPr>
            <p:ph type="title"/>
          </p:nvPr>
        </p:nvSpPr>
        <p:spPr/>
        <p:txBody>
          <a:bodyPr>
            <a:normAutofit fontScale="90000"/>
          </a:bodyPr>
          <a:lstStyle/>
          <a:p>
            <a:r>
              <a:rPr lang="fr-FR" dirty="0"/>
              <a:t>I. Contexte de l’accompagnement scientifique (1/4)</a:t>
            </a:r>
          </a:p>
        </p:txBody>
      </p:sp>
    </p:spTree>
    <p:extLst>
      <p:ext uri="{BB962C8B-B14F-4D97-AF65-F5344CB8AC3E}">
        <p14:creationId xmlns:p14="http://schemas.microsoft.com/office/powerpoint/2010/main" val="1098036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81193" y="2327564"/>
            <a:ext cx="11029614" cy="4391891"/>
          </a:xfrm>
        </p:spPr>
        <p:txBody>
          <a:bodyPr>
            <a:normAutofit lnSpcReduction="10000"/>
          </a:bodyPr>
          <a:lstStyle/>
          <a:p>
            <a:pPr marL="342900" indent="-342900" algn="ctr">
              <a:buFont typeface="+mj-lt"/>
              <a:buAutoNum type="arabicPeriod"/>
            </a:pPr>
            <a:r>
              <a:rPr lang="fr-FR" sz="2200" dirty="0"/>
              <a:t>Résumé</a:t>
            </a:r>
          </a:p>
          <a:p>
            <a:pPr marL="342900" indent="-342900" algn="ctr">
              <a:buFont typeface="+mj-lt"/>
              <a:buAutoNum type="arabicPeriod"/>
            </a:pPr>
            <a:endParaRPr lang="fr-FR" sz="2600" dirty="0"/>
          </a:p>
          <a:p>
            <a:pPr algn="just">
              <a:buFont typeface="Wingdings" panose="05000000000000000000" pitchFamily="2" charset="2"/>
              <a:buChar char="§"/>
            </a:pPr>
            <a:r>
              <a:rPr lang="fr-SN" sz="2200" dirty="0"/>
              <a:t>Cet aperçu doit être </a:t>
            </a:r>
            <a:r>
              <a:rPr lang="fr-SN" sz="2200" b="1" dirty="0"/>
              <a:t>engageant </a:t>
            </a:r>
            <a:r>
              <a:rPr lang="fr-SN" sz="2200" dirty="0"/>
              <a:t>et </a:t>
            </a:r>
            <a:r>
              <a:rPr lang="fr-SN" sz="2200" b="1" dirty="0"/>
              <a:t>aider les lecteurs pressés à comprendre rapidement votre argument</a:t>
            </a:r>
            <a:r>
              <a:rPr lang="fr-SN" sz="2200" dirty="0"/>
              <a:t>.</a:t>
            </a:r>
          </a:p>
          <a:p>
            <a:pPr algn="just">
              <a:buFont typeface="Wingdings" panose="05000000000000000000" pitchFamily="2" charset="2"/>
              <a:buChar char="§"/>
            </a:pPr>
            <a:endParaRPr lang="fr-SN" sz="2200" dirty="0"/>
          </a:p>
          <a:p>
            <a:pPr algn="just">
              <a:buFont typeface="Wingdings" panose="05000000000000000000" pitchFamily="2" charset="2"/>
              <a:buChar char="§"/>
            </a:pPr>
            <a:r>
              <a:rPr lang="fr-SN" sz="2200" dirty="0"/>
              <a:t> La plupart des résumés prennent la forme d'un court paragraphe ou deux, mais certains auteurs préfèrent structurer le leur en quelques points. </a:t>
            </a:r>
          </a:p>
          <a:p>
            <a:pPr algn="just">
              <a:buFont typeface="Wingdings" panose="05000000000000000000" pitchFamily="2" charset="2"/>
              <a:buChar char="§"/>
            </a:pPr>
            <a:endParaRPr lang="fr-SN" sz="2200" dirty="0"/>
          </a:p>
          <a:p>
            <a:pPr algn="just">
              <a:buFont typeface="Wingdings" panose="05000000000000000000" pitchFamily="2" charset="2"/>
              <a:buChar char="§"/>
            </a:pPr>
            <a:r>
              <a:rPr lang="fr-SN" sz="2200" dirty="0"/>
              <a:t>Quel que soit le style choisi, le résumé </a:t>
            </a:r>
            <a:r>
              <a:rPr lang="fr-SN" sz="2200" dirty="0">
                <a:solidFill>
                  <a:srgbClr val="FF0000"/>
                </a:solidFill>
              </a:rPr>
              <a:t>doit condenser l'essentiel du document en quelques phrases</a:t>
            </a:r>
            <a:r>
              <a:rPr lang="fr-SN" sz="2200" dirty="0"/>
              <a:t>.</a:t>
            </a:r>
            <a:endParaRPr lang="fr-FR" sz="2200" dirty="0"/>
          </a:p>
          <a:p>
            <a:pPr marL="0" indent="0" algn="just">
              <a:buNone/>
            </a:pPr>
            <a:endParaRPr lang="fr-FR" dirty="0"/>
          </a:p>
        </p:txBody>
      </p:sp>
      <p:sp>
        <p:nvSpPr>
          <p:cNvPr id="4" name="Titre 1"/>
          <p:cNvSpPr>
            <a:spLocks noGrp="1"/>
          </p:cNvSpPr>
          <p:nvPr>
            <p:ph type="title"/>
          </p:nvPr>
        </p:nvSpPr>
        <p:spPr/>
        <p:txBody>
          <a:bodyPr>
            <a:normAutofit fontScale="90000"/>
          </a:bodyPr>
          <a:lstStyle/>
          <a:p>
            <a:r>
              <a:rPr lang="fr-FR" dirty="0"/>
              <a:t>VII. Méthodes pour rédiger un </a:t>
            </a:r>
            <a:r>
              <a:rPr lang="fr-FR" i="1" dirty="0"/>
              <a:t>policy </a:t>
            </a:r>
            <a:r>
              <a:rPr lang="fr-FR" i="1" dirty="0" err="1"/>
              <a:t>brief</a:t>
            </a:r>
            <a:r>
              <a:rPr lang="fr-FR" i="1" dirty="0"/>
              <a:t> (5/10)</a:t>
            </a:r>
          </a:p>
        </p:txBody>
      </p:sp>
    </p:spTree>
    <p:extLst>
      <p:ext uri="{BB962C8B-B14F-4D97-AF65-F5344CB8AC3E}">
        <p14:creationId xmlns:p14="http://schemas.microsoft.com/office/powerpoint/2010/main" val="1514207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81192" y="2180496"/>
            <a:ext cx="11029615" cy="4677504"/>
          </a:xfrm>
        </p:spPr>
        <p:txBody>
          <a:bodyPr>
            <a:normAutofit fontScale="92500" lnSpcReduction="20000"/>
          </a:bodyPr>
          <a:lstStyle/>
          <a:p>
            <a:pPr marL="342900" indent="-342900" algn="ctr">
              <a:buFont typeface="+mj-lt"/>
              <a:buAutoNum type="arabicPeriod" startAt="2"/>
            </a:pPr>
            <a:r>
              <a:rPr lang="fr-FR" sz="2400" dirty="0"/>
              <a:t>Introduction</a:t>
            </a:r>
          </a:p>
          <a:p>
            <a:r>
              <a:rPr lang="fr-SN" sz="2400" dirty="0"/>
              <a:t>L'introduction doit :</a:t>
            </a:r>
            <a:endParaRPr lang="fr-FR" sz="2400" dirty="0"/>
          </a:p>
          <a:p>
            <a:pPr lvl="0">
              <a:buFont typeface="Candara" panose="020E0502030303020204" pitchFamily="34" charset="0"/>
              <a:buChar char="⁻"/>
            </a:pPr>
            <a:r>
              <a:rPr lang="fr-SN" sz="2400" dirty="0"/>
              <a:t>Annoncer le pourquoi  et la structure du document et transmettre clairement votre argumentation ;</a:t>
            </a:r>
          </a:p>
          <a:p>
            <a:pPr marL="0" lvl="0" indent="0">
              <a:buNone/>
            </a:pPr>
            <a:endParaRPr lang="fr-FR" sz="2400" dirty="0"/>
          </a:p>
          <a:p>
            <a:pPr lvl="0">
              <a:buFont typeface="Candara" panose="020E0502030303020204" pitchFamily="34" charset="0"/>
              <a:buChar char="⁻"/>
            </a:pPr>
            <a:r>
              <a:rPr lang="fr-SN" sz="2400" dirty="0"/>
              <a:t>Exprimer l'urgence et l'importance du sujet pour votre public ;</a:t>
            </a:r>
          </a:p>
          <a:p>
            <a:pPr lvl="0">
              <a:buFont typeface="Candara" panose="020E0502030303020204" pitchFamily="34" charset="0"/>
              <a:buChar char="⁻"/>
            </a:pPr>
            <a:endParaRPr lang="fr-FR" sz="2400" dirty="0"/>
          </a:p>
          <a:p>
            <a:pPr lvl="0">
              <a:buFont typeface="Candara" panose="020E0502030303020204" pitchFamily="34" charset="0"/>
              <a:buChar char="⁻"/>
            </a:pPr>
            <a:r>
              <a:rPr lang="fr-SN" sz="2400" dirty="0"/>
              <a:t>Agencer selon votre esprit synthétique  l’essentiel des informations pertinentes pour l’argumentation ;</a:t>
            </a:r>
            <a:endParaRPr lang="fr-FR" sz="2400" dirty="0"/>
          </a:p>
          <a:p>
            <a:pPr marL="0" lvl="0" indent="0">
              <a:buNone/>
            </a:pPr>
            <a:endParaRPr lang="fr-SN" sz="2400" dirty="0"/>
          </a:p>
          <a:p>
            <a:pPr lvl="0">
              <a:buFont typeface="Wingdings" panose="05000000000000000000" pitchFamily="2" charset="2"/>
              <a:buChar char="§"/>
            </a:pPr>
            <a:r>
              <a:rPr lang="fr-SN" sz="2400" dirty="0"/>
              <a:t>L'objectif est de </a:t>
            </a:r>
            <a:r>
              <a:rPr lang="fr-SN" sz="2400" b="1" dirty="0">
                <a:solidFill>
                  <a:srgbClr val="FF0000"/>
                </a:solidFill>
              </a:rPr>
              <a:t>laisser vos lecteurs avec une idée claire de l'objet de votre recherche tout en les incitant à poursuivre la lecture.</a:t>
            </a:r>
            <a:endParaRPr lang="fr-FR" sz="2400" b="1" dirty="0">
              <a:solidFill>
                <a:srgbClr val="FF0000"/>
              </a:solidFill>
            </a:endParaRPr>
          </a:p>
          <a:p>
            <a:pPr marL="0" indent="0" algn="just">
              <a:buNone/>
            </a:pPr>
            <a:endParaRPr lang="fr-FR" dirty="0"/>
          </a:p>
        </p:txBody>
      </p:sp>
      <p:sp>
        <p:nvSpPr>
          <p:cNvPr id="4" name="Titre 1"/>
          <p:cNvSpPr>
            <a:spLocks noGrp="1"/>
          </p:cNvSpPr>
          <p:nvPr>
            <p:ph type="title"/>
          </p:nvPr>
        </p:nvSpPr>
        <p:spPr/>
        <p:txBody>
          <a:bodyPr>
            <a:normAutofit fontScale="90000"/>
          </a:bodyPr>
          <a:lstStyle/>
          <a:p>
            <a:r>
              <a:rPr lang="fr-FR" dirty="0"/>
              <a:t>VII. Méthodes pour rédiger un </a:t>
            </a:r>
            <a:r>
              <a:rPr lang="fr-FR" i="1" dirty="0"/>
              <a:t>policy </a:t>
            </a:r>
            <a:r>
              <a:rPr lang="fr-FR" i="1" dirty="0" err="1"/>
              <a:t>brief</a:t>
            </a:r>
            <a:r>
              <a:rPr lang="fr-FR" i="1" dirty="0"/>
              <a:t> (6/10)</a:t>
            </a:r>
          </a:p>
        </p:txBody>
      </p:sp>
    </p:spTree>
    <p:extLst>
      <p:ext uri="{BB962C8B-B14F-4D97-AF65-F5344CB8AC3E}">
        <p14:creationId xmlns:p14="http://schemas.microsoft.com/office/powerpoint/2010/main" val="1751030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81193" y="1898073"/>
            <a:ext cx="11029614" cy="4959927"/>
          </a:xfrm>
        </p:spPr>
        <p:txBody>
          <a:bodyPr>
            <a:normAutofit fontScale="92500" lnSpcReduction="20000"/>
          </a:bodyPr>
          <a:lstStyle/>
          <a:p>
            <a:pPr marL="342900" indent="-342900" algn="ctr">
              <a:buFont typeface="+mj-lt"/>
              <a:buAutoNum type="arabicPeriod" startAt="3"/>
            </a:pPr>
            <a:r>
              <a:rPr lang="fr-FR" sz="2400" dirty="0"/>
              <a:t>Aperçu de la recherche</a:t>
            </a:r>
          </a:p>
          <a:p>
            <a:r>
              <a:rPr lang="fr-SN" sz="2400" dirty="0"/>
              <a:t>Cette section sert à :</a:t>
            </a:r>
            <a:endParaRPr lang="fr-FR" sz="2400" dirty="0"/>
          </a:p>
          <a:p>
            <a:pPr lvl="0">
              <a:buFont typeface="Candara" panose="020E0502030303020204" pitchFamily="34" charset="0"/>
              <a:buChar char="⁻"/>
            </a:pPr>
            <a:r>
              <a:rPr lang="fr-SN" sz="2400" dirty="0"/>
              <a:t>décrire le problème que les recommandations qui vont suivre visent à résoudre ;</a:t>
            </a:r>
          </a:p>
          <a:p>
            <a:pPr lvl="0">
              <a:buFont typeface="Candara" panose="020E0502030303020204" pitchFamily="34" charset="0"/>
              <a:buChar char="⁻"/>
            </a:pPr>
            <a:r>
              <a:rPr lang="fr-SN" sz="2400" dirty="0"/>
              <a:t>expliquer le raisonnement qui sous-tend vos recommandations politiques ;</a:t>
            </a:r>
            <a:endParaRPr lang="fr-FR" sz="2400" dirty="0"/>
          </a:p>
          <a:p>
            <a:pPr lvl="0">
              <a:buFont typeface="Candara" panose="020E0502030303020204" pitchFamily="34" charset="0"/>
              <a:buChar char="⁻"/>
            </a:pPr>
            <a:r>
              <a:rPr lang="fr-SN" sz="2400" dirty="0"/>
              <a:t>fournir un résumé des faits pour décrire les questions, les contextes et les méthodes de recherche. </a:t>
            </a:r>
          </a:p>
          <a:p>
            <a:pPr lvl="0">
              <a:buFont typeface="Candara" panose="020E0502030303020204" pitchFamily="34" charset="0"/>
              <a:buChar char="⁻"/>
            </a:pPr>
            <a:endParaRPr lang="fr-FR" sz="2400" dirty="0"/>
          </a:p>
          <a:p>
            <a:r>
              <a:rPr lang="fr-SN" sz="2400" dirty="0"/>
              <a:t>Il faudra se concentrer sur deux éléments principaux : l'approche de la recherche et les résultats de la recherche.</a:t>
            </a:r>
            <a:endParaRPr lang="fr-FR" sz="2400" dirty="0"/>
          </a:p>
          <a:p>
            <a:pPr lvl="0">
              <a:buFont typeface="Candara" panose="020E0502030303020204" pitchFamily="34" charset="0"/>
              <a:buChar char="⁻"/>
            </a:pPr>
            <a:r>
              <a:rPr lang="fr-SN" sz="2400" b="1" dirty="0"/>
              <a:t>Approche de la recherche </a:t>
            </a:r>
            <a:r>
              <a:rPr lang="fr-SN" sz="2400" dirty="0"/>
              <a:t>: expliquer comment l'étude a été menée, qui l'a menée, comment les données ont été recueillies et toute autre information contextuelle pertinente.</a:t>
            </a:r>
            <a:endParaRPr lang="fr-FR" sz="2400" dirty="0"/>
          </a:p>
          <a:p>
            <a:pPr lvl="0">
              <a:buFont typeface="Candara" panose="020E0502030303020204" pitchFamily="34" charset="0"/>
              <a:buChar char="⁻"/>
            </a:pPr>
            <a:r>
              <a:rPr lang="fr-SN" sz="2400" b="1" dirty="0"/>
              <a:t>Résultats de la recherche </a:t>
            </a:r>
            <a:r>
              <a:rPr lang="fr-SN" sz="2400" dirty="0"/>
              <a:t>: dresser un tableau général des résultats de la recherche </a:t>
            </a:r>
            <a:endParaRPr lang="fr-FR" sz="2400" dirty="0"/>
          </a:p>
          <a:p>
            <a:pPr marL="0" indent="0" algn="just">
              <a:buNone/>
            </a:pPr>
            <a:endParaRPr lang="fr-FR" dirty="0"/>
          </a:p>
        </p:txBody>
      </p:sp>
      <p:sp>
        <p:nvSpPr>
          <p:cNvPr id="4" name="Titre 1"/>
          <p:cNvSpPr>
            <a:spLocks noGrp="1"/>
          </p:cNvSpPr>
          <p:nvPr>
            <p:ph type="title"/>
          </p:nvPr>
        </p:nvSpPr>
        <p:spPr/>
        <p:txBody>
          <a:bodyPr>
            <a:normAutofit fontScale="90000"/>
          </a:bodyPr>
          <a:lstStyle/>
          <a:p>
            <a:r>
              <a:rPr lang="fr-FR" dirty="0"/>
              <a:t>VII. Méthodes pour rédiger un </a:t>
            </a:r>
            <a:r>
              <a:rPr lang="fr-FR" i="1" dirty="0"/>
              <a:t>policy </a:t>
            </a:r>
            <a:r>
              <a:rPr lang="fr-FR" i="1" dirty="0" err="1"/>
              <a:t>brief</a:t>
            </a:r>
            <a:r>
              <a:rPr lang="fr-FR" i="1" dirty="0"/>
              <a:t> (7/10)</a:t>
            </a:r>
          </a:p>
        </p:txBody>
      </p:sp>
    </p:spTree>
    <p:extLst>
      <p:ext uri="{BB962C8B-B14F-4D97-AF65-F5344CB8AC3E}">
        <p14:creationId xmlns:p14="http://schemas.microsoft.com/office/powerpoint/2010/main" val="693411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52400" y="2092036"/>
            <a:ext cx="12039599" cy="4765964"/>
          </a:xfrm>
        </p:spPr>
        <p:txBody>
          <a:bodyPr>
            <a:normAutofit fontScale="92500" lnSpcReduction="10000"/>
          </a:bodyPr>
          <a:lstStyle/>
          <a:p>
            <a:pPr marL="342900" lvl="0" indent="-342900" algn="ctr">
              <a:buFont typeface="+mj-lt"/>
              <a:buAutoNum type="arabicPeriod" startAt="4"/>
            </a:pPr>
            <a:r>
              <a:rPr lang="fr-SN" sz="2400" dirty="0"/>
              <a:t>Discussion ou analyse des résultats de la recherche </a:t>
            </a:r>
          </a:p>
          <a:p>
            <a:pPr marL="0" lvl="0" indent="0" algn="ctr">
              <a:buNone/>
            </a:pPr>
            <a:endParaRPr lang="fr-FR" sz="2400" dirty="0"/>
          </a:p>
          <a:p>
            <a:r>
              <a:rPr lang="fr-SN" sz="2400" dirty="0"/>
              <a:t>Cette section doit :</a:t>
            </a:r>
            <a:endParaRPr lang="fr-FR" sz="2400" dirty="0"/>
          </a:p>
          <a:p>
            <a:pPr lvl="0">
              <a:buFont typeface="Candara" panose="020E0502030303020204" pitchFamily="34" charset="0"/>
              <a:buChar char="⁻"/>
            </a:pPr>
            <a:r>
              <a:rPr lang="fr-SN" sz="2400" dirty="0"/>
              <a:t>interpréter les données d'</a:t>
            </a:r>
            <a:r>
              <a:rPr lang="fr-SN" sz="2400" b="1" dirty="0"/>
              <a:t>une manière accessible et clairement </a:t>
            </a:r>
            <a:r>
              <a:rPr lang="fr-SN" sz="2400" dirty="0"/>
              <a:t>;</a:t>
            </a:r>
            <a:endParaRPr lang="fr-FR" sz="2400" dirty="0"/>
          </a:p>
          <a:p>
            <a:pPr lvl="0">
              <a:buFont typeface="Candara" panose="020E0502030303020204" pitchFamily="34" charset="0"/>
              <a:buChar char="⁻"/>
            </a:pPr>
            <a:r>
              <a:rPr lang="fr-SN" sz="2400" dirty="0"/>
              <a:t>exprimer les idées/réflexions. </a:t>
            </a:r>
          </a:p>
          <a:p>
            <a:pPr lvl="0">
              <a:buFont typeface="Candara" panose="020E0502030303020204" pitchFamily="34" charset="0"/>
              <a:buChar char="⁻"/>
            </a:pPr>
            <a:r>
              <a:rPr lang="fr-SN" sz="2400" dirty="0"/>
              <a:t>Savoir illustrer vos propos en sélectionnant les graphiques et images les plus parlantes (éviter le pédantisme!).</a:t>
            </a:r>
          </a:p>
          <a:p>
            <a:pPr lvl="0">
              <a:buFont typeface="Candara" panose="020E0502030303020204" pitchFamily="34" charset="0"/>
              <a:buChar char="⁻"/>
            </a:pPr>
            <a:endParaRPr lang="fr-FR" sz="2400" dirty="0"/>
          </a:p>
          <a:p>
            <a:pPr lvl="0">
              <a:buFont typeface="Candara" panose="020E0502030303020204" pitchFamily="34" charset="0"/>
              <a:buChar char="⁻"/>
            </a:pPr>
            <a:endParaRPr lang="fr-FR" sz="2400" dirty="0"/>
          </a:p>
          <a:p>
            <a:r>
              <a:rPr lang="fr-SN" sz="2400" dirty="0"/>
              <a:t>L'objectif est d'être </a:t>
            </a:r>
            <a:r>
              <a:rPr lang="fr-SN" sz="2400" dirty="0">
                <a:solidFill>
                  <a:srgbClr val="FF0000"/>
                </a:solidFill>
              </a:rPr>
              <a:t>convaincant</a:t>
            </a:r>
            <a:r>
              <a:rPr lang="fr-SN" sz="2400" dirty="0"/>
              <a:t>, mais il faut rester </a:t>
            </a:r>
            <a:r>
              <a:rPr lang="fr-SN" sz="2400" dirty="0">
                <a:solidFill>
                  <a:srgbClr val="FF0000"/>
                </a:solidFill>
              </a:rPr>
              <a:t>neutre</a:t>
            </a:r>
            <a:r>
              <a:rPr lang="fr-SN" sz="2400" dirty="0"/>
              <a:t> afin que l’analyse soit </a:t>
            </a:r>
            <a:r>
              <a:rPr lang="fr-SN" sz="2400" dirty="0">
                <a:solidFill>
                  <a:srgbClr val="FF0000"/>
                </a:solidFill>
              </a:rPr>
              <a:t>équilibrée</a:t>
            </a:r>
            <a:r>
              <a:rPr lang="fr-SN" sz="2400" dirty="0"/>
              <a:t> et </a:t>
            </a:r>
            <a:r>
              <a:rPr lang="fr-SN" sz="2400" dirty="0">
                <a:solidFill>
                  <a:srgbClr val="FF0000"/>
                </a:solidFill>
              </a:rPr>
              <a:t>défendable</a:t>
            </a:r>
            <a:r>
              <a:rPr lang="fr-SN" sz="2400" dirty="0"/>
              <a:t>.</a:t>
            </a:r>
            <a:endParaRPr lang="fr-FR" sz="2400" dirty="0"/>
          </a:p>
          <a:p>
            <a:pPr marL="342900" indent="-342900">
              <a:buFont typeface="+mj-lt"/>
              <a:buAutoNum type="arabicPeriod" startAt="4"/>
            </a:pPr>
            <a:endParaRPr lang="fr-FR" dirty="0"/>
          </a:p>
        </p:txBody>
      </p:sp>
      <p:sp>
        <p:nvSpPr>
          <p:cNvPr id="4" name="Titre 1"/>
          <p:cNvSpPr>
            <a:spLocks noGrp="1"/>
          </p:cNvSpPr>
          <p:nvPr>
            <p:ph type="title"/>
          </p:nvPr>
        </p:nvSpPr>
        <p:spPr/>
        <p:txBody>
          <a:bodyPr>
            <a:normAutofit fontScale="90000"/>
          </a:bodyPr>
          <a:lstStyle/>
          <a:p>
            <a:r>
              <a:rPr lang="fr-FR" dirty="0"/>
              <a:t>VII. Méthodes pour rédiger un </a:t>
            </a:r>
            <a:r>
              <a:rPr lang="fr-FR" i="1" dirty="0"/>
              <a:t>policy </a:t>
            </a:r>
            <a:r>
              <a:rPr lang="fr-FR" i="1" dirty="0" err="1"/>
              <a:t>brief</a:t>
            </a:r>
            <a:r>
              <a:rPr lang="fr-FR" i="1" dirty="0"/>
              <a:t> (8/10)</a:t>
            </a:r>
          </a:p>
        </p:txBody>
      </p:sp>
    </p:spTree>
    <p:extLst>
      <p:ext uri="{BB962C8B-B14F-4D97-AF65-F5344CB8AC3E}">
        <p14:creationId xmlns:p14="http://schemas.microsoft.com/office/powerpoint/2010/main" val="1149527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77092" y="1939636"/>
            <a:ext cx="11333716" cy="4918364"/>
          </a:xfrm>
        </p:spPr>
        <p:txBody>
          <a:bodyPr>
            <a:normAutofit/>
          </a:bodyPr>
          <a:lstStyle/>
          <a:p>
            <a:pPr marL="342900" lvl="0" indent="-342900" algn="ctr">
              <a:buFont typeface="+mj-lt"/>
              <a:buAutoNum type="arabicPeriod" startAt="5"/>
            </a:pPr>
            <a:r>
              <a:rPr lang="fr-SN" sz="2200" dirty="0"/>
              <a:t>Conclusion / Recommandations </a:t>
            </a:r>
            <a:endParaRPr lang="fr-FR" sz="2200" dirty="0"/>
          </a:p>
          <a:p>
            <a:pPr marL="0" indent="0">
              <a:buNone/>
            </a:pPr>
            <a:endParaRPr lang="fr-SN" sz="2200" dirty="0"/>
          </a:p>
          <a:p>
            <a:pPr marL="0" indent="0">
              <a:buNone/>
            </a:pPr>
            <a:r>
              <a:rPr lang="fr-SN" sz="2200" dirty="0"/>
              <a:t>Cette dernière section doit :</a:t>
            </a:r>
          </a:p>
          <a:p>
            <a:pPr marL="0" indent="0">
              <a:buNone/>
            </a:pPr>
            <a:endParaRPr lang="fr-FR" sz="2200" dirty="0"/>
          </a:p>
          <a:p>
            <a:pPr>
              <a:buFont typeface="Candara" panose="020E0502030303020204" pitchFamily="34" charset="0"/>
              <a:buChar char="⁻"/>
            </a:pPr>
            <a:r>
              <a:rPr lang="fr-SN" sz="2200" dirty="0"/>
              <a:t>préciser les actions recommandées par les résultats de la recherche ;</a:t>
            </a:r>
          </a:p>
          <a:p>
            <a:pPr>
              <a:buFont typeface="Candara" panose="020E0502030303020204" pitchFamily="34" charset="0"/>
              <a:buChar char="⁻"/>
            </a:pPr>
            <a:endParaRPr lang="fr-FR" sz="2200" dirty="0"/>
          </a:p>
          <a:p>
            <a:pPr>
              <a:buFont typeface="Candara" panose="020E0502030303020204" pitchFamily="34" charset="0"/>
              <a:buChar char="⁻"/>
            </a:pPr>
            <a:r>
              <a:rPr lang="fr-SN" sz="2200" dirty="0"/>
              <a:t>faire le lien pour vos lecteurs entre les résultats de la recherche et les recommandations ;</a:t>
            </a:r>
          </a:p>
          <a:p>
            <a:pPr>
              <a:buFont typeface="Candara" panose="020E0502030303020204" pitchFamily="34" charset="0"/>
              <a:buChar char="⁻"/>
            </a:pPr>
            <a:endParaRPr lang="fr-SN" sz="2200" dirty="0"/>
          </a:p>
          <a:p>
            <a:pPr>
              <a:buFont typeface="Candara" panose="020E0502030303020204" pitchFamily="34" charset="0"/>
              <a:buChar char="⁻"/>
            </a:pPr>
            <a:r>
              <a:rPr lang="fr-SN" sz="2200" dirty="0"/>
              <a:t>examiner les implications et les recommandations produites par la recherche.</a:t>
            </a:r>
            <a:endParaRPr lang="fr-FR" sz="2200" dirty="0"/>
          </a:p>
          <a:p>
            <a:pPr marL="342900" indent="-342900">
              <a:buFont typeface="+mj-lt"/>
              <a:buAutoNum type="arabicPeriod" startAt="5"/>
            </a:pPr>
            <a:endParaRPr lang="fr-FR" dirty="0"/>
          </a:p>
        </p:txBody>
      </p:sp>
      <p:sp>
        <p:nvSpPr>
          <p:cNvPr id="4" name="Titre 1"/>
          <p:cNvSpPr>
            <a:spLocks noGrp="1"/>
          </p:cNvSpPr>
          <p:nvPr>
            <p:ph type="title"/>
          </p:nvPr>
        </p:nvSpPr>
        <p:spPr/>
        <p:txBody>
          <a:bodyPr>
            <a:normAutofit fontScale="90000"/>
          </a:bodyPr>
          <a:lstStyle/>
          <a:p>
            <a:r>
              <a:rPr lang="fr-FR" dirty="0"/>
              <a:t>VII. Méthodes pour rédiger un </a:t>
            </a:r>
            <a:r>
              <a:rPr lang="fr-FR" i="1" dirty="0"/>
              <a:t>policy </a:t>
            </a:r>
            <a:r>
              <a:rPr lang="fr-FR" i="1" dirty="0" err="1"/>
              <a:t>brief</a:t>
            </a:r>
            <a:r>
              <a:rPr lang="fr-FR" i="1" dirty="0"/>
              <a:t> (9/10)</a:t>
            </a:r>
          </a:p>
        </p:txBody>
      </p:sp>
    </p:spTree>
    <p:extLst>
      <p:ext uri="{BB962C8B-B14F-4D97-AF65-F5344CB8AC3E}">
        <p14:creationId xmlns:p14="http://schemas.microsoft.com/office/powerpoint/2010/main" val="3230284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81192" y="2180496"/>
            <a:ext cx="11610808" cy="4677504"/>
          </a:xfrm>
        </p:spPr>
        <p:txBody>
          <a:bodyPr>
            <a:normAutofit/>
          </a:bodyPr>
          <a:lstStyle/>
          <a:p>
            <a:pPr marL="0" indent="0">
              <a:buNone/>
            </a:pPr>
            <a:r>
              <a:rPr lang="fr-SN" sz="2200" dirty="0">
                <a:solidFill>
                  <a:schemeClr val="tx1"/>
                </a:solidFill>
              </a:rPr>
              <a:t>NB :</a:t>
            </a:r>
            <a:endParaRPr lang="fr-FR" sz="2200" dirty="0">
              <a:solidFill>
                <a:schemeClr val="tx1"/>
              </a:solidFill>
            </a:endParaRPr>
          </a:p>
          <a:p>
            <a:r>
              <a:rPr lang="fr-SN" sz="2200" dirty="0"/>
              <a:t> Utiliser </a:t>
            </a:r>
            <a:r>
              <a:rPr lang="fr-SN" sz="2200" b="1" dirty="0"/>
              <a:t>un langage persuasif </a:t>
            </a:r>
            <a:r>
              <a:rPr lang="fr-SN" sz="2200" dirty="0"/>
              <a:t>pour présenter les recommandations, mais veillez à ce que tous les arguments soient </a:t>
            </a:r>
            <a:r>
              <a:rPr lang="fr-SN" sz="2200" b="1" dirty="0"/>
              <a:t>solidement</a:t>
            </a:r>
            <a:r>
              <a:rPr lang="fr-SN" sz="2200" dirty="0"/>
              <a:t> et </a:t>
            </a:r>
            <a:r>
              <a:rPr lang="fr-SN" sz="2200" b="1" dirty="0"/>
              <a:t>clairement</a:t>
            </a:r>
            <a:r>
              <a:rPr lang="fr-SN" sz="2200" dirty="0"/>
              <a:t> ancrés dans les preuves produites par la recherche. </a:t>
            </a:r>
          </a:p>
          <a:p>
            <a:pPr marL="0" indent="0">
              <a:buNone/>
            </a:pPr>
            <a:endParaRPr lang="fr-FR" sz="2200" dirty="0"/>
          </a:p>
          <a:p>
            <a:r>
              <a:rPr lang="fr-SN" sz="2200" dirty="0"/>
              <a:t>Les implications sont les effets que la recherche pourrait avoir à l'avenir. Elles constituent une approche douce mais persuasive pour décrire les conséquences potentielles de certaines politiques. </a:t>
            </a:r>
          </a:p>
          <a:p>
            <a:pPr marL="0" indent="0">
              <a:buNone/>
            </a:pPr>
            <a:endParaRPr lang="fr-FR" sz="2200" dirty="0"/>
          </a:p>
          <a:p>
            <a:r>
              <a:rPr lang="fr-SN" sz="2200" dirty="0"/>
              <a:t>En plus d'être descriptives, les recommandations doivent être un appel à l'action en indiquant des étapes </a:t>
            </a:r>
            <a:r>
              <a:rPr lang="fr-SN" sz="2200" b="1" dirty="0">
                <a:solidFill>
                  <a:srgbClr val="FF0000"/>
                </a:solidFill>
              </a:rPr>
              <a:t>précises</a:t>
            </a:r>
            <a:r>
              <a:rPr lang="fr-SN" sz="2200" dirty="0"/>
              <a:t>, </a:t>
            </a:r>
            <a:r>
              <a:rPr lang="fr-SN" sz="2200" b="1" dirty="0">
                <a:solidFill>
                  <a:srgbClr val="FF0000"/>
                </a:solidFill>
              </a:rPr>
              <a:t>pertinentes</a:t>
            </a:r>
            <a:r>
              <a:rPr lang="fr-SN" sz="2200" dirty="0"/>
              <a:t>, </a:t>
            </a:r>
            <a:r>
              <a:rPr lang="fr-SN" sz="2200" b="1" dirty="0">
                <a:solidFill>
                  <a:srgbClr val="FF0000"/>
                </a:solidFill>
              </a:rPr>
              <a:t>crédibles</a:t>
            </a:r>
            <a:r>
              <a:rPr lang="fr-SN" sz="2200" dirty="0"/>
              <a:t> et </a:t>
            </a:r>
            <a:r>
              <a:rPr lang="fr-SN" sz="2200" b="1" dirty="0">
                <a:solidFill>
                  <a:srgbClr val="FF0000"/>
                </a:solidFill>
              </a:rPr>
              <a:t>réalisables</a:t>
            </a:r>
            <a:r>
              <a:rPr lang="fr-SN" sz="2200" dirty="0"/>
              <a:t>. </a:t>
            </a:r>
            <a:endParaRPr lang="fr-FR" sz="2200" dirty="0"/>
          </a:p>
          <a:p>
            <a:endParaRPr lang="fr-FR" dirty="0"/>
          </a:p>
        </p:txBody>
      </p:sp>
      <p:sp>
        <p:nvSpPr>
          <p:cNvPr id="4" name="Titre 1"/>
          <p:cNvSpPr>
            <a:spLocks noGrp="1"/>
          </p:cNvSpPr>
          <p:nvPr>
            <p:ph type="title"/>
          </p:nvPr>
        </p:nvSpPr>
        <p:spPr/>
        <p:txBody>
          <a:bodyPr>
            <a:normAutofit fontScale="90000"/>
          </a:bodyPr>
          <a:lstStyle/>
          <a:p>
            <a:r>
              <a:rPr lang="fr-FR" dirty="0"/>
              <a:t>VII. Méthodes pour rédiger un </a:t>
            </a:r>
            <a:r>
              <a:rPr lang="fr-FR" i="1" dirty="0"/>
              <a:t>policy </a:t>
            </a:r>
            <a:r>
              <a:rPr lang="fr-FR" i="1" dirty="0" err="1"/>
              <a:t>brief</a:t>
            </a:r>
            <a:r>
              <a:rPr lang="fr-FR" i="1" dirty="0"/>
              <a:t> 10/10)</a:t>
            </a:r>
          </a:p>
        </p:txBody>
      </p:sp>
    </p:spTree>
    <p:extLst>
      <p:ext uri="{BB962C8B-B14F-4D97-AF65-F5344CB8AC3E}">
        <p14:creationId xmlns:p14="http://schemas.microsoft.com/office/powerpoint/2010/main" val="1914166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CDE3D8-9707-EE4F-B665-5562C4CCD770}"/>
              </a:ext>
            </a:extLst>
          </p:cNvPr>
          <p:cNvSpPr>
            <a:spLocks noGrp="1"/>
          </p:cNvSpPr>
          <p:nvPr>
            <p:ph type="title"/>
          </p:nvPr>
        </p:nvSpPr>
        <p:spPr/>
        <p:txBody>
          <a:bodyPr/>
          <a:lstStyle/>
          <a:p>
            <a:r>
              <a:rPr lang="fr-SN" sz="2400" b="1" dirty="0">
                <a:latin typeface="+mn-lt"/>
                <a:ea typeface="Calibri" panose="020F0502020204030204" pitchFamily="34" charset="0"/>
                <a:cs typeface="Times New Roman" panose="02020603050405020304" pitchFamily="18" charset="0"/>
              </a:rPr>
              <a:t>Exercice de synthèse</a:t>
            </a:r>
            <a:r>
              <a:rPr lang="fr-SN" sz="2400" dirty="0">
                <a:latin typeface="+mn-lt"/>
                <a:ea typeface="Calibri" panose="020F0502020204030204" pitchFamily="34" charset="0"/>
                <a:cs typeface="Times New Roman" panose="02020603050405020304" pitchFamily="18" charset="0"/>
              </a:rPr>
              <a:t> </a:t>
            </a:r>
            <a:r>
              <a:rPr lang="fr-SN" sz="2400" b="1" dirty="0">
                <a:latin typeface="+mn-lt"/>
                <a:ea typeface="Calibri" panose="020F0502020204030204" pitchFamily="34" charset="0"/>
                <a:cs typeface="Times New Roman" panose="02020603050405020304" pitchFamily="18" charset="0"/>
              </a:rPr>
              <a:t>par binômes</a:t>
            </a:r>
            <a:br>
              <a:rPr lang="fr-SN" sz="2400" dirty="0">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Rectangle 2">
            <a:extLst>
              <a:ext uri="{FF2B5EF4-FFF2-40B4-BE49-F238E27FC236}">
                <a16:creationId xmlns:a16="http://schemas.microsoft.com/office/drawing/2014/main" id="{2CDB732B-688B-EB43-AA4A-90B745E9943A}"/>
              </a:ext>
            </a:extLst>
          </p:cNvPr>
          <p:cNvSpPr/>
          <p:nvPr/>
        </p:nvSpPr>
        <p:spPr>
          <a:xfrm>
            <a:off x="0" y="1480458"/>
            <a:ext cx="12192000" cy="5838008"/>
          </a:xfrm>
          <a:prstGeom prst="rect">
            <a:avLst/>
          </a:prstGeom>
        </p:spPr>
        <p:txBody>
          <a:bodyPr wrap="square">
            <a:spAutoFit/>
          </a:bodyPr>
          <a:lstStyle/>
          <a:p>
            <a:pPr marL="449580" algn="just">
              <a:lnSpc>
                <a:spcPct val="107000"/>
              </a:lnSpc>
              <a:spcAft>
                <a:spcPts val="800"/>
              </a:spcAft>
            </a:pPr>
            <a:r>
              <a:rPr lang="fr-SN" dirty="0">
                <a:latin typeface="Times New Roman" panose="02020603050405020304" pitchFamily="18" charset="0"/>
                <a:ea typeface="Calibri" panose="020F0502020204030204" pitchFamily="34" charset="0"/>
                <a:cs typeface="Times New Roman" panose="02020603050405020304" pitchFamily="18" charset="0"/>
              </a:rPr>
              <a:t> </a:t>
            </a:r>
            <a:endParaRPr lang="fr-SN" dirty="0">
              <a:ea typeface="Calibri" panose="020F0502020204030204" pitchFamily="34" charset="0"/>
              <a:cs typeface="Times New Roman" panose="02020603050405020304" pitchFamily="18" charset="0"/>
            </a:endParaRPr>
          </a:p>
          <a:p>
            <a:pPr marL="449580" algn="just">
              <a:lnSpc>
                <a:spcPct val="107000"/>
              </a:lnSpc>
              <a:spcAft>
                <a:spcPts val="800"/>
              </a:spcAft>
            </a:pPr>
            <a:r>
              <a:rPr lang="fr-SN" sz="2200" dirty="0">
                <a:ea typeface="Calibri" panose="020F0502020204030204" pitchFamily="34" charset="0"/>
                <a:cs typeface="Times New Roman" panose="02020603050405020304" pitchFamily="18" charset="0"/>
              </a:rPr>
              <a:t>Prenez des </a:t>
            </a:r>
            <a:r>
              <a:rPr lang="fr-SN" sz="2200" dirty="0" err="1">
                <a:ea typeface="Calibri" panose="020F0502020204030204" pitchFamily="34" charset="0"/>
                <a:cs typeface="Times New Roman" panose="02020603050405020304" pitchFamily="18" charset="0"/>
              </a:rPr>
              <a:t>policy</a:t>
            </a:r>
            <a:r>
              <a:rPr lang="fr-SN" sz="2200" dirty="0">
                <a:ea typeface="Calibri" panose="020F0502020204030204" pitchFamily="34" charset="0"/>
                <a:cs typeface="Times New Roman" panose="02020603050405020304" pitchFamily="18" charset="0"/>
              </a:rPr>
              <a:t> </a:t>
            </a:r>
            <a:r>
              <a:rPr lang="fr-SN" sz="2200" dirty="0" err="1">
                <a:ea typeface="Calibri" panose="020F0502020204030204" pitchFamily="34" charset="0"/>
                <a:cs typeface="Times New Roman" panose="02020603050405020304" pitchFamily="18" charset="0"/>
              </a:rPr>
              <a:t>brief</a:t>
            </a:r>
            <a:r>
              <a:rPr lang="fr-SN" sz="2200" dirty="0">
                <a:ea typeface="Calibri" panose="020F0502020204030204" pitchFamily="34" charset="0"/>
                <a:cs typeface="Times New Roman" panose="02020603050405020304" pitchFamily="18" charset="0"/>
              </a:rPr>
              <a:t> que vous ou vos collègues avez élaborés auparavant, expliquez les principales leçons apprises à l’issu de l’état de l’art présenté durant cet accompagnement ?</a:t>
            </a:r>
          </a:p>
          <a:p>
            <a:pPr marL="449580" algn="ctr">
              <a:lnSpc>
                <a:spcPct val="107000"/>
              </a:lnSpc>
              <a:spcAft>
                <a:spcPts val="800"/>
              </a:spcAft>
            </a:pPr>
            <a:r>
              <a:rPr lang="fr-SN" sz="2200" b="1" dirty="0">
                <a:ea typeface="Calibri" panose="020F0502020204030204" pitchFamily="34" charset="0"/>
                <a:cs typeface="Times New Roman" panose="02020603050405020304" pitchFamily="18" charset="0"/>
              </a:rPr>
              <a:t>En quatre questions :</a:t>
            </a:r>
            <a:endParaRPr lang="fr-SN" sz="22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fr-SN" sz="2200" dirty="0">
                <a:ea typeface="Calibri" panose="020F0502020204030204" pitchFamily="34" charset="0"/>
                <a:cs typeface="Times New Roman" panose="02020603050405020304" pitchFamily="18" charset="0"/>
              </a:rPr>
              <a:t>Le format des </a:t>
            </a:r>
            <a:r>
              <a:rPr lang="fr-SN" sz="2200" dirty="0" err="1">
                <a:ea typeface="Calibri" panose="020F0502020204030204" pitchFamily="34" charset="0"/>
                <a:cs typeface="Times New Roman" panose="02020603050405020304" pitchFamily="18" charset="0"/>
              </a:rPr>
              <a:t>policy</a:t>
            </a:r>
            <a:r>
              <a:rPr lang="fr-SN" sz="2200" dirty="0">
                <a:ea typeface="Calibri" panose="020F0502020204030204" pitchFamily="34" charset="0"/>
                <a:cs typeface="Times New Roman" panose="02020603050405020304" pitchFamily="18" charset="0"/>
              </a:rPr>
              <a:t> </a:t>
            </a:r>
            <a:r>
              <a:rPr lang="fr-SN" sz="2200" dirty="0" err="1">
                <a:ea typeface="Calibri" panose="020F0502020204030204" pitchFamily="34" charset="0"/>
                <a:cs typeface="Times New Roman" panose="02020603050405020304" pitchFamily="18" charset="0"/>
              </a:rPr>
              <a:t>brief</a:t>
            </a:r>
            <a:r>
              <a:rPr lang="fr-SN" sz="2200" dirty="0">
                <a:ea typeface="Calibri" panose="020F0502020204030204" pitchFamily="34" charset="0"/>
                <a:cs typeface="Times New Roman" panose="02020603050405020304" pitchFamily="18" charset="0"/>
              </a:rPr>
              <a:t> : taille, illustrations, style d’écriture est-il </a:t>
            </a:r>
            <a:r>
              <a:rPr lang="fr-SN" sz="2200" b="1" dirty="0">
                <a:ea typeface="Calibri" panose="020F0502020204030204" pitchFamily="34" charset="0"/>
                <a:cs typeface="Times New Roman" panose="02020603050405020304" pitchFamily="18" charset="0"/>
              </a:rPr>
              <a:t>adapté</a:t>
            </a:r>
            <a:r>
              <a:rPr lang="fr-SN" sz="2200" dirty="0">
                <a:ea typeface="Calibri" panose="020F0502020204030204" pitchFamily="34" charset="0"/>
                <a:cs typeface="Times New Roman" panose="02020603050405020304" pitchFamily="18" charset="0"/>
              </a:rPr>
              <a:t> au public des décideurs/stratèges ?</a:t>
            </a:r>
          </a:p>
          <a:p>
            <a:pPr marL="457200" algn="just">
              <a:lnSpc>
                <a:spcPct val="107000"/>
              </a:lnSpc>
              <a:spcAft>
                <a:spcPts val="0"/>
              </a:spcAft>
            </a:pPr>
            <a:r>
              <a:rPr lang="fr-SN" sz="2200" dirty="0">
                <a:ea typeface="Calibri" panose="020F0502020204030204" pitchFamily="34" charset="0"/>
                <a:cs typeface="Times New Roman" panose="02020603050405020304" pitchFamily="18" charset="0"/>
              </a:rPr>
              <a:t> </a:t>
            </a:r>
          </a:p>
          <a:p>
            <a:pPr marL="342900" lvl="0" indent="-342900" algn="just">
              <a:lnSpc>
                <a:spcPct val="107000"/>
              </a:lnSpc>
              <a:spcAft>
                <a:spcPts val="0"/>
              </a:spcAft>
              <a:buFont typeface="Times New Roman" panose="02020603050405020304" pitchFamily="18" charset="0"/>
              <a:buChar char="-"/>
            </a:pPr>
            <a:r>
              <a:rPr lang="fr-SN" sz="2200" dirty="0">
                <a:ea typeface="Calibri" panose="020F0502020204030204" pitchFamily="34" charset="0"/>
                <a:cs typeface="Times New Roman" panose="02020603050405020304" pitchFamily="18" charset="0"/>
              </a:rPr>
              <a:t>Le résumé et l’introduction sont -ils </a:t>
            </a:r>
            <a:r>
              <a:rPr lang="fr-SN" sz="2200" b="1" dirty="0">
                <a:ea typeface="Calibri" panose="020F0502020204030204" pitchFamily="34" charset="0"/>
                <a:cs typeface="Times New Roman" panose="02020603050405020304" pitchFamily="18" charset="0"/>
              </a:rPr>
              <a:t>attrayant</a:t>
            </a:r>
            <a:r>
              <a:rPr lang="fr-SN" sz="2200" dirty="0">
                <a:ea typeface="Calibri" panose="020F0502020204030204" pitchFamily="34" charset="0"/>
                <a:cs typeface="Times New Roman" panose="02020603050405020304" pitchFamily="18" charset="0"/>
              </a:rPr>
              <a:t>s ?</a:t>
            </a:r>
          </a:p>
          <a:p>
            <a:pPr marL="457200" algn="just">
              <a:lnSpc>
                <a:spcPct val="107000"/>
              </a:lnSpc>
              <a:spcAft>
                <a:spcPts val="0"/>
              </a:spcAft>
            </a:pPr>
            <a:r>
              <a:rPr lang="fr-SN" sz="2200" dirty="0">
                <a:ea typeface="Calibri" panose="020F0502020204030204" pitchFamily="34" charset="0"/>
                <a:cs typeface="Times New Roman" panose="02020603050405020304" pitchFamily="18" charset="0"/>
              </a:rPr>
              <a:t> </a:t>
            </a:r>
          </a:p>
          <a:p>
            <a:pPr marL="342900" lvl="0" indent="-342900" algn="just">
              <a:lnSpc>
                <a:spcPct val="107000"/>
              </a:lnSpc>
              <a:spcAft>
                <a:spcPts val="0"/>
              </a:spcAft>
              <a:buFont typeface="Times New Roman" panose="02020603050405020304" pitchFamily="18" charset="0"/>
              <a:buChar char="-"/>
            </a:pPr>
            <a:r>
              <a:rPr lang="fr-SN" sz="2200" dirty="0">
                <a:ea typeface="Calibri" panose="020F0502020204030204" pitchFamily="34" charset="0"/>
                <a:cs typeface="Times New Roman" panose="02020603050405020304" pitchFamily="18" charset="0"/>
              </a:rPr>
              <a:t>L’aperçu de la recherche, des méthodes et l’examen des résultats sont-ils </a:t>
            </a:r>
            <a:r>
              <a:rPr lang="fr-SN" sz="2200" b="1" dirty="0">
                <a:ea typeface="Calibri" panose="020F0502020204030204" pitchFamily="34" charset="0"/>
                <a:cs typeface="Times New Roman" panose="02020603050405020304" pitchFamily="18" charset="0"/>
              </a:rPr>
              <a:t>synthétique</a:t>
            </a:r>
            <a:r>
              <a:rPr lang="fr-SN" sz="2200" dirty="0">
                <a:ea typeface="Calibri" panose="020F0502020204030204" pitchFamily="34" charset="0"/>
                <a:cs typeface="Times New Roman" panose="02020603050405020304" pitchFamily="18" charset="0"/>
              </a:rPr>
              <a:t>s ?</a:t>
            </a:r>
          </a:p>
          <a:p>
            <a:pPr marL="457200" algn="just">
              <a:lnSpc>
                <a:spcPct val="107000"/>
              </a:lnSpc>
              <a:spcAft>
                <a:spcPts val="0"/>
              </a:spcAft>
            </a:pPr>
            <a:r>
              <a:rPr lang="fr-SN" sz="2200" dirty="0">
                <a:ea typeface="Calibri" panose="020F0502020204030204" pitchFamily="34" charset="0"/>
                <a:cs typeface="Times New Roman" panose="02020603050405020304" pitchFamily="18" charset="0"/>
              </a:rPr>
              <a:t> </a:t>
            </a:r>
          </a:p>
          <a:p>
            <a:pPr marL="342900" lvl="0" indent="-342900" algn="just">
              <a:lnSpc>
                <a:spcPct val="107000"/>
              </a:lnSpc>
              <a:spcAft>
                <a:spcPts val="0"/>
              </a:spcAft>
              <a:buFont typeface="Times New Roman" panose="02020603050405020304" pitchFamily="18" charset="0"/>
              <a:buChar char="-"/>
            </a:pPr>
            <a:r>
              <a:rPr lang="fr-SN" sz="2200" dirty="0">
                <a:ea typeface="Calibri" panose="020F0502020204030204" pitchFamily="34" charset="0"/>
                <a:cs typeface="Times New Roman" panose="02020603050405020304" pitchFamily="18" charset="0"/>
              </a:rPr>
              <a:t>La conclusion qui explique les recommandations de politique et les implications de la recherche est-elle </a:t>
            </a:r>
            <a:r>
              <a:rPr lang="fr-SN" sz="2200" b="1" dirty="0">
                <a:ea typeface="Calibri" panose="020F0502020204030204" pitchFamily="34" charset="0"/>
                <a:cs typeface="Times New Roman" panose="02020603050405020304" pitchFamily="18" charset="0"/>
              </a:rPr>
              <a:t>engageante et mobilisatrice</a:t>
            </a:r>
            <a:r>
              <a:rPr lang="fr-SN" sz="2200" dirty="0">
                <a:ea typeface="Calibri" panose="020F0502020204030204" pitchFamily="34" charset="0"/>
                <a:cs typeface="Times New Roman" panose="02020603050405020304" pitchFamily="18" charset="0"/>
              </a:rPr>
              <a:t> ?</a:t>
            </a:r>
          </a:p>
          <a:p>
            <a:pPr marL="449580" algn="just">
              <a:lnSpc>
                <a:spcPct val="107000"/>
              </a:lnSpc>
              <a:spcAft>
                <a:spcPts val="800"/>
              </a:spcAft>
            </a:pPr>
            <a:r>
              <a:rPr lang="fr-SN" sz="2200" dirty="0">
                <a:ea typeface="Calibri" panose="020F0502020204030204" pitchFamily="34" charset="0"/>
                <a:cs typeface="Times New Roman" panose="02020603050405020304" pitchFamily="18" charset="0"/>
              </a:rPr>
              <a:t> </a:t>
            </a:r>
          </a:p>
          <a:p>
            <a:pPr algn="just">
              <a:lnSpc>
                <a:spcPct val="107000"/>
              </a:lnSpc>
              <a:spcAft>
                <a:spcPts val="800"/>
              </a:spcAft>
            </a:pPr>
            <a:r>
              <a:rPr lang="fr-SN" sz="2000" dirty="0">
                <a:latin typeface="Times New Roman" panose="02020603050405020304" pitchFamily="18" charset="0"/>
                <a:ea typeface="Calibri" panose="020F0502020204030204" pitchFamily="34" charset="0"/>
                <a:cs typeface="Times New Roman" panose="02020603050405020304" pitchFamily="18" charset="0"/>
              </a:rPr>
              <a:t> </a:t>
            </a:r>
            <a:endParaRPr lang="fr-SN"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571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81192" y="2180496"/>
            <a:ext cx="11029615" cy="4164886"/>
          </a:xfrm>
        </p:spPr>
        <p:txBody>
          <a:bodyPr>
            <a:normAutofit/>
          </a:bodyPr>
          <a:lstStyle/>
          <a:p>
            <a:pPr lvl="0"/>
            <a:r>
              <a:rPr lang="fr-SN" dirty="0">
                <a:hlinkClick r:id="rId2"/>
              </a:rPr>
              <a:t>https://www.unige.ch/innovationspedagogiques/application/files/8015/8877/5051/Jorg_Balsiger_GeoPol_Guideline_PolicyBrief.pdf</a:t>
            </a:r>
            <a:endParaRPr lang="fr-FR" dirty="0"/>
          </a:p>
          <a:p>
            <a:pPr lvl="0"/>
            <a:r>
              <a:rPr lang="fr-SN" dirty="0">
                <a:hlinkClick r:id="rId3"/>
              </a:rPr>
              <a:t>https://www.idrc.ca/en/how-write-policy-brief</a:t>
            </a:r>
            <a:endParaRPr lang="fr-FR" dirty="0"/>
          </a:p>
          <a:p>
            <a:pPr lvl="0"/>
            <a:r>
              <a:rPr lang="fr-SN" dirty="0">
                <a:hlinkClick r:id="rId4"/>
              </a:rPr>
              <a:t>https://www.cmi.no/guide/policy-brief#2-introduction</a:t>
            </a:r>
            <a:endParaRPr lang="fr-FR" dirty="0"/>
          </a:p>
          <a:p>
            <a:pPr lvl="0"/>
            <a:r>
              <a:rPr lang="fr-SN" dirty="0">
                <a:hlinkClick r:id="rId5"/>
              </a:rPr>
              <a:t>https://assets.ctfassets.net/uo17ejk9rkwj/5UUSovzSMwKU4a4EiYW8ii/faa24bc37f1afbe734e3238347c5f014/Policy_brief_presentation.pdf</a:t>
            </a:r>
            <a:endParaRPr lang="fr-FR" dirty="0"/>
          </a:p>
          <a:p>
            <a:pPr lvl="0"/>
            <a:r>
              <a:rPr lang="fr-SN" dirty="0">
                <a:hlinkClick r:id="rId6"/>
              </a:rPr>
              <a:t>https://www.policybriefs.org/writing</a:t>
            </a:r>
            <a:endParaRPr lang="fr-SN" dirty="0"/>
          </a:p>
          <a:p>
            <a:r>
              <a:rPr lang="fr-SN" dirty="0"/>
              <a:t>https://collaboratif.cirad.fr/alfresco/s/d/workspace/SpacesStore/fa6a5e95-fe1b-4f4d-9a32-b63049437572/CoopIST-policy-brief-14012020.pdf</a:t>
            </a:r>
            <a:endParaRPr lang="fr-FR" dirty="0"/>
          </a:p>
          <a:p>
            <a:pPr lvl="0"/>
            <a:r>
              <a:rPr lang="fr-FR" u="sng" dirty="0">
                <a:hlinkClick r:id="rId7"/>
              </a:rPr>
              <a:t>https://vsf-international.org/</a:t>
            </a:r>
            <a:r>
              <a:rPr lang="fr-FR" dirty="0"/>
              <a:t>                 </a:t>
            </a:r>
          </a:p>
          <a:p>
            <a:pPr lvl="0"/>
            <a:r>
              <a:rPr lang="fr-SN" dirty="0"/>
              <a:t>https://www.policycenter.ma</a:t>
            </a:r>
            <a:endParaRPr lang="fr-FR" dirty="0"/>
          </a:p>
          <a:p>
            <a:pPr lvl="0"/>
            <a:endParaRPr lang="fr-FR" dirty="0"/>
          </a:p>
          <a:p>
            <a:endParaRPr lang="fr-FR" dirty="0"/>
          </a:p>
        </p:txBody>
      </p:sp>
      <p:sp>
        <p:nvSpPr>
          <p:cNvPr id="3" name="Titre 2"/>
          <p:cNvSpPr>
            <a:spLocks noGrp="1"/>
          </p:cNvSpPr>
          <p:nvPr>
            <p:ph type="title"/>
          </p:nvPr>
        </p:nvSpPr>
        <p:spPr/>
        <p:txBody>
          <a:bodyPr/>
          <a:lstStyle/>
          <a:p>
            <a:r>
              <a:rPr lang="fr-FR" dirty="0"/>
              <a:t>Références documentaires</a:t>
            </a:r>
          </a:p>
        </p:txBody>
      </p:sp>
    </p:spTree>
    <p:extLst>
      <p:ext uri="{BB962C8B-B14F-4D97-AF65-F5344CB8AC3E}">
        <p14:creationId xmlns:p14="http://schemas.microsoft.com/office/powerpoint/2010/main" val="3348441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32708" y="3451537"/>
            <a:ext cx="11029616" cy="735579"/>
          </a:xfrm>
        </p:spPr>
        <p:style>
          <a:lnRef idx="1">
            <a:schemeClr val="accent2"/>
          </a:lnRef>
          <a:fillRef idx="2">
            <a:schemeClr val="accent2"/>
          </a:fillRef>
          <a:effectRef idx="1">
            <a:schemeClr val="accent2"/>
          </a:effectRef>
          <a:fontRef idx="minor">
            <a:schemeClr val="dk1"/>
          </a:fontRef>
        </p:style>
        <p:txBody>
          <a:bodyPr/>
          <a:lstStyle/>
          <a:p>
            <a:pPr algn="ctr"/>
            <a:r>
              <a:rPr lang="fr-FR" b="1" dirty="0"/>
              <a:t>Merci pour votre attention !!!</a:t>
            </a:r>
          </a:p>
        </p:txBody>
      </p:sp>
    </p:spTree>
    <p:extLst>
      <p:ext uri="{BB962C8B-B14F-4D97-AF65-F5344CB8AC3E}">
        <p14:creationId xmlns:p14="http://schemas.microsoft.com/office/powerpoint/2010/main" val="215303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38545" y="1884219"/>
            <a:ext cx="12053455" cy="5181600"/>
          </a:xfrm>
        </p:spPr>
        <p:txBody>
          <a:bodyPr>
            <a:noAutofit/>
          </a:bodyPr>
          <a:lstStyle/>
          <a:p>
            <a:pPr marL="342900" indent="-342900" algn="ctr">
              <a:buFont typeface="+mj-lt"/>
              <a:buAutoNum type="alphaUcPeriod"/>
            </a:pPr>
            <a:r>
              <a:rPr lang="fr-FR" sz="2000" dirty="0"/>
              <a:t>Objectifs</a:t>
            </a:r>
          </a:p>
          <a:p>
            <a:pPr lvl="0" fontAlgn="base"/>
            <a:r>
              <a:rPr lang="fr-FR" sz="2400" b="1" dirty="0"/>
              <a:t>02 </a:t>
            </a:r>
            <a:r>
              <a:rPr lang="fr-FR" sz="2400" b="1" i="1" dirty="0"/>
              <a:t>policy </a:t>
            </a:r>
            <a:r>
              <a:rPr lang="fr-FR" sz="2400" b="1" i="1" dirty="0" err="1"/>
              <a:t>briefs</a:t>
            </a:r>
            <a:r>
              <a:rPr lang="fr-FR" sz="2400" dirty="0"/>
              <a:t> présentant les principaux résultats de l’impact de la COVID-19 sur les ménages vulnérables en Côte d’Ivoire. </a:t>
            </a:r>
          </a:p>
          <a:p>
            <a:pPr lvl="1" fontAlgn="base">
              <a:buFont typeface="Candara" panose="020E0502030303020204" pitchFamily="34" charset="0"/>
              <a:buChar char="⁻"/>
            </a:pPr>
            <a:r>
              <a:rPr lang="fr-FR" sz="2000" dirty="0"/>
              <a:t>Le premier policy </a:t>
            </a:r>
            <a:r>
              <a:rPr lang="fr-FR" sz="2000" dirty="0" err="1"/>
              <a:t>brief</a:t>
            </a:r>
            <a:r>
              <a:rPr lang="fr-FR" sz="2000" dirty="0"/>
              <a:t> aura pour cible les acteurs du développement (UNICEF et ONGs) et identifiera les gaps en matière de recherche-action afin d’orienter les interventions des organisations.    </a:t>
            </a:r>
          </a:p>
          <a:p>
            <a:pPr lvl="1" fontAlgn="base">
              <a:buFont typeface="Candara" panose="020E0502030303020204" pitchFamily="34" charset="0"/>
              <a:buChar char="⁻"/>
            </a:pPr>
            <a:r>
              <a:rPr lang="fr-FR" sz="2000" dirty="0"/>
              <a:t>Le deuxième policy </a:t>
            </a:r>
            <a:r>
              <a:rPr lang="fr-FR" sz="2000" dirty="0" err="1"/>
              <a:t>brief</a:t>
            </a:r>
            <a:r>
              <a:rPr lang="fr-FR" sz="2000" dirty="0"/>
              <a:t> sera rédigé à l’intention des décideurs publics. Il présentera les défis principaux auxquels les populations sont confrontées dans la réponse à la COVID-19 ainsi que de fortes recommandations qui permettront de renforcer l’action publique dans les secteurs ou les inégalités sont observées. </a:t>
            </a:r>
          </a:p>
          <a:p>
            <a:pPr marL="324000" lvl="1" indent="0" fontAlgn="base">
              <a:buNone/>
            </a:pPr>
            <a:endParaRPr lang="fr-FR" sz="2000" dirty="0"/>
          </a:p>
          <a:p>
            <a:pPr lvl="0" fontAlgn="base"/>
            <a:r>
              <a:rPr lang="fr-FR" sz="2400" b="1" dirty="0"/>
              <a:t>01 article</a:t>
            </a:r>
            <a:r>
              <a:rPr lang="fr-FR" sz="2400" dirty="0"/>
              <a:t> portant spécifiquement sur l’impact de la pandémie de la COVID-19 sur la résilience des femmes. Dans l’analyse des évènements clés vécus par les jeunes filles et les femmes avant et pendant la pandémie de la COVID-19. </a:t>
            </a:r>
          </a:p>
          <a:p>
            <a:pPr marL="0" indent="0" algn="just">
              <a:buNone/>
            </a:pPr>
            <a:endParaRPr lang="fr-FR" dirty="0"/>
          </a:p>
        </p:txBody>
      </p:sp>
      <p:sp>
        <p:nvSpPr>
          <p:cNvPr id="4" name="Titre 6"/>
          <p:cNvSpPr>
            <a:spLocks noGrp="1"/>
          </p:cNvSpPr>
          <p:nvPr>
            <p:ph type="title"/>
          </p:nvPr>
        </p:nvSpPr>
        <p:spPr/>
        <p:txBody>
          <a:bodyPr>
            <a:normAutofit fontScale="90000"/>
          </a:bodyPr>
          <a:lstStyle/>
          <a:p>
            <a:r>
              <a:rPr lang="fr-FR" dirty="0"/>
              <a:t>I. Contexte de l’accompagnement scientifique (2/4)</a:t>
            </a:r>
          </a:p>
        </p:txBody>
      </p:sp>
    </p:spTree>
    <p:extLst>
      <p:ext uri="{BB962C8B-B14F-4D97-AF65-F5344CB8AC3E}">
        <p14:creationId xmlns:p14="http://schemas.microsoft.com/office/powerpoint/2010/main" val="3513726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buNone/>
            </a:pPr>
            <a:endParaRPr lang="fr-FR" sz="2400" dirty="0"/>
          </a:p>
          <a:p>
            <a:pPr marL="342900" indent="-342900" algn="ctr">
              <a:buFont typeface="+mj-lt"/>
              <a:buAutoNum type="alphaUcPeriod" startAt="2"/>
            </a:pPr>
            <a:r>
              <a:rPr lang="fr-FR" sz="2400" dirty="0"/>
              <a:t>Cibles </a:t>
            </a:r>
          </a:p>
          <a:p>
            <a:pPr marL="0" indent="0" algn="just">
              <a:buNone/>
            </a:pPr>
            <a:endParaRPr lang="fr-SN" sz="3200" dirty="0"/>
          </a:p>
          <a:p>
            <a:pPr marL="0" indent="0" algn="ctr">
              <a:buNone/>
            </a:pPr>
            <a:r>
              <a:rPr lang="fr-SN" sz="2400" dirty="0"/>
              <a:t>Les chercheurs de l’équipe de l’Université </a:t>
            </a:r>
            <a:r>
              <a:rPr lang="fr-FR" sz="2400" dirty="0"/>
              <a:t>Jean Lorougnon </a:t>
            </a:r>
            <a:r>
              <a:rPr lang="fr-FR" sz="2400" dirty="0" err="1"/>
              <a:t>Guédé</a:t>
            </a:r>
            <a:r>
              <a:rPr lang="fr-FR" sz="2400" dirty="0"/>
              <a:t> (</a:t>
            </a:r>
            <a:r>
              <a:rPr lang="fr-FR" sz="2400" dirty="0" err="1"/>
              <a:t>UJLoG</a:t>
            </a:r>
            <a:r>
              <a:rPr lang="fr-FR" sz="2400" dirty="0"/>
              <a:t>). </a:t>
            </a:r>
          </a:p>
        </p:txBody>
      </p:sp>
      <p:sp>
        <p:nvSpPr>
          <p:cNvPr id="4" name="Titre 6"/>
          <p:cNvSpPr>
            <a:spLocks noGrp="1"/>
          </p:cNvSpPr>
          <p:nvPr>
            <p:ph type="title"/>
          </p:nvPr>
        </p:nvSpPr>
        <p:spPr/>
        <p:txBody>
          <a:bodyPr>
            <a:normAutofit fontScale="90000"/>
          </a:bodyPr>
          <a:lstStyle/>
          <a:p>
            <a:r>
              <a:rPr lang="fr-FR" dirty="0"/>
              <a:t>I. Contexte de l’accompagnement scientifique (3/4)</a:t>
            </a:r>
          </a:p>
        </p:txBody>
      </p:sp>
    </p:spTree>
    <p:extLst>
      <p:ext uri="{BB962C8B-B14F-4D97-AF65-F5344CB8AC3E}">
        <p14:creationId xmlns:p14="http://schemas.microsoft.com/office/powerpoint/2010/main" val="2569024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81192" y="2180496"/>
            <a:ext cx="11029615" cy="4284698"/>
          </a:xfrm>
        </p:spPr>
        <p:txBody>
          <a:bodyPr>
            <a:normAutofit lnSpcReduction="10000"/>
          </a:bodyPr>
          <a:lstStyle/>
          <a:p>
            <a:pPr marL="0" indent="0">
              <a:buNone/>
            </a:pPr>
            <a:endParaRPr lang="fr-FR" sz="2400" dirty="0"/>
          </a:p>
          <a:p>
            <a:pPr marL="342900" indent="-342900" algn="ctr">
              <a:buFont typeface="+mj-lt"/>
              <a:buAutoNum type="alphaUcPeriod" startAt="3"/>
            </a:pPr>
            <a:r>
              <a:rPr lang="fr-FR" sz="2400" dirty="0"/>
              <a:t>Méthodes</a:t>
            </a:r>
          </a:p>
          <a:p>
            <a:pPr marL="0" indent="0">
              <a:buNone/>
            </a:pPr>
            <a:r>
              <a:rPr lang="fr-SN" sz="2400" dirty="0"/>
              <a:t>Cet accompagnement est appliqué à la recherche et porte sur </a:t>
            </a:r>
            <a:r>
              <a:rPr lang="fr-SN" sz="2400" b="1" dirty="0"/>
              <a:t>l’écriture scientifique de </a:t>
            </a:r>
            <a:r>
              <a:rPr lang="fr-SN" sz="2400" b="1" i="1" dirty="0" err="1"/>
              <a:t>policy</a:t>
            </a:r>
            <a:r>
              <a:rPr lang="fr-SN" sz="2400" b="1" i="1" dirty="0"/>
              <a:t> </a:t>
            </a:r>
            <a:r>
              <a:rPr lang="fr-SN" sz="2400" b="1" i="1" dirty="0" err="1"/>
              <a:t>brief</a:t>
            </a:r>
            <a:r>
              <a:rPr lang="fr-SN" sz="2400" b="1" i="1" dirty="0"/>
              <a:t> </a:t>
            </a:r>
            <a:r>
              <a:rPr lang="fr-SN" sz="2400" dirty="0"/>
              <a:t>et d’</a:t>
            </a:r>
            <a:r>
              <a:rPr lang="fr-SN" sz="2400" b="1" dirty="0"/>
              <a:t>un article destiné à des revues. </a:t>
            </a:r>
          </a:p>
          <a:p>
            <a:pPr marL="0" indent="0">
              <a:buNone/>
            </a:pPr>
            <a:endParaRPr lang="fr-FR" sz="2400" dirty="0"/>
          </a:p>
          <a:p>
            <a:pPr marL="0" indent="0">
              <a:buNone/>
            </a:pPr>
            <a:r>
              <a:rPr lang="fr-SN" sz="2400" dirty="0"/>
              <a:t>Il comprend :</a:t>
            </a:r>
            <a:endParaRPr lang="fr-FR" sz="2400" dirty="0"/>
          </a:p>
          <a:p>
            <a:pPr lvl="0"/>
            <a:r>
              <a:rPr lang="fr-SN" sz="2400" dirty="0"/>
              <a:t>Une mise à jour des connaissances sur l’écriture de </a:t>
            </a:r>
            <a:r>
              <a:rPr lang="fr-SN" sz="2400" i="1" dirty="0" err="1"/>
              <a:t>policy</a:t>
            </a:r>
            <a:r>
              <a:rPr lang="fr-SN" sz="2400" i="1" dirty="0"/>
              <a:t> </a:t>
            </a:r>
            <a:r>
              <a:rPr lang="fr-SN" sz="2400" i="1" dirty="0" err="1"/>
              <a:t>brief</a:t>
            </a:r>
            <a:r>
              <a:rPr lang="fr-SN" sz="2400" dirty="0"/>
              <a:t> et d’article.</a:t>
            </a:r>
            <a:endParaRPr lang="fr-FR" sz="2400" dirty="0"/>
          </a:p>
          <a:p>
            <a:pPr lvl="0"/>
            <a:r>
              <a:rPr lang="fr-SN" sz="2400" dirty="0"/>
              <a:t>Un atelier d’écriture collective portant sur les styles et techniques d’écriture, les étapes, la méthode et l’organisation de l’équipe pour l’exercice. </a:t>
            </a:r>
            <a:endParaRPr lang="fr-FR" sz="2400" dirty="0"/>
          </a:p>
          <a:p>
            <a:pPr marL="0" indent="0" algn="just">
              <a:buNone/>
            </a:pPr>
            <a:endParaRPr lang="fr-SN" sz="2400" dirty="0"/>
          </a:p>
          <a:p>
            <a:pPr marL="0" indent="0" algn="just">
              <a:buNone/>
            </a:pPr>
            <a:endParaRPr lang="fr-FR" dirty="0"/>
          </a:p>
        </p:txBody>
      </p:sp>
      <p:sp>
        <p:nvSpPr>
          <p:cNvPr id="4" name="Titre 6"/>
          <p:cNvSpPr>
            <a:spLocks noGrp="1"/>
          </p:cNvSpPr>
          <p:nvPr>
            <p:ph type="title"/>
          </p:nvPr>
        </p:nvSpPr>
        <p:spPr/>
        <p:txBody>
          <a:bodyPr>
            <a:normAutofit fontScale="90000"/>
          </a:bodyPr>
          <a:lstStyle/>
          <a:p>
            <a:r>
              <a:rPr lang="fr-FR" dirty="0"/>
              <a:t>I. Contexte de l’accompagnement scientifique (4/4)</a:t>
            </a:r>
          </a:p>
        </p:txBody>
      </p:sp>
    </p:spTree>
    <p:extLst>
      <p:ext uri="{BB962C8B-B14F-4D97-AF65-F5344CB8AC3E}">
        <p14:creationId xmlns:p14="http://schemas.microsoft.com/office/powerpoint/2010/main" val="1835176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lgn="ctr">
              <a:buNone/>
            </a:pPr>
            <a:r>
              <a:rPr lang="fr-FR" sz="2200" b="1" dirty="0"/>
              <a:t>4 constats majeurs</a:t>
            </a:r>
          </a:p>
          <a:p>
            <a:pPr algn="just">
              <a:buFont typeface="Wingdings" panose="05000000000000000000" pitchFamily="2" charset="2"/>
              <a:buChar char="v"/>
            </a:pPr>
            <a:r>
              <a:rPr lang="fr-SN" sz="2200" dirty="0"/>
              <a:t>La production d’évidences scientifiques ne traverse pas suffisamment les murs des universités et des centres de recherche. </a:t>
            </a:r>
            <a:endParaRPr lang="fr-FR" sz="2200" dirty="0"/>
          </a:p>
          <a:p>
            <a:pPr algn="just">
              <a:buFont typeface="Wingdings" panose="05000000000000000000" pitchFamily="2" charset="2"/>
              <a:buChar char="v"/>
            </a:pPr>
            <a:endParaRPr lang="fr-FR" sz="2200" b="1" dirty="0"/>
          </a:p>
        </p:txBody>
      </p:sp>
      <p:sp>
        <p:nvSpPr>
          <p:cNvPr id="3" name="Titre 2"/>
          <p:cNvSpPr>
            <a:spLocks noGrp="1"/>
          </p:cNvSpPr>
          <p:nvPr>
            <p:ph type="title"/>
          </p:nvPr>
        </p:nvSpPr>
        <p:spPr/>
        <p:txBody>
          <a:bodyPr>
            <a:normAutofit fontScale="90000"/>
          </a:bodyPr>
          <a:lstStyle/>
          <a:p>
            <a:r>
              <a:rPr lang="fr-FR" dirty="0"/>
              <a:t>II. Éléments de contexte de la production de document scientifique (1/10)</a:t>
            </a:r>
          </a:p>
        </p:txBody>
      </p:sp>
      <p:sp>
        <p:nvSpPr>
          <p:cNvPr id="4" name="Pensées 3"/>
          <p:cNvSpPr/>
          <p:nvPr/>
        </p:nvSpPr>
        <p:spPr>
          <a:xfrm>
            <a:off x="3425582" y="3555193"/>
            <a:ext cx="5988677" cy="2973930"/>
          </a:xfrm>
          <a:prstGeom prst="cloudCallout">
            <a:avLst/>
          </a:prstGeom>
          <a:solidFill>
            <a:srgbClr val="A62C6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000" dirty="0"/>
              <a:t>Selon votre expérience, à quelle occasion  avez-vous observé que vos recherches et celles de vos collègues ont influencé les décideurs ou des décisions stratégiques ? </a:t>
            </a:r>
          </a:p>
        </p:txBody>
      </p:sp>
    </p:spTree>
    <p:extLst>
      <p:ext uri="{BB962C8B-B14F-4D97-AF65-F5344CB8AC3E}">
        <p14:creationId xmlns:p14="http://schemas.microsoft.com/office/powerpoint/2010/main" val="121096860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a:t>II. Éléments de contexte de la production de document scientifique (2/10)</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638525268"/>
              </p:ext>
            </p:extLst>
          </p:nvPr>
        </p:nvGraphicFramePr>
        <p:xfrm>
          <a:off x="389965" y="2191867"/>
          <a:ext cx="11220844" cy="4491320"/>
        </p:xfrm>
        <a:graphic>
          <a:graphicData uri="http://schemas.openxmlformats.org/drawingml/2006/table">
            <a:tbl>
              <a:tblPr bandRow="1">
                <a:tableStyleId>{00A15C55-8517-42AA-B614-E9B94910E393}</a:tableStyleId>
              </a:tblPr>
              <a:tblGrid>
                <a:gridCol w="5109882">
                  <a:extLst>
                    <a:ext uri="{9D8B030D-6E8A-4147-A177-3AD203B41FA5}">
                      <a16:colId xmlns:a16="http://schemas.microsoft.com/office/drawing/2014/main" val="20000"/>
                    </a:ext>
                  </a:extLst>
                </a:gridCol>
                <a:gridCol w="6110962">
                  <a:extLst>
                    <a:ext uri="{9D8B030D-6E8A-4147-A177-3AD203B41FA5}">
                      <a16:colId xmlns:a16="http://schemas.microsoft.com/office/drawing/2014/main" val="20001"/>
                    </a:ext>
                  </a:extLst>
                </a:gridCol>
              </a:tblGrid>
              <a:tr h="561415">
                <a:tc>
                  <a:txBody>
                    <a:bodyPr/>
                    <a:lstStyle/>
                    <a:p>
                      <a:r>
                        <a:rPr lang="fr-FR" dirty="0"/>
                        <a:t>Objet de recherche</a:t>
                      </a:r>
                    </a:p>
                  </a:txBody>
                  <a:tcPr/>
                </a:tc>
                <a:tc>
                  <a:txBody>
                    <a:bodyPr/>
                    <a:lstStyle/>
                    <a:p>
                      <a:endParaRPr lang="fr-FR"/>
                    </a:p>
                  </a:txBody>
                  <a:tcPr/>
                </a:tc>
                <a:extLst>
                  <a:ext uri="{0D108BD9-81ED-4DB2-BD59-A6C34878D82A}">
                    <a16:rowId xmlns:a16="http://schemas.microsoft.com/office/drawing/2014/main" val="10000"/>
                  </a:ext>
                </a:extLst>
              </a:tr>
              <a:tr h="5614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SN" sz="1800" kern="1200" dirty="0">
                          <a:solidFill>
                            <a:schemeClr val="dk1"/>
                          </a:solidFill>
                          <a:effectLst/>
                          <a:latin typeface="+mn-lt"/>
                          <a:ea typeface="+mn-ea"/>
                          <a:cs typeface="+mn-cs"/>
                        </a:rPr>
                        <a:t>Equipe de recherche</a:t>
                      </a:r>
                      <a:endParaRPr lang="fr-FR" sz="1800" kern="1200" dirty="0">
                        <a:solidFill>
                          <a:schemeClr val="dk1"/>
                        </a:solidFill>
                        <a:effectLst/>
                        <a:latin typeface="+mn-lt"/>
                        <a:ea typeface="+mn-ea"/>
                        <a:cs typeface="+mn-cs"/>
                      </a:endParaRPr>
                    </a:p>
                  </a:txBody>
                  <a:tcPr/>
                </a:tc>
                <a:tc>
                  <a:txBody>
                    <a:bodyPr/>
                    <a:lstStyle/>
                    <a:p>
                      <a:endParaRPr lang="fr-FR"/>
                    </a:p>
                  </a:txBody>
                  <a:tcPr/>
                </a:tc>
                <a:extLst>
                  <a:ext uri="{0D108BD9-81ED-4DB2-BD59-A6C34878D82A}">
                    <a16:rowId xmlns:a16="http://schemas.microsoft.com/office/drawing/2014/main" val="10001"/>
                  </a:ext>
                </a:extLst>
              </a:tr>
              <a:tr h="5614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SN" sz="1800" kern="1200" dirty="0">
                          <a:solidFill>
                            <a:schemeClr val="dk1"/>
                          </a:solidFill>
                          <a:effectLst/>
                          <a:latin typeface="+mn-lt"/>
                          <a:ea typeface="+mn-ea"/>
                          <a:cs typeface="+mn-cs"/>
                        </a:rPr>
                        <a:t>Evidences ayant influencé des décideurs </a:t>
                      </a:r>
                      <a:endParaRPr lang="fr-FR" sz="1800" kern="1200" dirty="0">
                        <a:solidFill>
                          <a:schemeClr val="dk1"/>
                        </a:solidFill>
                        <a:effectLst/>
                        <a:latin typeface="+mn-lt"/>
                        <a:ea typeface="+mn-ea"/>
                        <a:cs typeface="+mn-cs"/>
                      </a:endParaRPr>
                    </a:p>
                  </a:txBody>
                  <a:tcPr/>
                </a:tc>
                <a:tc>
                  <a:txBody>
                    <a:bodyPr/>
                    <a:lstStyle/>
                    <a:p>
                      <a:endParaRPr lang="fr-FR" dirty="0"/>
                    </a:p>
                  </a:txBody>
                  <a:tcPr/>
                </a:tc>
                <a:extLst>
                  <a:ext uri="{0D108BD9-81ED-4DB2-BD59-A6C34878D82A}">
                    <a16:rowId xmlns:a16="http://schemas.microsoft.com/office/drawing/2014/main" val="10002"/>
                  </a:ext>
                </a:extLst>
              </a:tr>
              <a:tr h="5614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SN" sz="1800" kern="1200" dirty="0">
                          <a:solidFill>
                            <a:schemeClr val="dk1"/>
                          </a:solidFill>
                          <a:effectLst/>
                          <a:latin typeface="+mn-lt"/>
                          <a:ea typeface="+mn-ea"/>
                          <a:cs typeface="+mn-cs"/>
                        </a:rPr>
                        <a:t>Identification des décideurs</a:t>
                      </a:r>
                      <a:endParaRPr lang="fr-FR" sz="1800" kern="1200" dirty="0">
                        <a:solidFill>
                          <a:schemeClr val="dk1"/>
                        </a:solidFill>
                        <a:effectLst/>
                        <a:latin typeface="+mn-lt"/>
                        <a:ea typeface="+mn-ea"/>
                        <a:cs typeface="+mn-cs"/>
                      </a:endParaRPr>
                    </a:p>
                  </a:txBody>
                  <a:tcPr/>
                </a:tc>
                <a:tc>
                  <a:txBody>
                    <a:bodyPr/>
                    <a:lstStyle/>
                    <a:p>
                      <a:endParaRPr lang="fr-FR"/>
                    </a:p>
                  </a:txBody>
                  <a:tcPr/>
                </a:tc>
                <a:extLst>
                  <a:ext uri="{0D108BD9-81ED-4DB2-BD59-A6C34878D82A}">
                    <a16:rowId xmlns:a16="http://schemas.microsoft.com/office/drawing/2014/main" val="10003"/>
                  </a:ext>
                </a:extLst>
              </a:tr>
              <a:tr h="5614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SN" sz="1800" kern="1200" dirty="0">
                          <a:solidFill>
                            <a:schemeClr val="dk1"/>
                          </a:solidFill>
                          <a:effectLst/>
                          <a:latin typeface="+mn-lt"/>
                          <a:ea typeface="+mn-ea"/>
                          <a:cs typeface="+mn-cs"/>
                        </a:rPr>
                        <a:t>Support utilisé</a:t>
                      </a:r>
                      <a:endParaRPr lang="fr-FR" sz="1800" kern="1200" dirty="0">
                        <a:solidFill>
                          <a:schemeClr val="dk1"/>
                        </a:solidFill>
                        <a:effectLst/>
                        <a:latin typeface="+mn-lt"/>
                        <a:ea typeface="+mn-ea"/>
                        <a:cs typeface="+mn-cs"/>
                      </a:endParaRPr>
                    </a:p>
                  </a:txBody>
                  <a:tcPr/>
                </a:tc>
                <a:tc>
                  <a:txBody>
                    <a:bodyPr/>
                    <a:lstStyle/>
                    <a:p>
                      <a:endParaRPr lang="fr-FR"/>
                    </a:p>
                  </a:txBody>
                  <a:tcPr/>
                </a:tc>
                <a:extLst>
                  <a:ext uri="{0D108BD9-81ED-4DB2-BD59-A6C34878D82A}">
                    <a16:rowId xmlns:a16="http://schemas.microsoft.com/office/drawing/2014/main" val="10004"/>
                  </a:ext>
                </a:extLst>
              </a:tr>
              <a:tr h="5614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SN" sz="1800" kern="1200" dirty="0">
                          <a:solidFill>
                            <a:schemeClr val="dk1"/>
                          </a:solidFill>
                          <a:effectLst/>
                          <a:latin typeface="+mn-lt"/>
                          <a:ea typeface="+mn-ea"/>
                          <a:cs typeface="+mn-cs"/>
                        </a:rPr>
                        <a:t>A quelle occasion cette influence a eu lieu ? </a:t>
                      </a:r>
                      <a:endParaRPr lang="fr-FR" sz="1800" kern="1200" dirty="0">
                        <a:solidFill>
                          <a:schemeClr val="dk1"/>
                        </a:solidFill>
                        <a:effectLst/>
                        <a:latin typeface="+mn-lt"/>
                        <a:ea typeface="+mn-ea"/>
                        <a:cs typeface="+mn-cs"/>
                      </a:endParaRPr>
                    </a:p>
                  </a:txBody>
                  <a:tcPr/>
                </a:tc>
                <a:tc>
                  <a:txBody>
                    <a:bodyPr/>
                    <a:lstStyle/>
                    <a:p>
                      <a:endParaRPr lang="fr-FR"/>
                    </a:p>
                  </a:txBody>
                  <a:tcPr/>
                </a:tc>
                <a:extLst>
                  <a:ext uri="{0D108BD9-81ED-4DB2-BD59-A6C34878D82A}">
                    <a16:rowId xmlns:a16="http://schemas.microsoft.com/office/drawing/2014/main" val="10005"/>
                  </a:ext>
                </a:extLst>
              </a:tr>
              <a:tr h="5614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SN" sz="1800" kern="1200" dirty="0">
                          <a:solidFill>
                            <a:schemeClr val="dk1"/>
                          </a:solidFill>
                          <a:effectLst/>
                          <a:latin typeface="+mn-lt"/>
                          <a:ea typeface="+mn-ea"/>
                          <a:cs typeface="+mn-cs"/>
                        </a:rPr>
                        <a:t>Quels sont les effets et impacts de cette influence ? </a:t>
                      </a:r>
                      <a:endParaRPr lang="fr-FR" sz="1800" kern="1200" dirty="0">
                        <a:solidFill>
                          <a:schemeClr val="dk1"/>
                        </a:solidFill>
                        <a:effectLst/>
                        <a:latin typeface="+mn-lt"/>
                        <a:ea typeface="+mn-ea"/>
                        <a:cs typeface="+mn-cs"/>
                      </a:endParaRPr>
                    </a:p>
                  </a:txBody>
                  <a:tcPr/>
                </a:tc>
                <a:tc>
                  <a:txBody>
                    <a:bodyPr/>
                    <a:lstStyle/>
                    <a:p>
                      <a:endParaRPr lang="fr-FR"/>
                    </a:p>
                  </a:txBody>
                  <a:tcPr/>
                </a:tc>
                <a:extLst>
                  <a:ext uri="{0D108BD9-81ED-4DB2-BD59-A6C34878D82A}">
                    <a16:rowId xmlns:a16="http://schemas.microsoft.com/office/drawing/2014/main" val="10006"/>
                  </a:ext>
                </a:extLst>
              </a:tr>
              <a:tr h="5614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SN" sz="1800" kern="1200" dirty="0">
                          <a:solidFill>
                            <a:schemeClr val="dk1"/>
                          </a:solidFill>
                          <a:effectLst/>
                          <a:latin typeface="+mn-lt"/>
                          <a:ea typeface="+mn-ea"/>
                          <a:cs typeface="+mn-cs"/>
                        </a:rPr>
                        <a:t>Quelles sont les leçons apprises ? </a:t>
                      </a:r>
                      <a:endParaRPr lang="fr-FR" sz="1800" kern="1200" dirty="0">
                        <a:solidFill>
                          <a:schemeClr val="dk1"/>
                        </a:solidFill>
                        <a:effectLst/>
                        <a:latin typeface="+mn-lt"/>
                        <a:ea typeface="+mn-ea"/>
                        <a:cs typeface="+mn-cs"/>
                      </a:endParaRPr>
                    </a:p>
                  </a:txBody>
                  <a:tcPr/>
                </a:tc>
                <a:tc>
                  <a:txBody>
                    <a:bodyPr/>
                    <a:lstStyle/>
                    <a:p>
                      <a:endParaRPr lang="fr-FR"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3252282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80495" y="2224669"/>
            <a:ext cx="11512070" cy="4677504"/>
          </a:xfrm>
        </p:spPr>
        <p:txBody>
          <a:bodyPr/>
          <a:lstStyle/>
          <a:p>
            <a:pPr>
              <a:buFont typeface="Wingdings" panose="05000000000000000000" pitchFamily="2" charset="2"/>
              <a:buChar char="v"/>
            </a:pPr>
            <a:r>
              <a:rPr lang="fr-SN" sz="2400" dirty="0"/>
              <a:t>Les objets de recherche sont définis par les milieux académiques qui du fait de leur souci d’autonomie et de liberté ne développent pas de jonctions avec d’autres acteurs.</a:t>
            </a:r>
          </a:p>
          <a:p>
            <a:pPr marL="0" indent="0">
              <a:buNone/>
            </a:pPr>
            <a:r>
              <a:rPr lang="fr-SN" sz="2400" dirty="0"/>
              <a:t>     </a:t>
            </a:r>
          </a:p>
          <a:p>
            <a:pPr marL="0" indent="0">
              <a:buNone/>
            </a:pPr>
            <a:r>
              <a:rPr lang="fr-SN" sz="2400" dirty="0"/>
              <a:t> </a:t>
            </a:r>
          </a:p>
          <a:p>
            <a:pPr marL="0" indent="0" algn="ctr">
              <a:buNone/>
            </a:pPr>
            <a:endParaRPr lang="fr-SN" sz="2400" dirty="0"/>
          </a:p>
          <a:p>
            <a:pPr marL="0" indent="0" algn="ctr">
              <a:buNone/>
            </a:pPr>
            <a:endParaRPr lang="fr-SN" sz="2400" dirty="0"/>
          </a:p>
          <a:p>
            <a:pPr marL="0" indent="0" algn="just">
              <a:buNone/>
            </a:pPr>
            <a:r>
              <a:rPr lang="fr-SN" sz="2400" dirty="0"/>
              <a:t>Il en résulte </a:t>
            </a:r>
            <a:r>
              <a:rPr lang="fr-SN" sz="2400" b="1" dirty="0"/>
              <a:t>un cloisonnement entre les milieux académiques et les acteurs de terrain.</a:t>
            </a:r>
            <a:r>
              <a:rPr lang="fr-SN" sz="2400" dirty="0"/>
              <a:t> </a:t>
            </a:r>
            <a:endParaRPr lang="fr-FR" sz="2400" dirty="0"/>
          </a:p>
          <a:p>
            <a:pPr>
              <a:buFont typeface="Wingdings" panose="05000000000000000000" pitchFamily="2" charset="2"/>
              <a:buChar char="v"/>
            </a:pPr>
            <a:endParaRPr lang="fr-FR" dirty="0"/>
          </a:p>
        </p:txBody>
      </p:sp>
      <p:sp>
        <p:nvSpPr>
          <p:cNvPr id="4" name="Titre 2"/>
          <p:cNvSpPr>
            <a:spLocks noGrp="1"/>
          </p:cNvSpPr>
          <p:nvPr>
            <p:ph type="title"/>
          </p:nvPr>
        </p:nvSpPr>
        <p:spPr/>
        <p:txBody>
          <a:bodyPr>
            <a:normAutofit fontScale="90000"/>
          </a:bodyPr>
          <a:lstStyle/>
          <a:p>
            <a:r>
              <a:rPr lang="fr-FR" dirty="0"/>
              <a:t>II. Éléments de contexte de la production de document scientifique (3/10)</a:t>
            </a:r>
          </a:p>
        </p:txBody>
      </p:sp>
      <p:sp>
        <p:nvSpPr>
          <p:cNvPr id="5" name="Flèche vers le bas 4"/>
          <p:cNvSpPr/>
          <p:nvPr/>
        </p:nvSpPr>
        <p:spPr>
          <a:xfrm>
            <a:off x="5852596" y="3762456"/>
            <a:ext cx="484632" cy="978408"/>
          </a:xfrm>
          <a:prstGeom prst="down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7244011"/>
      </p:ext>
    </p:extLst>
  </p:cSld>
  <p:clrMapOvr>
    <a:masterClrMapping/>
  </p:clrMapOvr>
</p:sld>
</file>

<file path=ppt/theme/theme1.xml><?xml version="1.0" encoding="utf-8"?>
<a:theme xmlns:a="http://schemas.openxmlformats.org/drawingml/2006/main" name="Dividende">
  <a:themeElements>
    <a:clrScheme name="Custom 11">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Custom 2">
      <a:majorFont>
        <a:latin typeface="Candara"/>
        <a:ea typeface=""/>
        <a:cs typeface=""/>
      </a:majorFont>
      <a:minorFont>
        <a:latin typeface="Candar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ln>
          <a:noFill/>
        </a:ln>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Office_30478006_TF00315753" id="{0F0D53F9-FF63-4790-98E1-17CE9E87DD90}" vid="{160F1BF7-7A07-4C15-83C7-9010985EA33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C4EF74-2977-4065-95FE-55F8E4B639D4}">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2658AF07-9E42-47AF-83DF-C9E8FADF7120}">
  <ds:schemaRefs>
    <ds:schemaRef ds:uri="http://schemas.microsoft.com/sharepoint/v3/contenttype/forms"/>
  </ds:schemaRefs>
</ds:datastoreItem>
</file>

<file path=customXml/itemProps3.xml><?xml version="1.0" encoding="utf-8"?>
<ds:datastoreItem xmlns:ds="http://schemas.openxmlformats.org/officeDocument/2006/customXml" ds:itemID="{653253B1-1887-43EF-BBA6-7E1941C427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Présentation Le cours idéal</Template>
  <TotalTime>0</TotalTime>
  <Words>2736</Words>
  <Application>Microsoft Macintosh PowerPoint</Application>
  <PresentationFormat>Grand écran</PresentationFormat>
  <Paragraphs>294</Paragraphs>
  <Slides>38</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38</vt:i4>
      </vt:variant>
    </vt:vector>
  </HeadingPairs>
  <TitlesOfParts>
    <vt:vector size="45" baseType="lpstr">
      <vt:lpstr>Arial</vt:lpstr>
      <vt:lpstr>Calibri</vt:lpstr>
      <vt:lpstr>Candara</vt:lpstr>
      <vt:lpstr>Times New Roman</vt:lpstr>
      <vt:lpstr>Wingdings</vt:lpstr>
      <vt:lpstr>Wingdings 2</vt:lpstr>
      <vt:lpstr>Dividende</vt:lpstr>
      <vt:lpstr>Rédaction d’un Policy brief</vt:lpstr>
      <vt:lpstr>Plan</vt:lpstr>
      <vt:lpstr>I. Contexte de l’accompagnement scientifique (1/4)</vt:lpstr>
      <vt:lpstr>I. Contexte de l’accompagnement scientifique (2/4)</vt:lpstr>
      <vt:lpstr>I. Contexte de l’accompagnement scientifique (3/4)</vt:lpstr>
      <vt:lpstr>I. Contexte de l’accompagnement scientifique (4/4)</vt:lpstr>
      <vt:lpstr>II. Éléments de contexte de la production de document scientifique (1/10)</vt:lpstr>
      <vt:lpstr>II. Éléments de contexte de la production de document scientifique (2/10)</vt:lpstr>
      <vt:lpstr>II. Éléments de contexte de la production de document scientifique (3/10)</vt:lpstr>
      <vt:lpstr>II. Éléments de contexte de la production de document scientifique (4/10)</vt:lpstr>
      <vt:lpstr>II. Éléments de contexte de la production de document scientifique (5/10)</vt:lpstr>
      <vt:lpstr>II. Éléments de contexte de la production de document scientifique (6/10)</vt:lpstr>
      <vt:lpstr>II. Éléments de contexte de la production de document scientifique (7/10)</vt:lpstr>
      <vt:lpstr>II. Éléments de contexte de la production de document scientifique (8/10)</vt:lpstr>
      <vt:lpstr>II. Éléments de contexte de la production de document scientifique (9/10)</vt:lpstr>
      <vt:lpstr>II. Éléments de contexte de la production de document scientifique (10/10)</vt:lpstr>
      <vt:lpstr>III. Qu’est ce qu’un policy brief ?  (1/3)</vt:lpstr>
      <vt:lpstr>III. Qu’est ce qu’un policy brief ?  (2/3)</vt:lpstr>
      <vt:lpstr>III. Qu’est ce qu’un policy brief ?  (3/3)</vt:lpstr>
      <vt:lpstr>IV. À quoi sert un policy brief ?  (1/2)</vt:lpstr>
      <vt:lpstr>IV. À quoi sert un policy brief ?  (2/2)</vt:lpstr>
      <vt:lpstr>V. Qui peuvent être ses cibles ? (1/1) </vt:lpstr>
      <vt:lpstr>VI. Modèles de policy brief (1/3)</vt:lpstr>
      <vt:lpstr>VI. Modèles de policy brief (2/3)</vt:lpstr>
      <vt:lpstr>VI. Modèles de policy brief (3/3)</vt:lpstr>
      <vt:lpstr>VII. Méthodes pour rédiger un policy brief (1/10)</vt:lpstr>
      <vt:lpstr>VII. Méthodes pour rédiger un policy brief (2/10)</vt:lpstr>
      <vt:lpstr>VII. Méthodes pour rédiger un policy brief (3/10)</vt:lpstr>
      <vt:lpstr>VII. Méthodes pour rédiger un policy brief (4/10)</vt:lpstr>
      <vt:lpstr>VII. Méthodes pour rédiger un policy brief (5/10)</vt:lpstr>
      <vt:lpstr>VII. Méthodes pour rédiger un policy brief (6/10)</vt:lpstr>
      <vt:lpstr>VII. Méthodes pour rédiger un policy brief (7/10)</vt:lpstr>
      <vt:lpstr>VII. Méthodes pour rédiger un policy brief (8/10)</vt:lpstr>
      <vt:lpstr>VII. Méthodes pour rédiger un policy brief (9/10)</vt:lpstr>
      <vt:lpstr>VII. Méthodes pour rédiger un policy brief 10/10)</vt:lpstr>
      <vt:lpstr>Exercice de synthèse par binômes </vt:lpstr>
      <vt:lpstr>Références documentaires</vt:lpstr>
      <vt:lpstr>Merci pour votre attention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2021-09-25T13:20:37Z</dcterms:created>
  <dcterms:modified xsi:type="dcterms:W3CDTF">2021-09-26T23:01:01Z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