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sldIdLst>
    <p:sldId id="257" r:id="rId2"/>
    <p:sldId id="344" r:id="rId3"/>
    <p:sldId id="356" r:id="rId4"/>
    <p:sldId id="324" r:id="rId5"/>
    <p:sldId id="313" r:id="rId6"/>
    <p:sldId id="331" r:id="rId7"/>
    <p:sldId id="332" r:id="rId8"/>
    <p:sldId id="297" r:id="rId9"/>
    <p:sldId id="327" r:id="rId10"/>
    <p:sldId id="345" r:id="rId11"/>
    <p:sldId id="328" r:id="rId12"/>
    <p:sldId id="354" r:id="rId13"/>
    <p:sldId id="346" r:id="rId14"/>
    <p:sldId id="341" r:id="rId15"/>
    <p:sldId id="358" r:id="rId16"/>
    <p:sldId id="333" r:id="rId17"/>
    <p:sldId id="337" r:id="rId18"/>
    <p:sldId id="335" r:id="rId19"/>
    <p:sldId id="292" r:id="rId20"/>
    <p:sldId id="334" r:id="rId21"/>
    <p:sldId id="320" r:id="rId22"/>
    <p:sldId id="282" r:id="rId23"/>
    <p:sldId id="275" r:id="rId24"/>
    <p:sldId id="347" r:id="rId25"/>
    <p:sldId id="348" r:id="rId26"/>
    <p:sldId id="340" r:id="rId27"/>
    <p:sldId id="349" r:id="rId28"/>
    <p:sldId id="355" r:id="rId29"/>
    <p:sldId id="350" r:id="rId30"/>
    <p:sldId id="351" r:id="rId31"/>
    <p:sldId id="319" r:id="rId32"/>
    <p:sldId id="322" r:id="rId33"/>
    <p:sldId id="352" r:id="rId34"/>
    <p:sldId id="330" r:id="rId35"/>
    <p:sldId id="289" r:id="rId36"/>
    <p:sldId id="342" r:id="rId37"/>
    <p:sldId id="343" r:id="rId38"/>
    <p:sldId id="296" r:id="rId39"/>
    <p:sldId id="309" r:id="rId40"/>
    <p:sldId id="310" r:id="rId41"/>
    <p:sldId id="262" r:id="rId42"/>
    <p:sldId id="308" r:id="rId43"/>
    <p:sldId id="323" r:id="rId44"/>
    <p:sldId id="305" r:id="rId45"/>
    <p:sldId id="316" r:id="rId46"/>
    <p:sldId id="306" r:id="rId47"/>
    <p:sldId id="274" r:id="rId48"/>
    <p:sldId id="281" r:id="rId49"/>
    <p:sldId id="311" r:id="rId50"/>
    <p:sldId id="321" r:id="rId51"/>
    <p:sldId id="312"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lex Nadege" initials="AN" lastIdx="2" clrIdx="0">
    <p:extLst>
      <p:ext uri="{19B8F6BF-5375-455C-9EA6-DF929625EA0E}">
        <p15:presenceInfo xmlns:p15="http://schemas.microsoft.com/office/powerpoint/2012/main" userId="02f62ca634e6d05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8A36"/>
    <a:srgbClr val="C67320"/>
    <a:srgbClr val="6FA7F9"/>
    <a:srgbClr val="E55A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00" autoAdjust="0"/>
    <p:restoredTop sz="90520" autoAdjust="0"/>
  </p:normalViewPr>
  <p:slideViewPr>
    <p:cSldViewPr snapToGrid="0">
      <p:cViewPr varScale="1">
        <p:scale>
          <a:sx n="102" d="100"/>
          <a:sy n="102" d="100"/>
        </p:scale>
        <p:origin x="832" y="176"/>
      </p:cViewPr>
      <p:guideLst/>
    </p:cSldViewPr>
  </p:slideViewPr>
  <p:notesTextViewPr>
    <p:cViewPr>
      <p:scale>
        <a:sx n="1" d="1"/>
        <a:sy n="1" d="1"/>
      </p:scale>
      <p:origin x="0" y="0"/>
    </p:cViewPr>
  </p:notesTextViewPr>
  <p:sorterViewPr>
    <p:cViewPr>
      <p:scale>
        <a:sx n="100" d="100"/>
        <a:sy n="100" d="100"/>
      </p:scale>
      <p:origin x="0" y="-39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CF901E-008A-47FE-8EB6-874F34557790}"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72A02392-2AAE-4497-AC24-A03602AC7CE4}">
      <dgm:prSet phldrT="[Text]"/>
      <dgm:spPr/>
      <dgm:t>
        <a:bodyPr/>
        <a:lstStyle/>
        <a:p>
          <a:r>
            <a:rPr lang="fr-FR" dirty="0"/>
            <a:t>7,6 millions de migrants internationaux en 2020; 34% (2,6 millions) en Côte d’Ivoire et 17% (1,3 millions) au Nigeria</a:t>
          </a:r>
          <a:endParaRPr lang="en-US" dirty="0"/>
        </a:p>
      </dgm:t>
    </dgm:pt>
    <dgm:pt modelId="{C3FA492F-0709-4384-B503-0FA138262902}" type="parTrans" cxnId="{694CD450-D615-46FC-BC2D-F9D43C1C23A5}">
      <dgm:prSet/>
      <dgm:spPr/>
      <dgm:t>
        <a:bodyPr/>
        <a:lstStyle/>
        <a:p>
          <a:endParaRPr lang="en-US"/>
        </a:p>
      </dgm:t>
    </dgm:pt>
    <dgm:pt modelId="{9425D662-0F19-40DD-B501-9B2406DA2ED4}" type="sibTrans" cxnId="{694CD450-D615-46FC-BC2D-F9D43C1C23A5}">
      <dgm:prSet/>
      <dgm:spPr/>
      <dgm:t>
        <a:bodyPr/>
        <a:lstStyle/>
        <a:p>
          <a:endParaRPr lang="en-US"/>
        </a:p>
      </dgm:t>
    </dgm:pt>
    <dgm:pt modelId="{207597CB-85C6-45A3-BC2B-2351770224BB}">
      <dgm:prSet phldrT="[Text]" custT="1"/>
      <dgm:spPr/>
      <dgm:t>
        <a:bodyPr/>
        <a:lstStyle/>
        <a:p>
          <a:r>
            <a:rPr lang="en-US" sz="1600" dirty="0"/>
            <a:t>PAYS DE DESTINATION</a:t>
          </a:r>
        </a:p>
      </dgm:t>
    </dgm:pt>
    <dgm:pt modelId="{40A350D0-9E87-49AD-BDE3-127640755568}" type="parTrans" cxnId="{6F138C8F-5A51-449F-BE98-34DD6ACDAD20}">
      <dgm:prSet/>
      <dgm:spPr/>
      <dgm:t>
        <a:bodyPr/>
        <a:lstStyle/>
        <a:p>
          <a:endParaRPr lang="en-US"/>
        </a:p>
      </dgm:t>
    </dgm:pt>
    <dgm:pt modelId="{A99ACC17-6598-4108-9E41-495239DC00E7}" type="sibTrans" cxnId="{6F138C8F-5A51-449F-BE98-34DD6ACDAD20}">
      <dgm:prSet/>
      <dgm:spPr/>
      <dgm:t>
        <a:bodyPr/>
        <a:lstStyle/>
        <a:p>
          <a:endParaRPr lang="en-US"/>
        </a:p>
      </dgm:t>
    </dgm:pt>
    <dgm:pt modelId="{2955EB8E-DDF9-4F2C-A0B2-6855F3889357}">
      <dgm:prSet custT="1"/>
      <dgm:spPr/>
      <dgm:t>
        <a:bodyPr/>
        <a:lstStyle/>
        <a:p>
          <a:r>
            <a:rPr lang="en-US" sz="1600" dirty="0"/>
            <a:t>PAYS D’ARRIVÉE</a:t>
          </a:r>
        </a:p>
      </dgm:t>
    </dgm:pt>
    <dgm:pt modelId="{135A1951-45FA-4D28-A233-D92ED66341CA}" type="parTrans" cxnId="{E7C15B9E-CE68-4607-A3D4-684B1D4351DE}">
      <dgm:prSet/>
      <dgm:spPr/>
      <dgm:t>
        <a:bodyPr/>
        <a:lstStyle/>
        <a:p>
          <a:endParaRPr lang="en-US"/>
        </a:p>
      </dgm:t>
    </dgm:pt>
    <dgm:pt modelId="{32164DC2-91B6-4ED5-AFDF-7CBEBA90BE28}" type="sibTrans" cxnId="{E7C15B9E-CE68-4607-A3D4-684B1D4351DE}">
      <dgm:prSet/>
      <dgm:spPr/>
      <dgm:t>
        <a:bodyPr/>
        <a:lstStyle/>
        <a:p>
          <a:endParaRPr lang="en-US"/>
        </a:p>
      </dgm:t>
    </dgm:pt>
    <dgm:pt modelId="{1422B39B-632A-47C5-BB25-4A8FD5F25D2B}">
      <dgm:prSet custT="1"/>
      <dgm:spPr/>
      <dgm:t>
        <a:bodyPr/>
        <a:lstStyle/>
        <a:p>
          <a:r>
            <a:rPr lang="en-GB" sz="2400" dirty="0"/>
            <a:t>Afrique</a:t>
          </a:r>
          <a:endParaRPr lang="en-US" sz="2400" dirty="0"/>
        </a:p>
      </dgm:t>
    </dgm:pt>
    <dgm:pt modelId="{38919E33-8E8F-459B-BDB2-716709AC06E3}" type="parTrans" cxnId="{C19E57D5-8AD4-42CF-9003-97305E45D0E1}">
      <dgm:prSet/>
      <dgm:spPr/>
      <dgm:t>
        <a:bodyPr/>
        <a:lstStyle/>
        <a:p>
          <a:endParaRPr lang="en-US"/>
        </a:p>
      </dgm:t>
    </dgm:pt>
    <dgm:pt modelId="{825379C9-F35D-4D5D-974F-8DB6BF11A67D}" type="sibTrans" cxnId="{C19E57D5-8AD4-42CF-9003-97305E45D0E1}">
      <dgm:prSet/>
      <dgm:spPr/>
      <dgm:t>
        <a:bodyPr/>
        <a:lstStyle/>
        <a:p>
          <a:endParaRPr lang="en-US"/>
        </a:p>
      </dgm:t>
    </dgm:pt>
    <dgm:pt modelId="{3860063A-3429-4333-9070-DDF774CD5DE3}">
      <dgm:prSet phldrT="[Text]" custT="1"/>
      <dgm:spPr/>
      <dgm:t>
        <a:bodyPr/>
        <a:lstStyle/>
        <a:p>
          <a:r>
            <a:rPr lang="fr-FR" sz="1400" dirty="0"/>
            <a:t>Diversification des destinations des flux migratoires </a:t>
          </a:r>
          <a:endParaRPr lang="en-US" sz="1400" dirty="0"/>
        </a:p>
      </dgm:t>
    </dgm:pt>
    <dgm:pt modelId="{C379E5DF-6F83-4109-9DF3-2C46C3F885A5}" type="parTrans" cxnId="{410896A8-81E2-41AB-8531-BFE1CDF4D47D}">
      <dgm:prSet/>
      <dgm:spPr/>
      <dgm:t>
        <a:bodyPr/>
        <a:lstStyle/>
        <a:p>
          <a:endParaRPr lang="en-US"/>
        </a:p>
      </dgm:t>
    </dgm:pt>
    <dgm:pt modelId="{C2F960EC-31E3-4EB5-B77E-82B82A19C1C1}" type="sibTrans" cxnId="{410896A8-81E2-41AB-8531-BFE1CDF4D47D}">
      <dgm:prSet/>
      <dgm:spPr/>
      <dgm:t>
        <a:bodyPr/>
        <a:lstStyle/>
        <a:p>
          <a:endParaRPr lang="en-US"/>
        </a:p>
      </dgm:t>
    </dgm:pt>
    <dgm:pt modelId="{69EBCDA9-37B2-490B-9054-297F617793AA}">
      <dgm:prSet phldrT="[Text]"/>
      <dgm:spPr/>
      <dgm:t>
        <a:bodyPr/>
        <a:lstStyle/>
        <a:p>
          <a:r>
            <a:rPr lang="fr-FR" dirty="0"/>
            <a:t>Migrants originaires d'Afrique de l'Ouest restent dans la région, environ deux tiers</a:t>
          </a:r>
          <a:endParaRPr lang="en-US" dirty="0"/>
        </a:p>
      </dgm:t>
    </dgm:pt>
    <dgm:pt modelId="{D8CE29AC-4421-45B4-A4D8-DA039C405E41}" type="parTrans" cxnId="{673850D3-A105-41D3-8001-86990B3316D4}">
      <dgm:prSet/>
      <dgm:spPr/>
      <dgm:t>
        <a:bodyPr/>
        <a:lstStyle/>
        <a:p>
          <a:endParaRPr lang="en-US"/>
        </a:p>
      </dgm:t>
    </dgm:pt>
    <dgm:pt modelId="{9F179E47-2A47-4110-BA52-0EB8554CDCEC}" type="sibTrans" cxnId="{673850D3-A105-41D3-8001-86990B3316D4}">
      <dgm:prSet/>
      <dgm:spPr/>
      <dgm:t>
        <a:bodyPr/>
        <a:lstStyle/>
        <a:p>
          <a:endParaRPr lang="en-US"/>
        </a:p>
      </dgm:t>
    </dgm:pt>
    <dgm:pt modelId="{3CDA8297-730B-4ACC-81BA-F30DFF9A6293}">
      <dgm:prSet/>
      <dgm:spPr/>
      <dgm:t>
        <a:bodyPr/>
        <a:lstStyle/>
        <a:p>
          <a:r>
            <a:rPr lang="fr-FR" dirty="0"/>
            <a:t>Afrique de l'Ouest vers Amérique du Nord : 3% en 1990 → 10% en 2020</a:t>
          </a:r>
          <a:endParaRPr lang="en-US" dirty="0"/>
        </a:p>
      </dgm:t>
    </dgm:pt>
    <dgm:pt modelId="{78D34A30-C3B5-4671-BF86-3FC5829D9D13}" type="parTrans" cxnId="{2E0C5B78-7ACE-43CE-94A4-0573B1948056}">
      <dgm:prSet/>
      <dgm:spPr/>
      <dgm:t>
        <a:bodyPr/>
        <a:lstStyle/>
        <a:p>
          <a:endParaRPr lang="en-US"/>
        </a:p>
      </dgm:t>
    </dgm:pt>
    <dgm:pt modelId="{36EC38B5-8CFC-4992-8205-8ACCFAEDE7EB}" type="sibTrans" cxnId="{2E0C5B78-7ACE-43CE-94A4-0573B1948056}">
      <dgm:prSet/>
      <dgm:spPr/>
      <dgm:t>
        <a:bodyPr/>
        <a:lstStyle/>
        <a:p>
          <a:endParaRPr lang="en-US"/>
        </a:p>
      </dgm:t>
    </dgm:pt>
    <dgm:pt modelId="{598B374A-5C35-42E3-9585-65A1FE08C20D}">
      <dgm:prSet/>
      <dgm:spPr/>
      <dgm:t>
        <a:bodyPr/>
        <a:lstStyle/>
        <a:p>
          <a:r>
            <a:rPr lang="fr-FR" dirty="0"/>
            <a:t>Afrique de l'Ouest vers Europe : 12% en 1990 → 19% 2020</a:t>
          </a:r>
          <a:endParaRPr lang="en-US" dirty="0"/>
        </a:p>
      </dgm:t>
    </dgm:pt>
    <dgm:pt modelId="{D5017449-7A33-48E0-B513-A5D0FEFA16BE}" type="parTrans" cxnId="{355BD993-D2CC-4D37-AFC4-68B399E26538}">
      <dgm:prSet/>
      <dgm:spPr/>
      <dgm:t>
        <a:bodyPr/>
        <a:lstStyle/>
        <a:p>
          <a:endParaRPr lang="en-US"/>
        </a:p>
      </dgm:t>
    </dgm:pt>
    <dgm:pt modelId="{6AE52C30-AF4D-42C0-A02E-0BBC030F5B2B}" type="sibTrans" cxnId="{355BD993-D2CC-4D37-AFC4-68B399E26538}">
      <dgm:prSet/>
      <dgm:spPr/>
      <dgm:t>
        <a:bodyPr/>
        <a:lstStyle/>
        <a:p>
          <a:endParaRPr lang="en-US"/>
        </a:p>
      </dgm:t>
    </dgm:pt>
    <dgm:pt modelId="{C4201BEB-5524-4009-925B-7DC3CFC8AB72}">
      <dgm:prSet/>
      <dgm:spPr/>
      <dgm:t>
        <a:bodyPr/>
        <a:lstStyle/>
        <a:p>
          <a:r>
            <a:rPr lang="fr-FR" dirty="0"/>
            <a:t>En Afrique, les « migrations Sud-Sud vers l’Afrique ont augmenté, principalement grâce aux flux de migrants chinois et asiatiques, avec plus d’un million de Chinois estimés avoir pénétré en Afrique au cours de la dernière décennie. » (</a:t>
          </a:r>
          <a:r>
            <a:rPr lang="fr-FR" baseline="0" dirty="0" err="1"/>
            <a:t>Timera</a:t>
          </a:r>
          <a:r>
            <a:rPr lang="fr-FR" baseline="0" dirty="0"/>
            <a:t> et al.,</a:t>
          </a:r>
          <a:r>
            <a:rPr lang="fr-FR" dirty="0"/>
            <a:t> 2018: p.</a:t>
          </a:r>
          <a:r>
            <a:rPr lang="fr-FR" baseline="0" dirty="0"/>
            <a:t> 21).</a:t>
          </a:r>
          <a:endParaRPr lang="en-US" dirty="0"/>
        </a:p>
      </dgm:t>
    </dgm:pt>
    <dgm:pt modelId="{190C7F2A-9605-4FDF-A1F5-D3C82DE2FF7F}" type="parTrans" cxnId="{DE435CAC-FE2F-486C-A1CB-1FDA8986D289}">
      <dgm:prSet/>
      <dgm:spPr/>
      <dgm:t>
        <a:bodyPr/>
        <a:lstStyle/>
        <a:p>
          <a:endParaRPr lang="en-US"/>
        </a:p>
      </dgm:t>
    </dgm:pt>
    <dgm:pt modelId="{D21BC7C3-BF27-429A-AE18-FD5274C3944A}" type="sibTrans" cxnId="{DE435CAC-FE2F-486C-A1CB-1FDA8986D289}">
      <dgm:prSet/>
      <dgm:spPr/>
      <dgm:t>
        <a:bodyPr/>
        <a:lstStyle/>
        <a:p>
          <a:endParaRPr lang="en-US"/>
        </a:p>
      </dgm:t>
    </dgm:pt>
    <dgm:pt modelId="{AB316807-07C1-4AD9-8635-916AC1244290}" type="pres">
      <dgm:prSet presAssocID="{15CF901E-008A-47FE-8EB6-874F34557790}" presName="linearFlow" presStyleCnt="0">
        <dgm:presLayoutVars>
          <dgm:dir/>
          <dgm:animLvl val="lvl"/>
          <dgm:resizeHandles val="exact"/>
        </dgm:presLayoutVars>
      </dgm:prSet>
      <dgm:spPr/>
    </dgm:pt>
    <dgm:pt modelId="{133B0304-4DA6-4734-B1D6-D1026DEAE9FB}" type="pres">
      <dgm:prSet presAssocID="{2955EB8E-DDF9-4F2C-A0B2-6855F3889357}" presName="composite" presStyleCnt="0"/>
      <dgm:spPr/>
    </dgm:pt>
    <dgm:pt modelId="{16AB93DB-1158-4F11-A8E7-44EBBE08360C}" type="pres">
      <dgm:prSet presAssocID="{2955EB8E-DDF9-4F2C-A0B2-6855F3889357}" presName="parentText" presStyleLbl="alignNode1" presStyleIdx="0" presStyleCnt="4">
        <dgm:presLayoutVars>
          <dgm:chMax val="1"/>
          <dgm:bulletEnabled val="1"/>
        </dgm:presLayoutVars>
      </dgm:prSet>
      <dgm:spPr/>
    </dgm:pt>
    <dgm:pt modelId="{6C2FCC02-5C22-4E97-90E6-187EAAF75026}" type="pres">
      <dgm:prSet presAssocID="{2955EB8E-DDF9-4F2C-A0B2-6855F3889357}" presName="descendantText" presStyleLbl="alignAcc1" presStyleIdx="0" presStyleCnt="4">
        <dgm:presLayoutVars>
          <dgm:bulletEnabled val="1"/>
        </dgm:presLayoutVars>
      </dgm:prSet>
      <dgm:spPr/>
    </dgm:pt>
    <dgm:pt modelId="{716C303A-A515-436B-BCDA-A930B51A49B3}" type="pres">
      <dgm:prSet presAssocID="{32164DC2-91B6-4ED5-AFDF-7CBEBA90BE28}" presName="sp" presStyleCnt="0"/>
      <dgm:spPr/>
    </dgm:pt>
    <dgm:pt modelId="{C9EA19D5-740C-415D-A94E-2D9D82375111}" type="pres">
      <dgm:prSet presAssocID="{207597CB-85C6-45A3-BC2B-2351770224BB}" presName="composite" presStyleCnt="0"/>
      <dgm:spPr/>
    </dgm:pt>
    <dgm:pt modelId="{8D982BD8-4406-425F-85E8-2C7F166AED28}" type="pres">
      <dgm:prSet presAssocID="{207597CB-85C6-45A3-BC2B-2351770224BB}" presName="parentText" presStyleLbl="alignNode1" presStyleIdx="1" presStyleCnt="4">
        <dgm:presLayoutVars>
          <dgm:chMax val="1"/>
          <dgm:bulletEnabled val="1"/>
        </dgm:presLayoutVars>
      </dgm:prSet>
      <dgm:spPr/>
    </dgm:pt>
    <dgm:pt modelId="{072EC64A-E91B-4DF2-96AE-B7C53A48B20C}" type="pres">
      <dgm:prSet presAssocID="{207597CB-85C6-45A3-BC2B-2351770224BB}" presName="descendantText" presStyleLbl="alignAcc1" presStyleIdx="1" presStyleCnt="4">
        <dgm:presLayoutVars>
          <dgm:bulletEnabled val="1"/>
        </dgm:presLayoutVars>
      </dgm:prSet>
      <dgm:spPr/>
    </dgm:pt>
    <dgm:pt modelId="{2B8DE56A-9AC5-4367-85B3-02EB3392E9EC}" type="pres">
      <dgm:prSet presAssocID="{A99ACC17-6598-4108-9E41-495239DC00E7}" presName="sp" presStyleCnt="0"/>
      <dgm:spPr/>
    </dgm:pt>
    <dgm:pt modelId="{A2C9C470-E231-447F-B724-00CB4D03FCC4}" type="pres">
      <dgm:prSet presAssocID="{3860063A-3429-4333-9070-DDF774CD5DE3}" presName="composite" presStyleCnt="0"/>
      <dgm:spPr/>
    </dgm:pt>
    <dgm:pt modelId="{94654275-552A-4A0A-B0AB-AA1CA5D79D52}" type="pres">
      <dgm:prSet presAssocID="{3860063A-3429-4333-9070-DDF774CD5DE3}" presName="parentText" presStyleLbl="alignNode1" presStyleIdx="2" presStyleCnt="4">
        <dgm:presLayoutVars>
          <dgm:chMax val="1"/>
          <dgm:bulletEnabled val="1"/>
        </dgm:presLayoutVars>
      </dgm:prSet>
      <dgm:spPr/>
    </dgm:pt>
    <dgm:pt modelId="{B48D1CE5-FDD0-4B4F-9B76-5D4925B2F2E5}" type="pres">
      <dgm:prSet presAssocID="{3860063A-3429-4333-9070-DDF774CD5DE3}" presName="descendantText" presStyleLbl="alignAcc1" presStyleIdx="2" presStyleCnt="4">
        <dgm:presLayoutVars>
          <dgm:bulletEnabled val="1"/>
        </dgm:presLayoutVars>
      </dgm:prSet>
      <dgm:spPr/>
    </dgm:pt>
    <dgm:pt modelId="{FDBF80AA-7386-446A-96B8-3006A4DA9E79}" type="pres">
      <dgm:prSet presAssocID="{C2F960EC-31E3-4EB5-B77E-82B82A19C1C1}" presName="sp" presStyleCnt="0"/>
      <dgm:spPr/>
    </dgm:pt>
    <dgm:pt modelId="{E622673E-B9F6-4DF3-98F2-61B6E6C4453A}" type="pres">
      <dgm:prSet presAssocID="{1422B39B-632A-47C5-BB25-4A8FD5F25D2B}" presName="composite" presStyleCnt="0"/>
      <dgm:spPr/>
    </dgm:pt>
    <dgm:pt modelId="{11AAB352-4CF1-420F-A291-67EE1C74EF2A}" type="pres">
      <dgm:prSet presAssocID="{1422B39B-632A-47C5-BB25-4A8FD5F25D2B}" presName="parentText" presStyleLbl="alignNode1" presStyleIdx="3" presStyleCnt="4">
        <dgm:presLayoutVars>
          <dgm:chMax val="1"/>
          <dgm:bulletEnabled val="1"/>
        </dgm:presLayoutVars>
      </dgm:prSet>
      <dgm:spPr/>
    </dgm:pt>
    <dgm:pt modelId="{69B7F5CB-65C1-4F14-AC39-0652605EE3ED}" type="pres">
      <dgm:prSet presAssocID="{1422B39B-632A-47C5-BB25-4A8FD5F25D2B}" presName="descendantText" presStyleLbl="alignAcc1" presStyleIdx="3" presStyleCnt="4">
        <dgm:presLayoutVars>
          <dgm:bulletEnabled val="1"/>
        </dgm:presLayoutVars>
      </dgm:prSet>
      <dgm:spPr/>
    </dgm:pt>
  </dgm:ptLst>
  <dgm:cxnLst>
    <dgm:cxn modelId="{8D20C404-67B5-451D-B987-7FF3C6284BD1}" type="presOf" srcId="{3860063A-3429-4333-9070-DDF774CD5DE3}" destId="{94654275-552A-4A0A-B0AB-AA1CA5D79D52}" srcOrd="0" destOrd="0" presId="urn:microsoft.com/office/officeart/2005/8/layout/chevron2"/>
    <dgm:cxn modelId="{ED10F323-5DB2-4406-8E17-A6F84357576D}" type="presOf" srcId="{2955EB8E-DDF9-4F2C-A0B2-6855F3889357}" destId="{16AB93DB-1158-4F11-A8E7-44EBBE08360C}" srcOrd="0" destOrd="0" presId="urn:microsoft.com/office/officeart/2005/8/layout/chevron2"/>
    <dgm:cxn modelId="{694CD450-D615-46FC-BC2D-F9D43C1C23A5}" srcId="{2955EB8E-DDF9-4F2C-A0B2-6855F3889357}" destId="{72A02392-2AAE-4497-AC24-A03602AC7CE4}" srcOrd="0" destOrd="0" parTransId="{C3FA492F-0709-4384-B503-0FA138262902}" sibTransId="{9425D662-0F19-40DD-B501-9B2406DA2ED4}"/>
    <dgm:cxn modelId="{A1713857-5932-4D75-A1F0-FABCBA3BDD4B}" type="presOf" srcId="{3CDA8297-730B-4ACC-81BA-F30DFF9A6293}" destId="{B48D1CE5-FDD0-4B4F-9B76-5D4925B2F2E5}" srcOrd="0" destOrd="0" presId="urn:microsoft.com/office/officeart/2005/8/layout/chevron2"/>
    <dgm:cxn modelId="{412DA970-1155-47E6-B6B2-4B9DC698DED5}" type="presOf" srcId="{1422B39B-632A-47C5-BB25-4A8FD5F25D2B}" destId="{11AAB352-4CF1-420F-A291-67EE1C74EF2A}" srcOrd="0" destOrd="0" presId="urn:microsoft.com/office/officeart/2005/8/layout/chevron2"/>
    <dgm:cxn modelId="{2E0C5B78-7ACE-43CE-94A4-0573B1948056}" srcId="{3860063A-3429-4333-9070-DDF774CD5DE3}" destId="{3CDA8297-730B-4ACC-81BA-F30DFF9A6293}" srcOrd="0" destOrd="0" parTransId="{78D34A30-C3B5-4671-BF86-3FC5829D9D13}" sibTransId="{36EC38B5-8CFC-4992-8205-8ACCFAEDE7EB}"/>
    <dgm:cxn modelId="{43AE2387-E9A3-49E4-B3B5-9A7425BA8A03}" type="presOf" srcId="{15CF901E-008A-47FE-8EB6-874F34557790}" destId="{AB316807-07C1-4AD9-8635-916AC1244290}" srcOrd="0" destOrd="0" presId="urn:microsoft.com/office/officeart/2005/8/layout/chevron2"/>
    <dgm:cxn modelId="{6F138C8F-5A51-449F-BE98-34DD6ACDAD20}" srcId="{15CF901E-008A-47FE-8EB6-874F34557790}" destId="{207597CB-85C6-45A3-BC2B-2351770224BB}" srcOrd="1" destOrd="0" parTransId="{40A350D0-9E87-49AD-BDE3-127640755568}" sibTransId="{A99ACC17-6598-4108-9E41-495239DC00E7}"/>
    <dgm:cxn modelId="{355BD993-D2CC-4D37-AFC4-68B399E26538}" srcId="{3860063A-3429-4333-9070-DDF774CD5DE3}" destId="{598B374A-5C35-42E3-9585-65A1FE08C20D}" srcOrd="1" destOrd="0" parTransId="{D5017449-7A33-48E0-B513-A5D0FEFA16BE}" sibTransId="{6AE52C30-AF4D-42C0-A02E-0BBC030F5B2B}"/>
    <dgm:cxn modelId="{13A93B97-BF3C-4E44-BD1C-0A7D6C9CD5A9}" type="presOf" srcId="{598B374A-5C35-42E3-9585-65A1FE08C20D}" destId="{B48D1CE5-FDD0-4B4F-9B76-5D4925B2F2E5}" srcOrd="0" destOrd="1" presId="urn:microsoft.com/office/officeart/2005/8/layout/chevron2"/>
    <dgm:cxn modelId="{E7C15B9E-CE68-4607-A3D4-684B1D4351DE}" srcId="{15CF901E-008A-47FE-8EB6-874F34557790}" destId="{2955EB8E-DDF9-4F2C-A0B2-6855F3889357}" srcOrd="0" destOrd="0" parTransId="{135A1951-45FA-4D28-A233-D92ED66341CA}" sibTransId="{32164DC2-91B6-4ED5-AFDF-7CBEBA90BE28}"/>
    <dgm:cxn modelId="{410896A8-81E2-41AB-8531-BFE1CDF4D47D}" srcId="{15CF901E-008A-47FE-8EB6-874F34557790}" destId="{3860063A-3429-4333-9070-DDF774CD5DE3}" srcOrd="2" destOrd="0" parTransId="{C379E5DF-6F83-4109-9DF3-2C46C3F885A5}" sibTransId="{C2F960EC-31E3-4EB5-B77E-82B82A19C1C1}"/>
    <dgm:cxn modelId="{DE435CAC-FE2F-486C-A1CB-1FDA8986D289}" srcId="{1422B39B-632A-47C5-BB25-4A8FD5F25D2B}" destId="{C4201BEB-5524-4009-925B-7DC3CFC8AB72}" srcOrd="0" destOrd="0" parTransId="{190C7F2A-9605-4FDF-A1F5-D3C82DE2FF7F}" sibTransId="{D21BC7C3-BF27-429A-AE18-FD5274C3944A}"/>
    <dgm:cxn modelId="{07E2B6B1-7FA1-4691-8CC6-0923FAB57835}" type="presOf" srcId="{69EBCDA9-37B2-490B-9054-297F617793AA}" destId="{072EC64A-E91B-4DF2-96AE-B7C53A48B20C}" srcOrd="0" destOrd="0" presId="urn:microsoft.com/office/officeart/2005/8/layout/chevron2"/>
    <dgm:cxn modelId="{797E74B4-3B37-4465-AE69-F1180BD2CC92}" type="presOf" srcId="{207597CB-85C6-45A3-BC2B-2351770224BB}" destId="{8D982BD8-4406-425F-85E8-2C7F166AED28}" srcOrd="0" destOrd="0" presId="urn:microsoft.com/office/officeart/2005/8/layout/chevron2"/>
    <dgm:cxn modelId="{53D1B3CE-2DF4-4B54-BC21-7CEE5E9534F8}" type="presOf" srcId="{72A02392-2AAE-4497-AC24-A03602AC7CE4}" destId="{6C2FCC02-5C22-4E97-90E6-187EAAF75026}" srcOrd="0" destOrd="0" presId="urn:microsoft.com/office/officeart/2005/8/layout/chevron2"/>
    <dgm:cxn modelId="{673850D3-A105-41D3-8001-86990B3316D4}" srcId="{207597CB-85C6-45A3-BC2B-2351770224BB}" destId="{69EBCDA9-37B2-490B-9054-297F617793AA}" srcOrd="0" destOrd="0" parTransId="{D8CE29AC-4421-45B4-A4D8-DA039C405E41}" sibTransId="{9F179E47-2A47-4110-BA52-0EB8554CDCEC}"/>
    <dgm:cxn modelId="{C19E57D5-8AD4-42CF-9003-97305E45D0E1}" srcId="{15CF901E-008A-47FE-8EB6-874F34557790}" destId="{1422B39B-632A-47C5-BB25-4A8FD5F25D2B}" srcOrd="3" destOrd="0" parTransId="{38919E33-8E8F-459B-BDB2-716709AC06E3}" sibTransId="{825379C9-F35D-4D5D-974F-8DB6BF11A67D}"/>
    <dgm:cxn modelId="{654E58FF-BD98-4D7C-BF25-F0F1D3F4BB04}" type="presOf" srcId="{C4201BEB-5524-4009-925B-7DC3CFC8AB72}" destId="{69B7F5CB-65C1-4F14-AC39-0652605EE3ED}" srcOrd="0" destOrd="0" presId="urn:microsoft.com/office/officeart/2005/8/layout/chevron2"/>
    <dgm:cxn modelId="{4D15804F-75D9-43C6-AE1B-6A6598945C27}" type="presParOf" srcId="{AB316807-07C1-4AD9-8635-916AC1244290}" destId="{133B0304-4DA6-4734-B1D6-D1026DEAE9FB}" srcOrd="0" destOrd="0" presId="urn:microsoft.com/office/officeart/2005/8/layout/chevron2"/>
    <dgm:cxn modelId="{461740AD-D017-44CB-87EE-CE849D5BC726}" type="presParOf" srcId="{133B0304-4DA6-4734-B1D6-D1026DEAE9FB}" destId="{16AB93DB-1158-4F11-A8E7-44EBBE08360C}" srcOrd="0" destOrd="0" presId="urn:microsoft.com/office/officeart/2005/8/layout/chevron2"/>
    <dgm:cxn modelId="{7179705A-8767-4A7E-8AE5-E539709D5EA7}" type="presParOf" srcId="{133B0304-4DA6-4734-B1D6-D1026DEAE9FB}" destId="{6C2FCC02-5C22-4E97-90E6-187EAAF75026}" srcOrd="1" destOrd="0" presId="urn:microsoft.com/office/officeart/2005/8/layout/chevron2"/>
    <dgm:cxn modelId="{EE796D59-040B-42E8-B156-64A4B2A11F58}" type="presParOf" srcId="{AB316807-07C1-4AD9-8635-916AC1244290}" destId="{716C303A-A515-436B-BCDA-A930B51A49B3}" srcOrd="1" destOrd="0" presId="urn:microsoft.com/office/officeart/2005/8/layout/chevron2"/>
    <dgm:cxn modelId="{936EBD0B-DEBC-4CF8-875E-63A73E8B9DE9}" type="presParOf" srcId="{AB316807-07C1-4AD9-8635-916AC1244290}" destId="{C9EA19D5-740C-415D-A94E-2D9D82375111}" srcOrd="2" destOrd="0" presId="urn:microsoft.com/office/officeart/2005/8/layout/chevron2"/>
    <dgm:cxn modelId="{F010B8CF-DC74-4982-B5E9-E80D87B7A5B4}" type="presParOf" srcId="{C9EA19D5-740C-415D-A94E-2D9D82375111}" destId="{8D982BD8-4406-425F-85E8-2C7F166AED28}" srcOrd="0" destOrd="0" presId="urn:microsoft.com/office/officeart/2005/8/layout/chevron2"/>
    <dgm:cxn modelId="{ED91EED6-CDDB-4AF7-A7DA-F29B38F0146D}" type="presParOf" srcId="{C9EA19D5-740C-415D-A94E-2D9D82375111}" destId="{072EC64A-E91B-4DF2-96AE-B7C53A48B20C}" srcOrd="1" destOrd="0" presId="urn:microsoft.com/office/officeart/2005/8/layout/chevron2"/>
    <dgm:cxn modelId="{DD88AC67-DB23-4DC6-9D1E-A01A4263F3F4}" type="presParOf" srcId="{AB316807-07C1-4AD9-8635-916AC1244290}" destId="{2B8DE56A-9AC5-4367-85B3-02EB3392E9EC}" srcOrd="3" destOrd="0" presId="urn:microsoft.com/office/officeart/2005/8/layout/chevron2"/>
    <dgm:cxn modelId="{0A92A937-A1E8-4695-B30F-9B972110380B}" type="presParOf" srcId="{AB316807-07C1-4AD9-8635-916AC1244290}" destId="{A2C9C470-E231-447F-B724-00CB4D03FCC4}" srcOrd="4" destOrd="0" presId="urn:microsoft.com/office/officeart/2005/8/layout/chevron2"/>
    <dgm:cxn modelId="{5A97F336-9059-4692-91F9-5D125AE82257}" type="presParOf" srcId="{A2C9C470-E231-447F-B724-00CB4D03FCC4}" destId="{94654275-552A-4A0A-B0AB-AA1CA5D79D52}" srcOrd="0" destOrd="0" presId="urn:microsoft.com/office/officeart/2005/8/layout/chevron2"/>
    <dgm:cxn modelId="{E8B2C056-EE49-4E69-A7F8-70FD47C15528}" type="presParOf" srcId="{A2C9C470-E231-447F-B724-00CB4D03FCC4}" destId="{B48D1CE5-FDD0-4B4F-9B76-5D4925B2F2E5}" srcOrd="1" destOrd="0" presId="urn:microsoft.com/office/officeart/2005/8/layout/chevron2"/>
    <dgm:cxn modelId="{279F06D5-6AA7-481A-BBF2-CCA9F7A4A723}" type="presParOf" srcId="{AB316807-07C1-4AD9-8635-916AC1244290}" destId="{FDBF80AA-7386-446A-96B8-3006A4DA9E79}" srcOrd="5" destOrd="0" presId="urn:microsoft.com/office/officeart/2005/8/layout/chevron2"/>
    <dgm:cxn modelId="{8FA7D8C2-4B26-48B8-B7A6-D7B20EAB6061}" type="presParOf" srcId="{AB316807-07C1-4AD9-8635-916AC1244290}" destId="{E622673E-B9F6-4DF3-98F2-61B6E6C4453A}" srcOrd="6" destOrd="0" presId="urn:microsoft.com/office/officeart/2005/8/layout/chevron2"/>
    <dgm:cxn modelId="{72837C5C-B132-47D1-99D4-54E10C371EA2}" type="presParOf" srcId="{E622673E-B9F6-4DF3-98F2-61B6E6C4453A}" destId="{11AAB352-4CF1-420F-A291-67EE1C74EF2A}" srcOrd="0" destOrd="0" presId="urn:microsoft.com/office/officeart/2005/8/layout/chevron2"/>
    <dgm:cxn modelId="{FDF89D68-2645-45A9-87EC-C27C3285CD47}" type="presParOf" srcId="{E622673E-B9F6-4DF3-98F2-61B6E6C4453A}" destId="{69B7F5CB-65C1-4F14-AC39-0652605EE3ED}" srcOrd="1" destOrd="0" presId="urn:microsoft.com/office/officeart/2005/8/layout/chevron2"/>
  </dgm:cxnLst>
  <dgm:bg>
    <a:solidFill>
      <a:srgbClr val="DE8A36"/>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B93DB-1158-4F11-A8E7-44EBBE08360C}">
      <dsp:nvSpPr>
        <dsp:cNvPr id="0" name=""/>
        <dsp:cNvSpPr/>
      </dsp:nvSpPr>
      <dsp:spPr>
        <a:xfrm rot="5400000">
          <a:off x="-203955" y="209128"/>
          <a:ext cx="1359704" cy="951793"/>
        </a:xfrm>
        <a:prstGeom prst="chevron">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PAYS D’ARRIVÉE</a:t>
          </a:r>
        </a:p>
      </dsp:txBody>
      <dsp:txXfrm rot="-5400000">
        <a:off x="1" y="481070"/>
        <a:ext cx="951793" cy="407911"/>
      </dsp:txXfrm>
    </dsp:sp>
    <dsp:sp modelId="{6C2FCC02-5C22-4E97-90E6-187EAAF75026}">
      <dsp:nvSpPr>
        <dsp:cNvPr id="0" name=""/>
        <dsp:cNvSpPr/>
      </dsp:nvSpPr>
      <dsp:spPr>
        <a:xfrm rot="5400000">
          <a:off x="5009837" y="-4052871"/>
          <a:ext cx="884272" cy="9000361"/>
        </a:xfrm>
        <a:prstGeom prst="round2Same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kern="1200" dirty="0"/>
            <a:t>7,6 millions de migrants internationaux en 2020; 34% (2,6 millions) en Côte d’Ivoire et 17% (1,3 millions) au Nigeria</a:t>
          </a:r>
          <a:endParaRPr lang="en-US" sz="1800" kern="1200" dirty="0"/>
        </a:p>
      </dsp:txBody>
      <dsp:txXfrm rot="-5400000">
        <a:off x="951793" y="48340"/>
        <a:ext cx="8957194" cy="797938"/>
      </dsp:txXfrm>
    </dsp:sp>
    <dsp:sp modelId="{8D982BD8-4406-425F-85E8-2C7F166AED28}">
      <dsp:nvSpPr>
        <dsp:cNvPr id="0" name=""/>
        <dsp:cNvSpPr/>
      </dsp:nvSpPr>
      <dsp:spPr>
        <a:xfrm rot="5400000">
          <a:off x="-203955" y="1423546"/>
          <a:ext cx="1359704" cy="951793"/>
        </a:xfrm>
        <a:prstGeom prst="chevron">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t>PAYS DE DESTINATION</a:t>
          </a:r>
        </a:p>
      </dsp:txBody>
      <dsp:txXfrm rot="-5400000">
        <a:off x="1" y="1695488"/>
        <a:ext cx="951793" cy="407911"/>
      </dsp:txXfrm>
    </dsp:sp>
    <dsp:sp modelId="{072EC64A-E91B-4DF2-96AE-B7C53A48B20C}">
      <dsp:nvSpPr>
        <dsp:cNvPr id="0" name=""/>
        <dsp:cNvSpPr/>
      </dsp:nvSpPr>
      <dsp:spPr>
        <a:xfrm rot="5400000">
          <a:off x="5010070" y="-2838686"/>
          <a:ext cx="883807" cy="9000361"/>
        </a:xfrm>
        <a:prstGeom prst="round2Same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kern="1200" dirty="0"/>
            <a:t>Migrants originaires d'Afrique de l'Ouest restent dans la région, environ deux tiers</a:t>
          </a:r>
          <a:endParaRPr lang="en-US" sz="1800" kern="1200" dirty="0"/>
        </a:p>
      </dsp:txBody>
      <dsp:txXfrm rot="-5400000">
        <a:off x="951793" y="1262735"/>
        <a:ext cx="8957217" cy="797519"/>
      </dsp:txXfrm>
    </dsp:sp>
    <dsp:sp modelId="{94654275-552A-4A0A-B0AB-AA1CA5D79D52}">
      <dsp:nvSpPr>
        <dsp:cNvPr id="0" name=""/>
        <dsp:cNvSpPr/>
      </dsp:nvSpPr>
      <dsp:spPr>
        <a:xfrm rot="5400000">
          <a:off x="-203955" y="2637963"/>
          <a:ext cx="1359704" cy="951793"/>
        </a:xfrm>
        <a:prstGeom prst="chevron">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Diversification des destinations des flux migratoires </a:t>
          </a:r>
          <a:endParaRPr lang="en-US" sz="1400" kern="1200" dirty="0"/>
        </a:p>
      </dsp:txBody>
      <dsp:txXfrm rot="-5400000">
        <a:off x="1" y="2909905"/>
        <a:ext cx="951793" cy="407911"/>
      </dsp:txXfrm>
    </dsp:sp>
    <dsp:sp modelId="{B48D1CE5-FDD0-4B4F-9B76-5D4925B2F2E5}">
      <dsp:nvSpPr>
        <dsp:cNvPr id="0" name=""/>
        <dsp:cNvSpPr/>
      </dsp:nvSpPr>
      <dsp:spPr>
        <a:xfrm rot="5400000">
          <a:off x="5010070" y="-1624268"/>
          <a:ext cx="883807" cy="9000361"/>
        </a:xfrm>
        <a:prstGeom prst="round2Same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kern="1200" dirty="0"/>
            <a:t>Afrique de l'Ouest vers Amérique du Nord : 3% en 1990 → 10% en 2020</a:t>
          </a:r>
          <a:endParaRPr lang="en-US" sz="1800" kern="1200" dirty="0"/>
        </a:p>
        <a:p>
          <a:pPr marL="171450" lvl="1" indent="-171450" algn="l" defTabSz="800100">
            <a:lnSpc>
              <a:spcPct val="90000"/>
            </a:lnSpc>
            <a:spcBef>
              <a:spcPct val="0"/>
            </a:spcBef>
            <a:spcAft>
              <a:spcPct val="15000"/>
            </a:spcAft>
            <a:buChar char="•"/>
          </a:pPr>
          <a:r>
            <a:rPr lang="fr-FR" sz="1800" kern="1200" dirty="0"/>
            <a:t>Afrique de l'Ouest vers Europe : 12% en 1990 → 19% 2020</a:t>
          </a:r>
          <a:endParaRPr lang="en-US" sz="1800" kern="1200" dirty="0"/>
        </a:p>
      </dsp:txBody>
      <dsp:txXfrm rot="-5400000">
        <a:off x="951793" y="2477153"/>
        <a:ext cx="8957217" cy="797519"/>
      </dsp:txXfrm>
    </dsp:sp>
    <dsp:sp modelId="{11AAB352-4CF1-420F-A291-67EE1C74EF2A}">
      <dsp:nvSpPr>
        <dsp:cNvPr id="0" name=""/>
        <dsp:cNvSpPr/>
      </dsp:nvSpPr>
      <dsp:spPr>
        <a:xfrm rot="5400000">
          <a:off x="-203955" y="3852381"/>
          <a:ext cx="1359704" cy="951793"/>
        </a:xfrm>
        <a:prstGeom prst="chevron">
          <a:avLst/>
        </a:prstGeom>
        <a:solidFill>
          <a:schemeClr val="accent1">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GB" sz="2400" kern="1200" dirty="0"/>
            <a:t>Afrique</a:t>
          </a:r>
          <a:endParaRPr lang="en-US" sz="2400" kern="1200" dirty="0"/>
        </a:p>
      </dsp:txBody>
      <dsp:txXfrm rot="-5400000">
        <a:off x="1" y="4124323"/>
        <a:ext cx="951793" cy="407911"/>
      </dsp:txXfrm>
    </dsp:sp>
    <dsp:sp modelId="{69B7F5CB-65C1-4F14-AC39-0652605EE3ED}">
      <dsp:nvSpPr>
        <dsp:cNvPr id="0" name=""/>
        <dsp:cNvSpPr/>
      </dsp:nvSpPr>
      <dsp:spPr>
        <a:xfrm rot="5400000">
          <a:off x="5010070" y="-409851"/>
          <a:ext cx="883807" cy="9000361"/>
        </a:xfrm>
        <a:prstGeom prst="round2Same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kern="1200" dirty="0"/>
            <a:t>En Afrique, les « migrations Sud-Sud vers l’Afrique ont augmenté, principalement grâce aux flux de migrants chinois et asiatiques, avec plus d’un million de Chinois estimés avoir pénétré en Afrique au cours de la dernière décennie. » (</a:t>
          </a:r>
          <a:r>
            <a:rPr lang="fr-FR" sz="1800" kern="1200" baseline="0" dirty="0" err="1"/>
            <a:t>Timera</a:t>
          </a:r>
          <a:r>
            <a:rPr lang="fr-FR" sz="1800" kern="1200" baseline="0" dirty="0"/>
            <a:t> et al.,</a:t>
          </a:r>
          <a:r>
            <a:rPr lang="fr-FR" sz="1800" kern="1200" dirty="0"/>
            <a:t> 2018: p.</a:t>
          </a:r>
          <a:r>
            <a:rPr lang="fr-FR" sz="1800" kern="1200" baseline="0" dirty="0"/>
            <a:t> 21).</a:t>
          </a:r>
          <a:endParaRPr lang="en-US" sz="1800" kern="1200" dirty="0"/>
        </a:p>
      </dsp:txBody>
      <dsp:txXfrm rot="-5400000">
        <a:off x="951793" y="3691570"/>
        <a:ext cx="8957217" cy="79751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117680-4AF9-4C8B-9165-D1D75F82E60A}" type="datetimeFigureOut">
              <a:rPr lang="en-GB" smtClean="0"/>
              <a:t>16/11/2021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34A705-A939-45C6-A5E6-0E38A047F166}" type="slidenum">
              <a:rPr lang="en-GB" smtClean="0"/>
              <a:t>‹N°›</a:t>
            </a:fld>
            <a:endParaRPr lang="en-GB"/>
          </a:p>
        </p:txBody>
      </p:sp>
    </p:spTree>
    <p:extLst>
      <p:ext uri="{BB962C8B-B14F-4D97-AF65-F5344CB8AC3E}">
        <p14:creationId xmlns:p14="http://schemas.microsoft.com/office/powerpoint/2010/main" val="714026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4676BAD-075C-4E26-954B-D5F25FFC657D}"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Header Placeholder 5"/>
          <p:cNvSpPr>
            <a:spLocks noGrp="1"/>
          </p:cNvSpPr>
          <p:nvPr>
            <p:ph type="hdr"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18751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dirty="0" err="1"/>
              <a:t>Msg</a:t>
            </a:r>
            <a:r>
              <a:rPr lang="fr-BE" dirty="0"/>
              <a:t>: Promouvoir l’entreprenariat social</a:t>
            </a:r>
          </a:p>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30</a:t>
            </a:fld>
            <a:endParaRPr lang="en-GB"/>
          </a:p>
        </p:txBody>
      </p:sp>
    </p:spTree>
    <p:extLst>
      <p:ext uri="{BB962C8B-B14F-4D97-AF65-F5344CB8AC3E}">
        <p14:creationId xmlns:p14="http://schemas.microsoft.com/office/powerpoint/2010/main" val="2888943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dirty="0"/>
              <a:t>graphique</a:t>
            </a:r>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32</a:t>
            </a:fld>
            <a:endParaRPr lang="en-GB"/>
          </a:p>
        </p:txBody>
      </p:sp>
    </p:spTree>
    <p:extLst>
      <p:ext uri="{BB962C8B-B14F-4D97-AF65-F5344CB8AC3E}">
        <p14:creationId xmlns:p14="http://schemas.microsoft.com/office/powerpoint/2010/main" val="17236988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35</a:t>
            </a:fld>
            <a:endParaRPr lang="en-GB"/>
          </a:p>
        </p:txBody>
      </p:sp>
    </p:spTree>
    <p:extLst>
      <p:ext uri="{BB962C8B-B14F-4D97-AF65-F5344CB8AC3E}">
        <p14:creationId xmlns:p14="http://schemas.microsoft.com/office/powerpoint/2010/main" val="11647998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36</a:t>
            </a:fld>
            <a:endParaRPr lang="en-GB"/>
          </a:p>
        </p:txBody>
      </p:sp>
    </p:spTree>
    <p:extLst>
      <p:ext uri="{BB962C8B-B14F-4D97-AF65-F5344CB8AC3E}">
        <p14:creationId xmlns:p14="http://schemas.microsoft.com/office/powerpoint/2010/main" val="19813812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37</a:t>
            </a:fld>
            <a:endParaRPr lang="en-GB"/>
          </a:p>
        </p:txBody>
      </p:sp>
    </p:spTree>
    <p:extLst>
      <p:ext uri="{BB962C8B-B14F-4D97-AF65-F5344CB8AC3E}">
        <p14:creationId xmlns:p14="http://schemas.microsoft.com/office/powerpoint/2010/main" val="19320422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38</a:t>
            </a:fld>
            <a:endParaRPr lang="en-GB"/>
          </a:p>
        </p:txBody>
      </p:sp>
    </p:spTree>
    <p:extLst>
      <p:ext uri="{BB962C8B-B14F-4D97-AF65-F5344CB8AC3E}">
        <p14:creationId xmlns:p14="http://schemas.microsoft.com/office/powerpoint/2010/main" val="30767603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39</a:t>
            </a:fld>
            <a:endParaRPr lang="en-GB"/>
          </a:p>
        </p:txBody>
      </p:sp>
    </p:spTree>
    <p:extLst>
      <p:ext uri="{BB962C8B-B14F-4D97-AF65-F5344CB8AC3E}">
        <p14:creationId xmlns:p14="http://schemas.microsoft.com/office/powerpoint/2010/main" val="12789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40</a:t>
            </a:fld>
            <a:endParaRPr lang="en-GB"/>
          </a:p>
        </p:txBody>
      </p:sp>
    </p:spTree>
    <p:extLst>
      <p:ext uri="{BB962C8B-B14F-4D97-AF65-F5344CB8AC3E}">
        <p14:creationId xmlns:p14="http://schemas.microsoft.com/office/powerpoint/2010/main" val="34464185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41</a:t>
            </a:fld>
            <a:endParaRPr lang="en-GB"/>
          </a:p>
        </p:txBody>
      </p:sp>
    </p:spTree>
    <p:extLst>
      <p:ext uri="{BB962C8B-B14F-4D97-AF65-F5344CB8AC3E}">
        <p14:creationId xmlns:p14="http://schemas.microsoft.com/office/powerpoint/2010/main" val="296166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4676BAD-075C-4E26-954B-D5F25FFC657D}"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Header Placeholder 5"/>
          <p:cNvSpPr>
            <a:spLocks noGrp="1"/>
          </p:cNvSpPr>
          <p:nvPr>
            <p:ph type="hdr"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0781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sz="1200" b="1"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E34A705-A939-45C6-A5E6-0E38A047F166}" type="slidenum">
              <a:rPr lang="en-GB" smtClean="0"/>
              <a:t>5</a:t>
            </a:fld>
            <a:endParaRPr lang="en-GB"/>
          </a:p>
        </p:txBody>
      </p:sp>
    </p:spTree>
    <p:extLst>
      <p:ext uri="{BB962C8B-B14F-4D97-AF65-F5344CB8AC3E}">
        <p14:creationId xmlns:p14="http://schemas.microsoft.com/office/powerpoint/2010/main" val="46520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6</a:t>
            </a:fld>
            <a:endParaRPr lang="en-GB"/>
          </a:p>
        </p:txBody>
      </p:sp>
    </p:spTree>
    <p:extLst>
      <p:ext uri="{BB962C8B-B14F-4D97-AF65-F5344CB8AC3E}">
        <p14:creationId xmlns:p14="http://schemas.microsoft.com/office/powerpoint/2010/main" val="2121902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7</a:t>
            </a:fld>
            <a:endParaRPr lang="en-GB"/>
          </a:p>
        </p:txBody>
      </p:sp>
    </p:spTree>
    <p:extLst>
      <p:ext uri="{BB962C8B-B14F-4D97-AF65-F5344CB8AC3E}">
        <p14:creationId xmlns:p14="http://schemas.microsoft.com/office/powerpoint/2010/main" val="3061374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8</a:t>
            </a:fld>
            <a:endParaRPr lang="en-GB"/>
          </a:p>
        </p:txBody>
      </p:sp>
    </p:spTree>
    <p:extLst>
      <p:ext uri="{BB962C8B-B14F-4D97-AF65-F5344CB8AC3E}">
        <p14:creationId xmlns:p14="http://schemas.microsoft.com/office/powerpoint/2010/main" val="1076183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E34A705-A939-45C6-A5E6-0E38A047F166}" type="slidenum">
              <a:rPr lang="en-GB" smtClean="0"/>
              <a:t>11</a:t>
            </a:fld>
            <a:endParaRPr lang="en-GB"/>
          </a:p>
        </p:txBody>
      </p:sp>
    </p:spTree>
    <p:extLst>
      <p:ext uri="{BB962C8B-B14F-4D97-AF65-F5344CB8AC3E}">
        <p14:creationId xmlns:p14="http://schemas.microsoft.com/office/powerpoint/2010/main" val="5853195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baseline="0" dirty="0"/>
          </a:p>
        </p:txBody>
      </p:sp>
      <p:sp>
        <p:nvSpPr>
          <p:cNvPr id="4" name="Slide Number Placeholder 3"/>
          <p:cNvSpPr>
            <a:spLocks noGrp="1"/>
          </p:cNvSpPr>
          <p:nvPr>
            <p:ph type="sldNum" sz="quarter" idx="10"/>
          </p:nvPr>
        </p:nvSpPr>
        <p:spPr/>
        <p:txBody>
          <a:bodyPr/>
          <a:lstStyle/>
          <a:p>
            <a:fld id="{8E34A705-A939-45C6-A5E6-0E38A047F166}" type="slidenum">
              <a:rPr lang="en-GB" smtClean="0"/>
              <a:t>19</a:t>
            </a:fld>
            <a:endParaRPr lang="en-GB"/>
          </a:p>
        </p:txBody>
      </p:sp>
    </p:spTree>
    <p:extLst>
      <p:ext uri="{BB962C8B-B14F-4D97-AF65-F5344CB8AC3E}">
        <p14:creationId xmlns:p14="http://schemas.microsoft.com/office/powerpoint/2010/main" val="1073734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dirty="0"/>
          </a:p>
        </p:txBody>
      </p:sp>
      <p:sp>
        <p:nvSpPr>
          <p:cNvPr id="4" name="Slide Number Placeholder 3"/>
          <p:cNvSpPr>
            <a:spLocks noGrp="1"/>
          </p:cNvSpPr>
          <p:nvPr>
            <p:ph type="sldNum" sz="quarter" idx="10"/>
          </p:nvPr>
        </p:nvSpPr>
        <p:spPr/>
        <p:txBody>
          <a:bodyPr/>
          <a:lstStyle/>
          <a:p>
            <a:fld id="{8E34A705-A939-45C6-A5E6-0E38A047F166}" type="slidenum">
              <a:rPr lang="en-GB" smtClean="0"/>
              <a:t>20</a:t>
            </a:fld>
            <a:endParaRPr lang="en-GB"/>
          </a:p>
        </p:txBody>
      </p:sp>
    </p:spTree>
    <p:extLst>
      <p:ext uri="{BB962C8B-B14F-4D97-AF65-F5344CB8AC3E}">
        <p14:creationId xmlns:p14="http://schemas.microsoft.com/office/powerpoint/2010/main" val="14817703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4800" cap="all" baseline="0">
                <a:solidFill>
                  <a:srgbClr val="C67320"/>
                </a:solidFill>
              </a:defRPr>
            </a:lvl1pPr>
          </a:lstStyle>
          <a:p>
            <a:endParaRPr lang="fr-FR"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baseline="0">
                <a:solidFill>
                  <a:srgbClr val="E55A2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pPr defTabSz="457200">
              <a:defRPr/>
            </a:pPr>
            <a:r>
              <a:rPr lang="de-DE" dirty="0">
                <a:solidFill>
                  <a:srgbClr val="1A2E40"/>
                </a:solidFill>
              </a:rPr>
              <a:t>16 </a:t>
            </a:r>
            <a:r>
              <a:rPr lang="de-DE" dirty="0" err="1">
                <a:solidFill>
                  <a:srgbClr val="1A2E40"/>
                </a:solidFill>
              </a:rPr>
              <a:t>novembre</a:t>
            </a:r>
            <a:r>
              <a:rPr lang="de-DE" dirty="0">
                <a:solidFill>
                  <a:srgbClr val="1A2E40"/>
                </a:solidFill>
              </a:rPr>
              <a:t> 2021</a:t>
            </a: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pPr defTabSz="457200">
              <a:defRPr/>
            </a:pPr>
            <a:fld id="{921B7503-9F85-41FA-AAD3-5DE10FE74442}" type="slidenum">
              <a:rPr lang="de-DE" smtClean="0">
                <a:solidFill>
                  <a:srgbClr val="1A2E40"/>
                </a:solidFill>
              </a:rPr>
              <a:pPr defTabSz="457200">
                <a:defRPr/>
              </a:pPr>
              <a:t>‹N°›</a:t>
            </a:fld>
            <a:endParaRPr lang="de-DE" dirty="0">
              <a:solidFill>
                <a:srgbClr val="1A2E40"/>
              </a:solidFill>
            </a:endParaRPr>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C67320"/>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C67320"/>
            </a:solidFill>
            <a:ln w="0">
              <a:noFill/>
              <a:prstDash val="solid"/>
              <a:round/>
              <a:headEnd/>
              <a:tailEnd/>
            </a:ln>
          </p:spPr>
        </p:sp>
      </p:grpSp>
      <p:pic>
        <p:nvPicPr>
          <p:cNvPr id="7" name="Picture 6"/>
          <p:cNvPicPr>
            <a:picLocks noChangeAspect="1"/>
          </p:cNvPicPr>
          <p:nvPr userDrawn="1"/>
        </p:nvPicPr>
        <p:blipFill>
          <a:blip r:embed="rId2"/>
          <a:stretch>
            <a:fillRect/>
          </a:stretch>
        </p:blipFill>
        <p:spPr>
          <a:xfrm>
            <a:off x="735746" y="5308877"/>
            <a:ext cx="3449687" cy="988588"/>
          </a:xfrm>
          <a:prstGeom prst="rect">
            <a:avLst/>
          </a:prstGeom>
        </p:spPr>
      </p:pic>
    </p:spTree>
    <p:extLst>
      <p:ext uri="{BB962C8B-B14F-4D97-AF65-F5344CB8AC3E}">
        <p14:creationId xmlns:p14="http://schemas.microsoft.com/office/powerpoint/2010/main" val="1188937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Zwischentitel mit Bild">
    <p:spTree>
      <p:nvGrpSpPr>
        <p:cNvPr id="1" name=""/>
        <p:cNvGrpSpPr/>
        <p:nvPr/>
      </p:nvGrpSpPr>
      <p:grpSpPr>
        <a:xfrm>
          <a:off x="0" y="0"/>
          <a:ext cx="0" cy="0"/>
          <a:chOff x="0" y="0"/>
          <a:chExt cx="0" cy="0"/>
        </a:xfrm>
      </p:grpSpPr>
      <p:sp>
        <p:nvSpPr>
          <p:cNvPr id="20" name="Rechteck 19">
            <a:extLst>
              <a:ext uri="{FF2B5EF4-FFF2-40B4-BE49-F238E27FC236}">
                <a16:creationId xmlns:a16="http://schemas.microsoft.com/office/drawing/2014/main" id="{140E8EEC-46F2-4B35-87AC-700E0D244779}"/>
              </a:ext>
            </a:extLst>
          </p:cNvPr>
          <p:cNvSpPr/>
          <p:nvPr userDrawn="1"/>
        </p:nvSpPr>
        <p:spPr bwMode="gray">
          <a:xfrm>
            <a:off x="661852" y="2237271"/>
            <a:ext cx="1523492" cy="4401108"/>
          </a:xfrm>
          <a:prstGeom prst="rect">
            <a:avLst/>
          </a:prstGeom>
          <a:solidFill>
            <a:srgbClr val="C6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2" name="Titel 1">
            <a:extLst>
              <a:ext uri="{FF2B5EF4-FFF2-40B4-BE49-F238E27FC236}">
                <a16:creationId xmlns:a16="http://schemas.microsoft.com/office/drawing/2014/main" id="{8D5FD6B9-D8D0-444F-B0F1-22A35C6DE973}"/>
              </a:ext>
            </a:extLst>
          </p:cNvPr>
          <p:cNvSpPr>
            <a:spLocks noGrp="1"/>
          </p:cNvSpPr>
          <p:nvPr>
            <p:ph type="ctrTitle"/>
          </p:nvPr>
        </p:nvSpPr>
        <p:spPr bwMode="gray">
          <a:xfrm>
            <a:off x="2184771" y="2266249"/>
            <a:ext cx="4416325" cy="4372130"/>
          </a:xfrm>
        </p:spPr>
        <p:txBody>
          <a:bodyPr anchor="t"/>
          <a:lstStyle>
            <a:lvl1pPr algn="l">
              <a:defRPr sz="3600" spc="110" baseline="0"/>
            </a:lvl1pPr>
          </a:lstStyle>
          <a:p>
            <a:r>
              <a:rPr lang="de-DE"/>
              <a:t>Titelmasterformat durch Klicken bearbeiten</a:t>
            </a:r>
            <a:endParaRPr lang="de-DE" dirty="0"/>
          </a:p>
        </p:txBody>
      </p:sp>
      <p:sp>
        <p:nvSpPr>
          <p:cNvPr id="3" name="Untertitel 2">
            <a:extLst>
              <a:ext uri="{FF2B5EF4-FFF2-40B4-BE49-F238E27FC236}">
                <a16:creationId xmlns:a16="http://schemas.microsoft.com/office/drawing/2014/main" id="{980788EE-D25E-475C-AA59-F30663DF7F6C}"/>
              </a:ext>
            </a:extLst>
          </p:cNvPr>
          <p:cNvSpPr>
            <a:spLocks noGrp="1"/>
          </p:cNvSpPr>
          <p:nvPr>
            <p:ph type="subTitle" idx="1"/>
          </p:nvPr>
        </p:nvSpPr>
        <p:spPr bwMode="gray">
          <a:xfrm>
            <a:off x="6966857" y="2266249"/>
            <a:ext cx="4537166" cy="4372129"/>
          </a:xfrm>
        </p:spPr>
        <p:txBody>
          <a:bodyPr/>
          <a:lstStyle>
            <a:lvl1pPr marL="0" indent="0" algn="l">
              <a:lnSpc>
                <a:spcPct val="100000"/>
              </a:lnSpc>
              <a:buNone/>
              <a:defRPr sz="2300" spc="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DE" dirty="0"/>
          </a:p>
        </p:txBody>
      </p:sp>
      <p:sp>
        <p:nvSpPr>
          <p:cNvPr id="21" name="Rechteck 20">
            <a:extLst>
              <a:ext uri="{FF2B5EF4-FFF2-40B4-BE49-F238E27FC236}">
                <a16:creationId xmlns:a16="http://schemas.microsoft.com/office/drawing/2014/main" id="{6F3D7BA4-554E-4E23-9675-3297032C4A4F}"/>
              </a:ext>
            </a:extLst>
          </p:cNvPr>
          <p:cNvSpPr/>
          <p:nvPr userDrawn="1"/>
        </p:nvSpPr>
        <p:spPr bwMode="gray">
          <a:xfrm>
            <a:off x="661852" y="2713176"/>
            <a:ext cx="1019175" cy="504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24" name="Rechteck 23">
            <a:extLst>
              <a:ext uri="{FF2B5EF4-FFF2-40B4-BE49-F238E27FC236}">
                <a16:creationId xmlns:a16="http://schemas.microsoft.com/office/drawing/2014/main" id="{2B0F5CDE-0E73-4EB1-9401-622EF3EE2181}"/>
              </a:ext>
            </a:extLst>
          </p:cNvPr>
          <p:cNvSpPr/>
          <p:nvPr userDrawn="1"/>
        </p:nvSpPr>
        <p:spPr bwMode="gray">
          <a:xfrm>
            <a:off x="661852" y="3802719"/>
            <a:ext cx="1019175" cy="504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25" name="Rechteck 24">
            <a:extLst>
              <a:ext uri="{FF2B5EF4-FFF2-40B4-BE49-F238E27FC236}">
                <a16:creationId xmlns:a16="http://schemas.microsoft.com/office/drawing/2014/main" id="{471534D4-B3CD-4FDD-81C5-EF29F0218959}"/>
              </a:ext>
            </a:extLst>
          </p:cNvPr>
          <p:cNvSpPr/>
          <p:nvPr userDrawn="1"/>
        </p:nvSpPr>
        <p:spPr bwMode="gray">
          <a:xfrm>
            <a:off x="661852" y="4779596"/>
            <a:ext cx="1019175" cy="504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26" name="Rechteck 25">
            <a:extLst>
              <a:ext uri="{FF2B5EF4-FFF2-40B4-BE49-F238E27FC236}">
                <a16:creationId xmlns:a16="http://schemas.microsoft.com/office/drawing/2014/main" id="{3CD48A76-B6E9-4BB2-B675-8D7BC3B91F5B}"/>
              </a:ext>
            </a:extLst>
          </p:cNvPr>
          <p:cNvSpPr/>
          <p:nvPr userDrawn="1"/>
        </p:nvSpPr>
        <p:spPr bwMode="gray">
          <a:xfrm>
            <a:off x="661852" y="5692157"/>
            <a:ext cx="1019175" cy="504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27" name="Rechteck 26">
            <a:extLst>
              <a:ext uri="{FF2B5EF4-FFF2-40B4-BE49-F238E27FC236}">
                <a16:creationId xmlns:a16="http://schemas.microsoft.com/office/drawing/2014/main" id="{CE21CB02-D9C6-4FAF-A21F-7A8AE11A4BEF}"/>
              </a:ext>
            </a:extLst>
          </p:cNvPr>
          <p:cNvSpPr/>
          <p:nvPr userDrawn="1"/>
        </p:nvSpPr>
        <p:spPr bwMode="gray">
          <a:xfrm>
            <a:off x="661851" y="6147002"/>
            <a:ext cx="1019175" cy="48287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28" name="Rechteck 27">
            <a:extLst>
              <a:ext uri="{FF2B5EF4-FFF2-40B4-BE49-F238E27FC236}">
                <a16:creationId xmlns:a16="http://schemas.microsoft.com/office/drawing/2014/main" id="{8807AC72-7C0F-482B-A3FD-7609DF861556}"/>
              </a:ext>
            </a:extLst>
          </p:cNvPr>
          <p:cNvSpPr/>
          <p:nvPr userDrawn="1"/>
        </p:nvSpPr>
        <p:spPr bwMode="gray">
          <a:xfrm>
            <a:off x="1681027" y="6147002"/>
            <a:ext cx="503745" cy="482877"/>
          </a:xfrm>
          <a:prstGeom prst="rect">
            <a:avLst/>
          </a:prstGeom>
          <a:solidFill>
            <a:srgbClr val="6FA7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554301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Intro 6">
    <p:spTree>
      <p:nvGrpSpPr>
        <p:cNvPr id="1" name=""/>
        <p:cNvGrpSpPr/>
        <p:nvPr/>
      </p:nvGrpSpPr>
      <p:grpSpPr>
        <a:xfrm>
          <a:off x="0" y="0"/>
          <a:ext cx="0" cy="0"/>
          <a:chOff x="0" y="0"/>
          <a:chExt cx="0" cy="0"/>
        </a:xfrm>
      </p:grpSpPr>
      <p:sp>
        <p:nvSpPr>
          <p:cNvPr id="20" name="Rechteck 19">
            <a:extLst>
              <a:ext uri="{FF2B5EF4-FFF2-40B4-BE49-F238E27FC236}">
                <a16:creationId xmlns:a16="http://schemas.microsoft.com/office/drawing/2014/main" id="{140E8EEC-46F2-4B35-87AC-700E0D244779}"/>
              </a:ext>
            </a:extLst>
          </p:cNvPr>
          <p:cNvSpPr/>
          <p:nvPr userDrawn="1"/>
        </p:nvSpPr>
        <p:spPr bwMode="gray">
          <a:xfrm>
            <a:off x="0" y="1952625"/>
            <a:ext cx="12191999" cy="4905375"/>
          </a:xfrm>
          <a:prstGeom prst="rect">
            <a:avLst/>
          </a:prstGeom>
          <a:solidFill>
            <a:srgbClr val="C673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14" name="Eckige Klammer rechts 13">
            <a:extLst>
              <a:ext uri="{FF2B5EF4-FFF2-40B4-BE49-F238E27FC236}">
                <a16:creationId xmlns:a16="http://schemas.microsoft.com/office/drawing/2014/main" id="{0DD8E0B1-839F-40DF-B319-9D073963F17A}"/>
              </a:ext>
            </a:extLst>
          </p:cNvPr>
          <p:cNvSpPr/>
          <p:nvPr userDrawn="1"/>
        </p:nvSpPr>
        <p:spPr bwMode="gray">
          <a:xfrm rot="16200000">
            <a:off x="10470291" y="-1584463"/>
            <a:ext cx="189310" cy="2799411"/>
          </a:xfrm>
          <a:prstGeom prst="rightBracket">
            <a:avLst>
              <a:gd name="adj" fmla="val 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black"/>
              </a:solidFill>
              <a:effectLst/>
              <a:uLnTx/>
              <a:uFillTx/>
              <a:latin typeface="Franklin Gothic Book" panose="020B0503020102020204"/>
              <a:ea typeface="+mn-ea"/>
              <a:cs typeface="+mn-cs"/>
            </a:endParaRPr>
          </a:p>
        </p:txBody>
      </p:sp>
      <p:sp>
        <p:nvSpPr>
          <p:cNvPr id="15" name="Rechteck 14">
            <a:extLst>
              <a:ext uri="{FF2B5EF4-FFF2-40B4-BE49-F238E27FC236}">
                <a16:creationId xmlns:a16="http://schemas.microsoft.com/office/drawing/2014/main" id="{3BBC1A6E-5591-4590-B56D-89FA5CAE8E9F}"/>
              </a:ext>
            </a:extLst>
          </p:cNvPr>
          <p:cNvSpPr/>
          <p:nvPr userDrawn="1"/>
        </p:nvSpPr>
        <p:spPr bwMode="gray">
          <a:xfrm>
            <a:off x="9163616" y="-216694"/>
            <a:ext cx="2799411" cy="1893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0" marR="0" lvl="0" indent="0" algn="ctr" defTabSz="457200" rtl="0" eaLnBrk="1" fontAlgn="auto" latinLnBrk="0" hangingPunct="1">
              <a:lnSpc>
                <a:spcPts val="1200"/>
              </a:lnSpc>
              <a:spcBef>
                <a:spcPts val="0"/>
              </a:spcBef>
              <a:spcAft>
                <a:spcPts val="0"/>
              </a:spcAft>
              <a:buClrTx/>
              <a:buSzTx/>
              <a:buFontTx/>
              <a:buNone/>
              <a:tabLst/>
              <a:defRPr/>
            </a:pPr>
            <a:r>
              <a:rPr kumimoji="0" lang="de-DE" sz="900" b="0" i="0" u="none" strike="noStrike" kern="1200" cap="none" spc="20" normalizeH="0" baseline="0" noProof="0" dirty="0">
                <a:ln>
                  <a:noFill/>
                </a:ln>
                <a:solidFill>
                  <a:prstClr val="white">
                    <a:lumMod val="50000"/>
                  </a:prstClr>
                </a:solidFill>
                <a:effectLst/>
                <a:uLnTx/>
                <a:uFillTx/>
                <a:latin typeface="Franklin Gothic Book" panose="020B0503020102020204"/>
                <a:ea typeface="+mn-ea"/>
                <a:cs typeface="+mn-cs"/>
              </a:rPr>
              <a:t>Eingabe im Folienmaster (Ansicht &gt; Folienmaster)</a:t>
            </a:r>
          </a:p>
        </p:txBody>
      </p:sp>
      <p:sp>
        <p:nvSpPr>
          <p:cNvPr id="21" name="Rechteck 20">
            <a:extLst>
              <a:ext uri="{FF2B5EF4-FFF2-40B4-BE49-F238E27FC236}">
                <a16:creationId xmlns:a16="http://schemas.microsoft.com/office/drawing/2014/main" id="{6F3D7BA4-554E-4E23-9675-3297032C4A4F}"/>
              </a:ext>
            </a:extLst>
          </p:cNvPr>
          <p:cNvSpPr/>
          <p:nvPr userDrawn="1"/>
        </p:nvSpPr>
        <p:spPr bwMode="gray">
          <a:xfrm>
            <a:off x="-1" y="2960688"/>
            <a:ext cx="2027239" cy="504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24" name="Rechteck 23">
            <a:extLst>
              <a:ext uri="{FF2B5EF4-FFF2-40B4-BE49-F238E27FC236}">
                <a16:creationId xmlns:a16="http://schemas.microsoft.com/office/drawing/2014/main" id="{2B0F5CDE-0E73-4EB1-9401-622EF3EE2181}"/>
              </a:ext>
            </a:extLst>
          </p:cNvPr>
          <p:cNvSpPr/>
          <p:nvPr userDrawn="1"/>
        </p:nvSpPr>
        <p:spPr bwMode="gray">
          <a:xfrm>
            <a:off x="-1" y="3933825"/>
            <a:ext cx="2027239" cy="504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25" name="Rechteck 24">
            <a:extLst>
              <a:ext uri="{FF2B5EF4-FFF2-40B4-BE49-F238E27FC236}">
                <a16:creationId xmlns:a16="http://schemas.microsoft.com/office/drawing/2014/main" id="{471534D4-B3CD-4FDD-81C5-EF29F0218959}"/>
              </a:ext>
            </a:extLst>
          </p:cNvPr>
          <p:cNvSpPr/>
          <p:nvPr userDrawn="1"/>
        </p:nvSpPr>
        <p:spPr bwMode="gray">
          <a:xfrm>
            <a:off x="-1" y="4905375"/>
            <a:ext cx="2027239" cy="504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26" name="Rechteck 25">
            <a:extLst>
              <a:ext uri="{FF2B5EF4-FFF2-40B4-BE49-F238E27FC236}">
                <a16:creationId xmlns:a16="http://schemas.microsoft.com/office/drawing/2014/main" id="{3CD48A76-B6E9-4BB2-B675-8D7BC3B91F5B}"/>
              </a:ext>
            </a:extLst>
          </p:cNvPr>
          <p:cNvSpPr/>
          <p:nvPr userDrawn="1"/>
        </p:nvSpPr>
        <p:spPr bwMode="gray">
          <a:xfrm>
            <a:off x="-1" y="5884655"/>
            <a:ext cx="2027239" cy="504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18" name="Bildplatzhalter 5">
            <a:extLst>
              <a:ext uri="{FF2B5EF4-FFF2-40B4-BE49-F238E27FC236}">
                <a16:creationId xmlns:a16="http://schemas.microsoft.com/office/drawing/2014/main" id="{CFDE88C3-06B4-440E-95D0-050925E5DC68}"/>
              </a:ext>
            </a:extLst>
          </p:cNvPr>
          <p:cNvSpPr>
            <a:spLocks noGrp="1"/>
          </p:cNvSpPr>
          <p:nvPr>
            <p:ph type="pic" sz="quarter" idx="14"/>
          </p:nvPr>
        </p:nvSpPr>
        <p:spPr bwMode="gray">
          <a:xfrm>
            <a:off x="3028385" y="1952625"/>
            <a:ext cx="9163614" cy="4905375"/>
          </a:xfrm>
          <a:solidFill>
            <a:schemeClr val="bg2"/>
          </a:solidFill>
        </p:spPr>
        <p:txBody>
          <a:bodyPr anchor="ctr"/>
          <a:lstStyle>
            <a:lvl1pPr marL="0" indent="0" algn="ctr">
              <a:buNone/>
              <a:defRPr/>
            </a:lvl1pPr>
          </a:lstStyle>
          <a:p>
            <a:r>
              <a:rPr lang="de-DE"/>
              <a:t>Bild durch Klicken auf Symbol hinzufügen</a:t>
            </a:r>
            <a:endParaRPr lang="de-DE" dirty="0"/>
          </a:p>
        </p:txBody>
      </p:sp>
      <p:sp>
        <p:nvSpPr>
          <p:cNvPr id="19" name="Rechteck 18">
            <a:extLst>
              <a:ext uri="{FF2B5EF4-FFF2-40B4-BE49-F238E27FC236}">
                <a16:creationId xmlns:a16="http://schemas.microsoft.com/office/drawing/2014/main" id="{40FA568C-805B-407C-9EE5-FB8CBB39EC69}"/>
              </a:ext>
            </a:extLst>
          </p:cNvPr>
          <p:cNvSpPr/>
          <p:nvPr userDrawn="1"/>
        </p:nvSpPr>
        <p:spPr bwMode="gray">
          <a:xfrm>
            <a:off x="-1" y="6375123"/>
            <a:ext cx="2027239" cy="482877"/>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sp>
        <p:nvSpPr>
          <p:cNvPr id="22" name="Rechteck 21">
            <a:extLst>
              <a:ext uri="{FF2B5EF4-FFF2-40B4-BE49-F238E27FC236}">
                <a16:creationId xmlns:a16="http://schemas.microsoft.com/office/drawing/2014/main" id="{1A078990-72C4-435D-8DE4-33CD5E1B664F}"/>
              </a:ext>
            </a:extLst>
          </p:cNvPr>
          <p:cNvSpPr/>
          <p:nvPr userDrawn="1"/>
        </p:nvSpPr>
        <p:spPr bwMode="gray">
          <a:xfrm>
            <a:off x="2027238" y="6375123"/>
            <a:ext cx="1001147" cy="48287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600" b="0" i="0" u="none" strike="noStrike" kern="1200" cap="none" spc="0" normalizeH="0" baseline="0" noProof="0" dirty="0" err="1">
              <a:ln>
                <a:noFill/>
              </a:ln>
              <a:solidFill>
                <a:prstClr val="white"/>
              </a:solidFill>
              <a:effectLst/>
              <a:uLnTx/>
              <a:uFillTx/>
              <a:latin typeface="Franklin Gothic Book" panose="020B0503020102020204"/>
              <a:ea typeface="+mn-ea"/>
              <a:cs typeface="+mn-cs"/>
            </a:endParaRPr>
          </a:p>
        </p:txBody>
      </p:sp>
      <p:pic>
        <p:nvPicPr>
          <p:cNvPr id="2" name="Picture 1"/>
          <p:cNvPicPr>
            <a:picLocks noChangeAspect="1"/>
          </p:cNvPicPr>
          <p:nvPr userDrawn="1"/>
        </p:nvPicPr>
        <p:blipFill>
          <a:blip r:embed="rId2"/>
          <a:stretch>
            <a:fillRect/>
          </a:stretch>
        </p:blipFill>
        <p:spPr>
          <a:xfrm>
            <a:off x="0" y="24014"/>
            <a:ext cx="3450635" cy="987638"/>
          </a:xfrm>
          <a:prstGeom prst="rect">
            <a:avLst/>
          </a:prstGeom>
        </p:spPr>
      </p:pic>
      <p:sp>
        <p:nvSpPr>
          <p:cNvPr id="16" name="Textfeld 5">
            <a:extLst>
              <a:ext uri="{FF2B5EF4-FFF2-40B4-BE49-F238E27FC236}">
                <a16:creationId xmlns:a16="http://schemas.microsoft.com/office/drawing/2014/main" id="{0C045FCD-AF10-4805-BEA9-B09406D75DD8}"/>
              </a:ext>
            </a:extLst>
          </p:cNvPr>
          <p:cNvSpPr txBox="1"/>
          <p:nvPr userDrawn="1"/>
        </p:nvSpPr>
        <p:spPr>
          <a:xfrm>
            <a:off x="115410" y="1011652"/>
            <a:ext cx="5632248" cy="800219"/>
          </a:xfrm>
          <a:prstGeom prst="rect">
            <a:avLst/>
          </a:prstGeom>
          <a:noFill/>
        </p:spPr>
        <p:txBody>
          <a:bodyPr wrap="square" rtlCol="0">
            <a:spAutoFit/>
          </a:bodyPr>
          <a:lstStyle/>
          <a:p>
            <a:pPr lvl="0" algn="l" defTabSz="457200">
              <a:defRPr/>
            </a:pPr>
            <a:r>
              <a:rPr lang="fr-FR" sz="1400" b="1" dirty="0">
                <a:solidFill>
                  <a:prstClr val="black"/>
                </a:solidFill>
                <a:latin typeface="+mj-lt"/>
              </a:rPr>
              <a:t>Principes et valeurs de l’évaluation des politiques publiques migratoires</a:t>
            </a:r>
          </a:p>
          <a:p>
            <a:pPr lvl="0" algn="l" defTabSz="457200">
              <a:defRPr/>
            </a:pPr>
            <a:r>
              <a:rPr lang="fr-FR" sz="1400" b="1" dirty="0">
                <a:solidFill>
                  <a:prstClr val="black"/>
                </a:solidFill>
                <a:latin typeface="+mj-lt"/>
              </a:rPr>
              <a:t>Sénégal</a:t>
            </a:r>
            <a:r>
              <a:rPr kumimoji="0" lang="en-GB" sz="1400" b="1" i="0" u="none" strike="noStrike" kern="1200" cap="none" spc="0" normalizeH="0" baseline="0" noProof="0" dirty="0">
                <a:ln>
                  <a:noFill/>
                </a:ln>
                <a:solidFill>
                  <a:prstClr val="black"/>
                </a:solidFill>
                <a:effectLst/>
                <a:uLnTx/>
                <a:uFillTx/>
                <a:latin typeface="+mj-lt"/>
                <a:ea typeface="+mn-ea"/>
                <a:cs typeface="+mn-cs"/>
              </a:rPr>
              <a:t>​ - </a:t>
            </a:r>
            <a:r>
              <a:rPr lang="de-DE" sz="1400" dirty="0">
                <a:solidFill>
                  <a:prstClr val="black"/>
                </a:solidFill>
                <a:latin typeface="+mj-lt"/>
              </a:rPr>
              <a:t>Abdou Salam FALL </a:t>
            </a:r>
          </a:p>
          <a:p>
            <a:pPr lvl="0" algn="l" defTabSz="457200">
              <a:defRPr/>
            </a:pPr>
            <a:endParaRPr kumimoji="0" lang="de-DE" sz="18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710308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pPr defTabSz="457200">
              <a:defRPr/>
            </a:pPr>
            <a:r>
              <a:rPr lang="de-DE" dirty="0">
                <a:solidFill>
                  <a:srgbClr val="1A2E40"/>
                </a:solidFill>
              </a:rPr>
              <a:t>25 </a:t>
            </a:r>
            <a:r>
              <a:rPr lang="de-DE" dirty="0" err="1">
                <a:solidFill>
                  <a:srgbClr val="1A2E40"/>
                </a:solidFill>
              </a:rPr>
              <a:t>octobre</a:t>
            </a:r>
            <a:r>
              <a:rPr lang="de-DE" dirty="0">
                <a:solidFill>
                  <a:srgbClr val="1A2E40"/>
                </a:solidFill>
              </a:rPr>
              <a:t> 2021</a:t>
            </a: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627276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rgbClr val="C6732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1"/>
                </a:solidFill>
              </a:defRPr>
            </a:lvl1pPr>
          </a:lstStyle>
          <a:p>
            <a:r>
              <a:rPr lang="de-DE" dirty="0"/>
              <a:t>Mastertitelformat bearbeiten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EBE7DD"/>
              </a:solidFill>
              <a:effectLst/>
              <a:uLnTx/>
              <a:uFillTx/>
              <a:latin typeface="Franklin Gothic Book" panose="020B0503020102020204"/>
              <a:ea typeface="+mn-ea"/>
              <a:cs typeface="+mn-cs"/>
            </a:endParaRP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EBE7DD"/>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EBE7DD"/>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de-DE" sz="1200" b="0" i="0" u="none" strike="noStrike" kern="1200" cap="none" spc="0" normalizeH="0" baseline="0" noProof="0">
              <a:ln>
                <a:noFill/>
              </a:ln>
              <a:solidFill>
                <a:srgbClr val="EBE7DD"/>
              </a:solidFill>
              <a:effectLst/>
              <a:uLnTx/>
              <a:uFillTx/>
              <a:latin typeface="Franklin Gothic Book" panose="020B0503020102020204"/>
              <a:ea typeface="+mn-ea"/>
              <a:cs typeface="+mn-cs"/>
            </a:endParaRP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1"/>
          </a:solidFill>
          <a:ln w="0">
            <a:noFill/>
            <a:prstDash val="solid"/>
            <a:round/>
            <a:headEnd/>
            <a:tailEnd/>
          </a:ln>
        </p:spPr>
      </p:sp>
    </p:spTree>
    <p:extLst>
      <p:ext uri="{BB962C8B-B14F-4D97-AF65-F5344CB8AC3E}">
        <p14:creationId xmlns:p14="http://schemas.microsoft.com/office/powerpoint/2010/main" val="256254429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67320"/>
                </a:solidFill>
              </a:defRPr>
            </a:lvl1pPr>
          </a:lstStyle>
          <a:p>
            <a:r>
              <a:rPr lang="de-DE" dirty="0"/>
              <a:t>Mastertitelformat bearbeiten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rgbClr val="C67320"/>
                </a:solidFill>
              </a:defRPr>
            </a:lvl1pPr>
            <a:lvl2pPr>
              <a:defRPr baseline="0">
                <a:solidFill>
                  <a:srgbClr val="C67320"/>
                </a:solidFill>
              </a:defRPr>
            </a:lvl2pPr>
            <a:lvl3pPr>
              <a:defRPr baseline="0">
                <a:solidFill>
                  <a:srgbClr val="C67320"/>
                </a:solidFill>
              </a:defRPr>
            </a:lvl3pPr>
            <a:lvl4pPr>
              <a:defRPr baseline="0">
                <a:solidFill>
                  <a:srgbClr val="C67320"/>
                </a:solidFill>
              </a:defRPr>
            </a:lvl4pPr>
            <a:lvl5pPr>
              <a:defRPr baseline="0">
                <a:solidFill>
                  <a:srgbClr val="C67320"/>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rgbClr val="C67320"/>
                </a:solidFill>
              </a:defRPr>
            </a:lvl1pPr>
            <a:lvl2pPr>
              <a:defRPr>
                <a:solidFill>
                  <a:srgbClr val="C67320"/>
                </a:solidFill>
              </a:defRPr>
            </a:lvl2pPr>
            <a:lvl3pPr>
              <a:defRPr>
                <a:solidFill>
                  <a:srgbClr val="C67320"/>
                </a:solidFill>
              </a:defRPr>
            </a:lvl3pPr>
            <a:lvl4pPr>
              <a:defRPr>
                <a:solidFill>
                  <a:srgbClr val="C67320"/>
                </a:solidFill>
              </a:defRPr>
            </a:lvl4pPr>
            <a:lvl5pPr>
              <a:defRPr>
                <a:solidFill>
                  <a:srgbClr val="C67320"/>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647958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de-DE"/>
              <a:t>Mastertitelformat bearbeiten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8" name="Footer Placeholder 7"/>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73120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1233379" y="1295400"/>
            <a:ext cx="9601200" cy="14859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802860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450515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rgbClr val="C6732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bg1"/>
                </a:solidFill>
              </a:defRPr>
            </a:lvl1pPr>
          </a:lstStyle>
          <a:p>
            <a:r>
              <a:rPr lang="de-DE" dirty="0"/>
              <a:t>Mastertitelformat bearbeiten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a:t>Mastertextformat bearbeiten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9" name="Rectangle 8" title="Divider Bar"/>
          <p:cNvSpPr/>
          <p:nvPr/>
        </p:nvSpPr>
        <p:spPr>
          <a:xfrm>
            <a:off x="5303520" y="376"/>
            <a:ext cx="228600" cy="6858000"/>
          </a:xfrm>
          <a:prstGeom prst="rect">
            <a:avLst/>
          </a:prstGeom>
          <a:solidFill>
            <a:srgbClr val="E55A23"/>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45910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de-DE"/>
              <a:t>Mastertitelformat bearbeiten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10017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de-DE" dirty="0"/>
              <a:t>Mastertitelformat bearbeiten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1390649" y="6453386"/>
            <a:ext cx="1389495"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defRPr/>
            </a:pPr>
            <a:r>
              <a:rPr lang="de-DE" dirty="0">
                <a:solidFill>
                  <a:srgbClr val="1A2E40"/>
                </a:solidFill>
              </a:rPr>
              <a:t>25 </a:t>
            </a:r>
            <a:r>
              <a:rPr lang="de-DE" dirty="0" err="1">
                <a:solidFill>
                  <a:srgbClr val="1A2E40"/>
                </a:solidFill>
              </a:rPr>
              <a:t>octobre</a:t>
            </a:r>
            <a:r>
              <a:rPr lang="de-DE" dirty="0">
                <a:solidFill>
                  <a:srgbClr val="1A2E40"/>
                </a:solidFill>
              </a:rPr>
              <a:t> 2021</a:t>
            </a: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de-DE" sz="12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9" name="Rectangle 8" title="Side bar"/>
          <p:cNvSpPr/>
          <p:nvPr/>
        </p:nvSpPr>
        <p:spPr>
          <a:xfrm>
            <a:off x="478095" y="376"/>
            <a:ext cx="228600" cy="6858000"/>
          </a:xfrm>
          <a:prstGeom prst="rect">
            <a:avLst/>
          </a:prstGeom>
          <a:solidFill>
            <a:srgbClr val="C67320"/>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8" name="Picture 7"/>
          <p:cNvPicPr>
            <a:picLocks noChangeAspect="1"/>
          </p:cNvPicPr>
          <p:nvPr userDrawn="1"/>
        </p:nvPicPr>
        <p:blipFill>
          <a:blip r:embed="rId13"/>
          <a:stretch>
            <a:fillRect/>
          </a:stretch>
        </p:blipFill>
        <p:spPr>
          <a:xfrm>
            <a:off x="8741365" y="-30172"/>
            <a:ext cx="3450635" cy="987638"/>
          </a:xfrm>
          <a:prstGeom prst="rect">
            <a:avLst/>
          </a:prstGeom>
        </p:spPr>
      </p:pic>
      <p:sp>
        <p:nvSpPr>
          <p:cNvPr id="10" name="Textfeld 5">
            <a:extLst>
              <a:ext uri="{FF2B5EF4-FFF2-40B4-BE49-F238E27FC236}">
                <a16:creationId xmlns:a16="http://schemas.microsoft.com/office/drawing/2014/main" id="{0C045FCD-AF10-4805-BEA9-B09406D75DD8}"/>
              </a:ext>
            </a:extLst>
          </p:cNvPr>
          <p:cNvSpPr txBox="1"/>
          <p:nvPr userDrawn="1"/>
        </p:nvSpPr>
        <p:spPr>
          <a:xfrm>
            <a:off x="4049486" y="957466"/>
            <a:ext cx="8061884" cy="800219"/>
          </a:xfrm>
          <a:prstGeom prst="rect">
            <a:avLst/>
          </a:prstGeom>
          <a:noFill/>
        </p:spPr>
        <p:txBody>
          <a:bodyPr wrap="square" rtlCol="0">
            <a:spAutoFit/>
          </a:bodyPr>
          <a:lstStyle/>
          <a:p>
            <a:pPr lvl="0" algn="r" defTabSz="457200">
              <a:defRPr/>
            </a:pPr>
            <a:r>
              <a:rPr lang="fr-FR" sz="1400" b="1" dirty="0">
                <a:solidFill>
                  <a:prstClr val="black"/>
                </a:solidFill>
                <a:latin typeface="+mj-lt"/>
              </a:rPr>
              <a:t>Principes et valeurs de l’évaluation des politiques publiques migratoires</a:t>
            </a:r>
          </a:p>
          <a:p>
            <a:pPr lvl="0" algn="r" defTabSz="457200">
              <a:defRPr/>
            </a:pPr>
            <a:r>
              <a:rPr lang="fr-FR" sz="1400" b="1" dirty="0">
                <a:solidFill>
                  <a:prstClr val="black"/>
                </a:solidFill>
                <a:latin typeface="+mj-lt"/>
              </a:rPr>
              <a:t>Sénégal</a:t>
            </a:r>
            <a:r>
              <a:rPr kumimoji="0" lang="en-GB" sz="1400" b="1" i="0" u="none" strike="noStrike" kern="1200" cap="none" spc="0" normalizeH="0" baseline="0" noProof="0" dirty="0">
                <a:ln>
                  <a:noFill/>
                </a:ln>
                <a:solidFill>
                  <a:prstClr val="black"/>
                </a:solidFill>
                <a:effectLst/>
                <a:uLnTx/>
                <a:uFillTx/>
                <a:latin typeface="+mj-lt"/>
                <a:ea typeface="+mn-ea"/>
                <a:cs typeface="+mn-cs"/>
              </a:rPr>
              <a:t>​ - </a:t>
            </a:r>
            <a:r>
              <a:rPr lang="de-DE" sz="1400" dirty="0">
                <a:solidFill>
                  <a:prstClr val="black"/>
                </a:solidFill>
                <a:latin typeface="+mj-lt"/>
              </a:rPr>
              <a:t>Abdou Salam FALL </a:t>
            </a:r>
          </a:p>
          <a:p>
            <a:pPr lvl="0" algn="r" defTabSz="457200">
              <a:defRPr/>
            </a:pPr>
            <a:endParaRPr kumimoji="0" lang="de-DE" sz="18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862629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2" r:id="rId10"/>
    <p:sldLayoutId id="2147483674" r:id="rId11"/>
  </p:sldLayoutIdLst>
  <p:hf hdr="0" ftr="0" dt="0"/>
  <p:txStyles>
    <p:titleStyle>
      <a:lvl1pPr algn="l" defTabSz="914400" rtl="0" eaLnBrk="1" latinLnBrk="0" hangingPunct="1">
        <a:lnSpc>
          <a:spcPct val="89000"/>
        </a:lnSpc>
        <a:spcBef>
          <a:spcPct val="0"/>
        </a:spcBef>
        <a:buNone/>
        <a:defRPr sz="4400" kern="1200" baseline="0">
          <a:solidFill>
            <a:srgbClr val="C67320"/>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rgbClr val="C67320"/>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rgbClr val="C67320"/>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rgbClr val="C67320"/>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rgbClr val="C67320"/>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rgbClr val="C67320"/>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entre-presse.fr/article-720275-quand-mondialisation-devient-synonyme-de-migrations.html" TargetMode="External"/><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publications.iom.int/system/files/pdf/survey_west_africa_fr.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hyperlink" Target="https://www.ifri.org/fr/publications/notes-de-lifri/lagenda-de-lunion-africaine-migrations-une-alternative-aux-priorites" TargetMode="External"/><Relationship Id="rId2" Type="http://schemas.openxmlformats.org/officeDocument/2006/relationships/notesSlide" Target="../notesSlides/notesSlide12.xml"/><Relationship Id="rId1" Type="http://schemas.openxmlformats.org/officeDocument/2006/relationships/slideLayout" Target="../slideLayouts/slideLayout10.xml"/><Relationship Id="rId5" Type="http://schemas.openxmlformats.org/officeDocument/2006/relationships/hyperlink" Target="https://www.unhcr.org/fr-fr/4b151cb61d.pdf" TargetMode="External"/><Relationship Id="rId4" Type="http://schemas.openxmlformats.org/officeDocument/2006/relationships/hyperlink" Target="https://africacenter.org/fr/spotlight/tendances-migratoires-en-afrique-a-surveiller-en-2021/"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s://www.uneca.org/fr/stories/la-libre-circulation-des-personnes-est-essentielle-pour-stimuler-le-commerce-intra-africain" TargetMode="External"/><Relationship Id="rId2" Type="http://schemas.openxmlformats.org/officeDocument/2006/relationships/notesSlide" Target="../notesSlides/notesSlide13.xml"/><Relationship Id="rId1" Type="http://schemas.openxmlformats.org/officeDocument/2006/relationships/slideLayout" Target="../slideLayouts/slideLayout10.xml"/><Relationship Id="rId6" Type="http://schemas.openxmlformats.org/officeDocument/2006/relationships/hyperlink" Target="https://www.migrationdataportal.org/fr/regional-data-overview/western-africa" TargetMode="External"/><Relationship Id="rId5" Type="http://schemas.openxmlformats.org/officeDocument/2006/relationships/hyperlink" Target="https://www.iom.int/fr/news/les-retours-humanitaires-volontaires-de-libye-se-poursuivent-tandis-que-les-efforts-de-reintegration-sintensifient" TargetMode="External"/><Relationship Id="rId4" Type="http://schemas.openxmlformats.org/officeDocument/2006/relationships/hyperlink" Target="https://www.ofii.fr/wp-content/uploads/2021/03/Cartographie-des-acteurs-du-retour-et-de-la-r%C3%A9insertion.pdf"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journals.openedition.org/e-migrinter/1079" TargetMode="External"/><Relationship Id="rId2" Type="http://schemas.openxmlformats.org/officeDocument/2006/relationships/notesSlide" Target="../notesSlides/notesSlide14.xml"/><Relationship Id="rId1" Type="http://schemas.openxmlformats.org/officeDocument/2006/relationships/slideLayout" Target="../slideLayouts/slideLayout10.xml"/><Relationship Id="rId5" Type="http://schemas.openxmlformats.org/officeDocument/2006/relationships/hyperlink" Target="https://au.int/sites/default/files/newsevents/workingdocuments/36350-wd-fr-protocol_on_social_protection_and_social_security.pdf" TargetMode="External"/><Relationship Id="rId4" Type="http://schemas.openxmlformats.org/officeDocument/2006/relationships/hyperlink" Target="https://au.int/sites/default/files/newsevents/conceptnotes/40776-CN-Concept_Note-FRENCH.pdf"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3" Type="http://schemas.openxmlformats.org/officeDocument/2006/relationships/hyperlink" Target="https://sn.boell.org/fr/2019/05/02/migrations-senegalaises-entre-mobiles-heteroclites-et-politiques-migratoires-europeennes" TargetMode="External"/><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www.migrationdataportal.org/fr/regional-data-overview/western-africa"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 name="Rechteck 41">
            <a:extLst>
              <a:ext uri="{FF2B5EF4-FFF2-40B4-BE49-F238E27FC236}">
                <a16:creationId xmlns:a16="http://schemas.microsoft.com/office/drawing/2014/main" id="{2EFD2093-DA10-4F27-835B-943B0A26B20F}"/>
              </a:ext>
            </a:extLst>
          </p:cNvPr>
          <p:cNvSpPr/>
          <p:nvPr/>
        </p:nvSpPr>
        <p:spPr>
          <a:xfrm>
            <a:off x="1229613" y="1124218"/>
            <a:ext cx="3650974" cy="20540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Franklin Gothic Book" panose="020B0503020102020204"/>
              <a:ea typeface="+mn-ea"/>
              <a:cs typeface="+mn-cs"/>
            </a:endParaRPr>
          </a:p>
        </p:txBody>
      </p:sp>
      <p:sp>
        <p:nvSpPr>
          <p:cNvPr id="48" name="Rechteck 47">
            <a:extLst>
              <a:ext uri="{FF2B5EF4-FFF2-40B4-BE49-F238E27FC236}">
                <a16:creationId xmlns:a16="http://schemas.microsoft.com/office/drawing/2014/main" id="{644BA91E-76FB-41CE-855A-C39FFCB14CE2}"/>
              </a:ext>
            </a:extLst>
          </p:cNvPr>
          <p:cNvSpPr/>
          <p:nvPr/>
        </p:nvSpPr>
        <p:spPr>
          <a:xfrm rot="16200000">
            <a:off x="-560948" y="2847278"/>
            <a:ext cx="3650974" cy="20540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Franklin Gothic Book" panose="020B0503020102020204"/>
              <a:ea typeface="+mn-ea"/>
              <a:cs typeface="+mn-cs"/>
            </a:endParaRPr>
          </a:p>
        </p:txBody>
      </p:sp>
      <p:sp>
        <p:nvSpPr>
          <p:cNvPr id="51" name="Rechteck 50">
            <a:extLst>
              <a:ext uri="{FF2B5EF4-FFF2-40B4-BE49-F238E27FC236}">
                <a16:creationId xmlns:a16="http://schemas.microsoft.com/office/drawing/2014/main" id="{73D3D9D5-3762-4746-B684-61CA11BAFB04}"/>
              </a:ext>
            </a:extLst>
          </p:cNvPr>
          <p:cNvSpPr/>
          <p:nvPr/>
        </p:nvSpPr>
        <p:spPr>
          <a:xfrm rot="16200000">
            <a:off x="10168141" y="4838488"/>
            <a:ext cx="3024386" cy="20540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Franklin Gothic Book" panose="020B0503020102020204"/>
              <a:ea typeface="+mn-ea"/>
              <a:cs typeface="+mn-cs"/>
            </a:endParaRPr>
          </a:p>
        </p:txBody>
      </p:sp>
      <p:sp>
        <p:nvSpPr>
          <p:cNvPr id="52" name="Rechteck 51">
            <a:extLst>
              <a:ext uri="{FF2B5EF4-FFF2-40B4-BE49-F238E27FC236}">
                <a16:creationId xmlns:a16="http://schemas.microsoft.com/office/drawing/2014/main" id="{6410D288-6E7A-4C57-A40A-4463EB876C94}"/>
              </a:ext>
            </a:extLst>
          </p:cNvPr>
          <p:cNvSpPr/>
          <p:nvPr/>
        </p:nvSpPr>
        <p:spPr>
          <a:xfrm>
            <a:off x="9232899" y="6247977"/>
            <a:ext cx="2550137" cy="20540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Franklin Gothic Book" panose="020B0503020102020204"/>
              <a:ea typeface="+mn-ea"/>
              <a:cs typeface="+mn-cs"/>
            </a:endParaRPr>
          </a:p>
        </p:txBody>
      </p:sp>
      <p:sp>
        <p:nvSpPr>
          <p:cNvPr id="53" name="Rechteck 52">
            <a:extLst>
              <a:ext uri="{FF2B5EF4-FFF2-40B4-BE49-F238E27FC236}">
                <a16:creationId xmlns:a16="http://schemas.microsoft.com/office/drawing/2014/main" id="{0F2C08C4-B276-4C01-A1FB-FD51531232E8}"/>
              </a:ext>
            </a:extLst>
          </p:cNvPr>
          <p:cNvSpPr/>
          <p:nvPr/>
        </p:nvSpPr>
        <p:spPr>
          <a:xfrm rot="16200000">
            <a:off x="9990110" y="4659583"/>
            <a:ext cx="3024386" cy="152401"/>
          </a:xfrm>
          <a:prstGeom prst="rect">
            <a:avLst/>
          </a:prstGeom>
          <a:solidFill>
            <a:srgbClr val="E55A23"/>
          </a:solidFill>
          <a:ln>
            <a:solidFill>
              <a:srgbClr val="E55A2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Franklin Gothic Book" panose="020B0503020102020204"/>
              <a:ea typeface="+mn-ea"/>
              <a:cs typeface="+mn-cs"/>
            </a:endParaRPr>
          </a:p>
        </p:txBody>
      </p:sp>
      <p:sp>
        <p:nvSpPr>
          <p:cNvPr id="54" name="Rechteck 53">
            <a:extLst>
              <a:ext uri="{FF2B5EF4-FFF2-40B4-BE49-F238E27FC236}">
                <a16:creationId xmlns:a16="http://schemas.microsoft.com/office/drawing/2014/main" id="{B5499499-F9EC-4DE5-B4DD-FF007B9A4517}"/>
              </a:ext>
            </a:extLst>
          </p:cNvPr>
          <p:cNvSpPr/>
          <p:nvPr/>
        </p:nvSpPr>
        <p:spPr>
          <a:xfrm>
            <a:off x="8951728" y="6084736"/>
            <a:ext cx="2550137" cy="163241"/>
          </a:xfrm>
          <a:prstGeom prst="rect">
            <a:avLst/>
          </a:prstGeom>
          <a:solidFill>
            <a:srgbClr val="E55A23"/>
          </a:solidFill>
          <a:ln>
            <a:solidFill>
              <a:srgbClr val="E55A2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Franklin Gothic Book" panose="020B0503020102020204"/>
              <a:ea typeface="+mn-ea"/>
              <a:cs typeface="+mn-cs"/>
            </a:endParaRPr>
          </a:p>
        </p:txBody>
      </p:sp>
      <p:sp>
        <p:nvSpPr>
          <p:cNvPr id="55" name="Rechteck 54">
            <a:extLst>
              <a:ext uri="{FF2B5EF4-FFF2-40B4-BE49-F238E27FC236}">
                <a16:creationId xmlns:a16="http://schemas.microsoft.com/office/drawing/2014/main" id="{3A422EB8-BD72-4066-9ED6-A4D17A8CA637}"/>
              </a:ext>
            </a:extLst>
          </p:cNvPr>
          <p:cNvSpPr/>
          <p:nvPr/>
        </p:nvSpPr>
        <p:spPr>
          <a:xfrm rot="16200000">
            <a:off x="-835195" y="2016160"/>
            <a:ext cx="3024386" cy="152401"/>
          </a:xfrm>
          <a:prstGeom prst="rect">
            <a:avLst/>
          </a:prstGeom>
          <a:solidFill>
            <a:srgbClr val="E55A23"/>
          </a:solidFill>
          <a:ln>
            <a:solidFill>
              <a:srgbClr val="E55A2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Franklin Gothic Book" panose="020B0503020102020204"/>
              <a:ea typeface="+mn-ea"/>
              <a:cs typeface="+mn-cs"/>
            </a:endParaRPr>
          </a:p>
        </p:txBody>
      </p:sp>
      <p:sp>
        <p:nvSpPr>
          <p:cNvPr id="56" name="Rechteck 55">
            <a:extLst>
              <a:ext uri="{FF2B5EF4-FFF2-40B4-BE49-F238E27FC236}">
                <a16:creationId xmlns:a16="http://schemas.microsoft.com/office/drawing/2014/main" id="{1746753F-2F21-46F4-8C39-F27AF619335C}"/>
              </a:ext>
            </a:extLst>
          </p:cNvPr>
          <p:cNvSpPr/>
          <p:nvPr/>
        </p:nvSpPr>
        <p:spPr>
          <a:xfrm>
            <a:off x="676998" y="587679"/>
            <a:ext cx="2550137" cy="163241"/>
          </a:xfrm>
          <a:prstGeom prst="rect">
            <a:avLst/>
          </a:prstGeom>
          <a:solidFill>
            <a:srgbClr val="E55A23"/>
          </a:solidFill>
          <a:ln>
            <a:solidFill>
              <a:srgbClr val="E55A2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white"/>
              </a:solidFill>
              <a:effectLst/>
              <a:uLnTx/>
              <a:uFillTx/>
              <a:latin typeface="Franklin Gothic Book" panose="020B05030201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15" name="Textfeld 5">
            <a:extLst>
              <a:ext uri="{FF2B5EF4-FFF2-40B4-BE49-F238E27FC236}">
                <a16:creationId xmlns:a16="http://schemas.microsoft.com/office/drawing/2014/main" id="{0C045FCD-AF10-4805-BEA9-B09406D75DD8}"/>
              </a:ext>
            </a:extLst>
          </p:cNvPr>
          <p:cNvSpPr txBox="1"/>
          <p:nvPr/>
        </p:nvSpPr>
        <p:spPr>
          <a:xfrm>
            <a:off x="1888555" y="3335593"/>
            <a:ext cx="8414373" cy="1508105"/>
          </a:xfrm>
          <a:prstGeom prst="rect">
            <a:avLst/>
          </a:prstGeom>
          <a:noFill/>
        </p:spPr>
        <p:txBody>
          <a:bodyPr wrap="square" rtlCol="0">
            <a:spAutoFit/>
          </a:bodyPr>
          <a:lstStyle/>
          <a:p>
            <a:pPr lvl="0" algn="r" defTabSz="457200">
              <a:defRPr/>
            </a:pPr>
            <a:r>
              <a:rPr kumimoji="0" lang="en-GB"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a:t>
            </a:r>
          </a:p>
          <a:p>
            <a:pPr lvl="0" algn="r" defTabSz="457200">
              <a:defRPr/>
            </a:pPr>
            <a:r>
              <a:rPr lang="de-DE" sz="2000" b="1" dirty="0">
                <a:solidFill>
                  <a:srgbClr val="E55A23"/>
                </a:solidFill>
              </a:rPr>
              <a:t>Abdou Salam FALL</a:t>
            </a:r>
          </a:p>
          <a:p>
            <a:pPr algn="r" defTabSz="457200">
              <a:defRPr/>
            </a:pPr>
            <a:r>
              <a:rPr lang="fr-FR" b="1" dirty="0">
                <a:solidFill>
                  <a:srgbClr val="E55A23"/>
                </a:solidFill>
              </a:rPr>
              <a:t>Sciences Po Grenoble</a:t>
            </a:r>
            <a:r>
              <a:rPr lang="de-DE" b="1" dirty="0">
                <a:solidFill>
                  <a:srgbClr val="E55A23"/>
                </a:solidFill>
              </a:rPr>
              <a:t>, </a:t>
            </a:r>
            <a:r>
              <a:rPr lang="fr-FR" b="1" dirty="0">
                <a:solidFill>
                  <a:srgbClr val="E55A23"/>
                </a:solidFill>
              </a:rPr>
              <a:t>16 Novembre 2021</a:t>
            </a:r>
            <a:endParaRPr lang="de-DE" b="1" dirty="0">
              <a:solidFill>
                <a:srgbClr val="E55A23"/>
              </a:solidFill>
            </a:endParaRPr>
          </a:p>
          <a:p>
            <a:pPr lvl="0" algn="r" defTabSz="457200">
              <a:defRPr/>
            </a:pPr>
            <a:r>
              <a:rPr lang="fr-FR" sz="1200" dirty="0">
                <a:solidFill>
                  <a:srgbClr val="0070C0"/>
                </a:solidFill>
              </a:rPr>
              <a:t>Colloque interdisciplinaire et international</a:t>
            </a:r>
            <a:br>
              <a:rPr lang="fr-FR" sz="1200" dirty="0">
                <a:solidFill>
                  <a:srgbClr val="0070C0"/>
                </a:solidFill>
              </a:rPr>
            </a:br>
            <a:r>
              <a:rPr lang="fr-FR" sz="1200" dirty="0">
                <a:solidFill>
                  <a:srgbClr val="0070C0"/>
                </a:solidFill>
              </a:rPr>
              <a:t>Regards croisés sur les évaluations des politiques publiques migratoires : Quels enjeux pour les droits fondamentaux et la sécurité humaine ? </a:t>
            </a:r>
          </a:p>
        </p:txBody>
      </p:sp>
      <p:sp>
        <p:nvSpPr>
          <p:cNvPr id="16" name="Title 4"/>
          <p:cNvSpPr>
            <a:spLocks noGrp="1"/>
          </p:cNvSpPr>
          <p:nvPr>
            <p:ph type="ctrTitle"/>
          </p:nvPr>
        </p:nvSpPr>
        <p:spPr>
          <a:xfrm>
            <a:off x="1941699" y="1702925"/>
            <a:ext cx="8361229" cy="1427259"/>
          </a:xfrm>
        </p:spPr>
        <p:txBody>
          <a:bodyPr/>
          <a:lstStyle/>
          <a:p>
            <a:r>
              <a:rPr lang="fr-FR" sz="2800" dirty="0">
                <a:solidFill>
                  <a:srgbClr val="E55A23"/>
                </a:solidFill>
                <a:effectLst>
                  <a:outerShdw blurRad="38100" dist="38100" dir="2700000" algn="tl">
                    <a:srgbClr val="000000">
                      <a:alpha val="43137"/>
                    </a:srgbClr>
                  </a:outerShdw>
                </a:effectLst>
              </a:rPr>
              <a:t>Plénière : Principes et valeurs de l’évaluation des politiques publiques migratoires</a:t>
            </a:r>
            <a:br>
              <a:rPr lang="fr-FR" sz="2800" dirty="0">
                <a:solidFill>
                  <a:srgbClr val="E55A23"/>
                </a:solidFill>
                <a:effectLst>
                  <a:outerShdw blurRad="38100" dist="38100" dir="2700000" algn="tl">
                    <a:srgbClr val="000000">
                      <a:alpha val="43137"/>
                    </a:srgbClr>
                  </a:outerShdw>
                </a:effectLst>
              </a:rPr>
            </a:br>
            <a:r>
              <a:rPr lang="fr-FR" sz="2800" dirty="0">
                <a:solidFill>
                  <a:srgbClr val="E55A23"/>
                </a:solidFill>
                <a:effectLst>
                  <a:outerShdw blurRad="38100" dist="38100" dir="2700000" algn="tl">
                    <a:srgbClr val="000000">
                      <a:alpha val="43137"/>
                    </a:srgbClr>
                  </a:outerShdw>
                </a:effectLst>
              </a:rPr>
              <a:t>[Afrique]</a:t>
            </a:r>
          </a:p>
        </p:txBody>
      </p:sp>
    </p:spTree>
    <p:extLst>
      <p:ext uri="{BB962C8B-B14F-4D97-AF65-F5344CB8AC3E}">
        <p14:creationId xmlns:p14="http://schemas.microsoft.com/office/powerpoint/2010/main" val="215103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2714" y="1828875"/>
            <a:ext cx="3248507" cy="4328733"/>
          </a:xfrm>
        </p:spPr>
        <p:txBody>
          <a:bodyPr anchor="ctr">
            <a:normAutofit/>
          </a:bodyPr>
          <a:lstStyle/>
          <a:p>
            <a:r>
              <a:rPr lang="fr-FR" sz="2000" dirty="0"/>
              <a:t>« Les principaux destinataires des transferts de fonds des migrants vers la région africaine en 2018 sont l’Égypte (28,9 milliards USD), le Nigéria (24,3 milliards USD), et le Maroc (7,4 milliards USD). » </a:t>
            </a:r>
            <a:r>
              <a:rPr lang="fr-FR" sz="1800" dirty="0"/>
              <a:t>(</a:t>
            </a:r>
            <a:r>
              <a:rPr lang="fr-FR" sz="1800" dirty="0" err="1"/>
              <a:t>Afriquenmemoire</a:t>
            </a:r>
            <a:r>
              <a:rPr lang="fr-FR" sz="1800" dirty="0"/>
              <a:t> , 2021).</a:t>
            </a:r>
            <a:endParaRPr lang="en-GB" sz="1800"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00" r="5911"/>
          <a:stretch/>
        </p:blipFill>
        <p:spPr>
          <a:xfrm>
            <a:off x="787941" y="1750979"/>
            <a:ext cx="7889131" cy="4815616"/>
          </a:xfrm>
          <a:prstGeom prst="rect">
            <a:avLst/>
          </a:prstGeom>
        </p:spPr>
      </p:pic>
    </p:spTree>
    <p:extLst>
      <p:ext uri="{BB962C8B-B14F-4D97-AF65-F5344CB8AC3E}">
        <p14:creationId xmlns:p14="http://schemas.microsoft.com/office/powerpoint/2010/main" val="4182327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130841"/>
            <a:ext cx="9601200" cy="1485900"/>
          </a:xfrm>
        </p:spPr>
        <p:txBody>
          <a:bodyPr>
            <a:normAutofit fontScale="90000"/>
          </a:bodyPr>
          <a:lstStyle/>
          <a:p>
            <a:r>
              <a:rPr lang="fr-BE" dirty="0"/>
              <a:t>La </a:t>
            </a:r>
            <a:r>
              <a:rPr lang="fr-BE" dirty="0" err="1"/>
              <a:t>n-ième</a:t>
            </a:r>
            <a:r>
              <a:rPr lang="fr-BE" dirty="0"/>
              <a:t> région, la diaspora, revendique sa participation via le digital (entre autres)</a:t>
            </a:r>
            <a:endParaRPr lang="en-GB" dirty="0"/>
          </a:p>
        </p:txBody>
      </p:sp>
      <p:sp>
        <p:nvSpPr>
          <p:cNvPr id="3" name="Content Placeholder 2"/>
          <p:cNvSpPr>
            <a:spLocks noGrp="1"/>
          </p:cNvSpPr>
          <p:nvPr>
            <p:ph idx="1"/>
          </p:nvPr>
        </p:nvSpPr>
        <p:spPr>
          <a:xfrm>
            <a:off x="1371600" y="2616741"/>
            <a:ext cx="9601200" cy="3581400"/>
          </a:xfrm>
        </p:spPr>
        <p:txBody>
          <a:bodyPr>
            <a:normAutofit fontScale="92500"/>
          </a:bodyPr>
          <a:lstStyle/>
          <a:p>
            <a:pPr marL="0" indent="0">
              <a:buNone/>
            </a:pPr>
            <a:r>
              <a:rPr lang="fr-BE" dirty="0">
                <a:solidFill>
                  <a:srgbClr val="0070C0"/>
                </a:solidFill>
              </a:rPr>
              <a:t>Troisième idée reçue à déconstruire: la fuite des cerveaux plomberait le développement des services en Afrique. </a:t>
            </a:r>
          </a:p>
          <a:p>
            <a:pPr marL="0" indent="0">
              <a:buNone/>
            </a:pPr>
            <a:r>
              <a:rPr lang="fr-BE" dirty="0"/>
              <a:t>Or, les flux de service qui se font grâce au numérique (ainsi que l’a démontré la période de Covid-19 qui a boostée le recours au digital) replace les liens à distance dans une nouvelle vivacité créatrice.</a:t>
            </a:r>
          </a:p>
          <a:p>
            <a:pPr marL="0" indent="0">
              <a:buNone/>
            </a:pPr>
            <a:r>
              <a:rPr lang="fr-BE" dirty="0"/>
              <a:t>Les acteurs de la diaspora peuvent être présents au quotidien dans la vie de leurs pays d’origine par le flux des idées, des ressources et leur participation à l’effectivité des services d’éducation, de télémédecine, de stratégie de développement par leurs présences dans les </a:t>
            </a:r>
            <a:r>
              <a:rPr lang="fr-BE" dirty="0" err="1"/>
              <a:t>think</a:t>
            </a:r>
            <a:r>
              <a:rPr lang="fr-BE" dirty="0"/>
              <a:t> tanks internationaux et les lieux d’élaboration des stratégies de développement.</a:t>
            </a:r>
          </a:p>
          <a:p>
            <a:pPr marL="0" indent="0">
              <a:buNone/>
            </a:pPr>
            <a:r>
              <a:rPr lang="fr-BE" dirty="0"/>
              <a:t>Le droit à la mobilité reconquiert plus de légitimité (leçon tirée de la COVID-19 qui remet en scelle l’ubiquité)</a:t>
            </a:r>
          </a:p>
          <a:p>
            <a:endParaRPr lang="en-GB"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928690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4500" y="1371600"/>
            <a:ext cx="7620000" cy="4724400"/>
          </a:xfrm>
          <a:prstGeom prst="rect">
            <a:avLst/>
          </a:prstGeom>
        </p:spPr>
      </p:pic>
      <p:sp>
        <p:nvSpPr>
          <p:cNvPr id="6" name="Rectangle 5"/>
          <p:cNvSpPr/>
          <p:nvPr/>
        </p:nvSpPr>
        <p:spPr>
          <a:xfrm>
            <a:off x="1714500" y="6211669"/>
            <a:ext cx="9029700" cy="646331"/>
          </a:xfrm>
          <a:prstGeom prst="rect">
            <a:avLst/>
          </a:prstGeom>
        </p:spPr>
        <p:txBody>
          <a:bodyPr wrap="square">
            <a:spAutoFit/>
          </a:bodyPr>
          <a:lstStyle/>
          <a:p>
            <a:r>
              <a:rPr lang="en-GB" dirty="0"/>
              <a:t>Source: </a:t>
            </a:r>
            <a:r>
              <a:rPr lang="en-GB" dirty="0">
                <a:hlinkClick r:id="rId3"/>
              </a:rPr>
              <a:t>https://www.centre-presse.fr/article-720275-quand-mondialisation-devient-synonyme-de-migrations.html</a:t>
            </a:r>
            <a:r>
              <a:rPr lang="en-GB" dirty="0"/>
              <a:t> </a:t>
            </a:r>
          </a:p>
        </p:txBody>
      </p:sp>
    </p:spTree>
    <p:extLst>
      <p:ext uri="{BB962C8B-B14F-4D97-AF65-F5344CB8AC3E}">
        <p14:creationId xmlns:p14="http://schemas.microsoft.com/office/powerpoint/2010/main" val="2597274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7828" y="1626242"/>
            <a:ext cx="9601200" cy="4657825"/>
          </a:xfrm>
        </p:spPr>
        <p:txBody>
          <a:bodyPr>
            <a:normAutofit fontScale="85000" lnSpcReduction="10000"/>
          </a:bodyPr>
          <a:lstStyle/>
          <a:p>
            <a:pPr marL="0" indent="0">
              <a:lnSpc>
                <a:spcPct val="107000"/>
              </a:lnSpc>
              <a:spcBef>
                <a:spcPts val="1200"/>
              </a:spcBef>
              <a:spcAft>
                <a:spcPts val="0"/>
              </a:spcAft>
              <a:buNone/>
            </a:pPr>
            <a:r>
              <a:rPr lang="fr-FR" sz="2400" b="1" dirty="0">
                <a:solidFill>
                  <a:srgbClr val="0070C0"/>
                </a:solidFill>
                <a:ea typeface="Calibri" panose="020F0502020204030204" pitchFamily="34" charset="0"/>
                <a:cs typeface="Times New Roman" panose="02020603050405020304" pitchFamily="18" charset="0"/>
              </a:rPr>
              <a:t>Indicateur 1: quel est le niveau de participation de la diaspora?</a:t>
            </a:r>
          </a:p>
          <a:p>
            <a:pPr marL="0" indent="0">
              <a:lnSpc>
                <a:spcPct val="107000"/>
              </a:lnSpc>
              <a:spcBef>
                <a:spcPts val="1200"/>
              </a:spcBef>
              <a:spcAft>
                <a:spcPts val="0"/>
              </a:spcAft>
              <a:buNone/>
            </a:pPr>
            <a:r>
              <a:rPr lang="fr-FR" sz="2400" dirty="0">
                <a:ea typeface="Calibri" panose="020F0502020204030204" pitchFamily="34" charset="0"/>
                <a:cs typeface="Times New Roman" panose="02020603050405020304" pitchFamily="18" charset="0"/>
              </a:rPr>
              <a:t>La diaspora est de plus en plus considérée comme la </a:t>
            </a:r>
            <a:r>
              <a:rPr lang="fr-FR" sz="2400" dirty="0" err="1">
                <a:ea typeface="Calibri" panose="020F0502020204030204" pitchFamily="34" charset="0"/>
                <a:cs typeface="Times New Roman" panose="02020603050405020304" pitchFamily="18" charset="0"/>
              </a:rPr>
              <a:t>n-ième</a:t>
            </a:r>
            <a:r>
              <a:rPr lang="fr-FR" sz="2400" dirty="0">
                <a:ea typeface="Calibri" panose="020F0502020204030204" pitchFamily="34" charset="0"/>
                <a:cs typeface="Times New Roman" panose="02020603050405020304" pitchFamily="18" charset="0"/>
              </a:rPr>
              <a:t> région des pays ; reconnaissances des relations à distance avec les migrants: </a:t>
            </a:r>
          </a:p>
          <a:p>
            <a:pPr marL="0" indent="0">
              <a:lnSpc>
                <a:spcPct val="107000"/>
              </a:lnSpc>
              <a:spcBef>
                <a:spcPts val="1200"/>
              </a:spcBef>
              <a:spcAft>
                <a:spcPts val="0"/>
              </a:spcAft>
              <a:buNone/>
            </a:pPr>
            <a:r>
              <a:rPr lang="fr-FR" sz="2400" dirty="0">
                <a:ea typeface="Calibri" panose="020F0502020204030204" pitchFamily="34" charset="0"/>
                <a:cs typeface="Times New Roman" panose="02020603050405020304" pitchFamily="18" charset="0"/>
              </a:rPr>
              <a:t>la migration apparaît comme un des piliers du capital humain selon la vision politique</a:t>
            </a:r>
          </a:p>
          <a:p>
            <a:pPr marL="0" indent="0">
              <a:lnSpc>
                <a:spcPct val="107000"/>
              </a:lnSpc>
              <a:spcBef>
                <a:spcPts val="1200"/>
              </a:spcBef>
              <a:spcAft>
                <a:spcPts val="0"/>
              </a:spcAft>
              <a:buNone/>
            </a:pPr>
            <a:r>
              <a:rPr lang="fr-FR" sz="2400" dirty="0">
                <a:ea typeface="Calibri" panose="020F0502020204030204" pitchFamily="34" charset="0"/>
                <a:cs typeface="Times New Roman" panose="02020603050405020304" pitchFamily="18" charset="0"/>
              </a:rPr>
              <a:t>Cf. Capital humain: l’éducation, la santé, la protection sociale et la migration </a:t>
            </a:r>
            <a:r>
              <a:rPr lang="fr-FR" sz="2400" dirty="0">
                <a:solidFill>
                  <a:srgbClr val="FF0000"/>
                </a:solidFill>
                <a:ea typeface="Calibri" panose="020F0502020204030204" pitchFamily="34" charset="0"/>
                <a:cs typeface="Times New Roman" panose="02020603050405020304" pitchFamily="18" charset="0"/>
              </a:rPr>
              <a:t>(Howard Becker 2009)</a:t>
            </a:r>
          </a:p>
          <a:p>
            <a:pPr marL="0" indent="0">
              <a:lnSpc>
                <a:spcPct val="107000"/>
              </a:lnSpc>
              <a:spcBef>
                <a:spcPts val="1200"/>
              </a:spcBef>
              <a:spcAft>
                <a:spcPts val="0"/>
              </a:spcAft>
              <a:buNone/>
            </a:pPr>
            <a:r>
              <a:rPr lang="fr-FR" sz="2400" dirty="0">
                <a:ea typeface="Calibri" panose="020F0502020204030204" pitchFamily="34" charset="0"/>
                <a:cs typeface="Times New Roman" panose="02020603050405020304" pitchFamily="18" charset="0"/>
              </a:rPr>
              <a:t>La diaspora participe aux idées de politique de développement;</a:t>
            </a:r>
          </a:p>
          <a:p>
            <a:pPr marL="0" indent="0">
              <a:lnSpc>
                <a:spcPct val="107000"/>
              </a:lnSpc>
              <a:spcBef>
                <a:spcPts val="1200"/>
              </a:spcBef>
              <a:spcAft>
                <a:spcPts val="0"/>
              </a:spcAft>
              <a:buNone/>
            </a:pPr>
            <a:r>
              <a:rPr lang="fr-FR" sz="2400" dirty="0">
                <a:ea typeface="Calibri" panose="020F0502020204030204" pitchFamily="34" charset="0"/>
                <a:cs typeface="Times New Roman" panose="02020603050405020304" pitchFamily="18" charset="0"/>
              </a:rPr>
              <a:t>Aux flux financiers;</a:t>
            </a:r>
          </a:p>
          <a:p>
            <a:pPr marL="0" indent="0">
              <a:lnSpc>
                <a:spcPct val="107000"/>
              </a:lnSpc>
              <a:spcBef>
                <a:spcPts val="1200"/>
              </a:spcBef>
              <a:spcAft>
                <a:spcPts val="0"/>
              </a:spcAft>
              <a:buNone/>
            </a:pPr>
            <a:r>
              <a:rPr lang="fr-FR" sz="2400" dirty="0">
                <a:ea typeface="Calibri" panose="020F0502020204030204" pitchFamily="34" charset="0"/>
                <a:cs typeface="Times New Roman" panose="02020603050405020304" pitchFamily="18" charset="0"/>
              </a:rPr>
              <a:t>Aux décisions des ménages d’origines (élection);</a:t>
            </a:r>
          </a:p>
          <a:p>
            <a:pPr marL="0" indent="0">
              <a:lnSpc>
                <a:spcPct val="107000"/>
              </a:lnSpc>
              <a:spcBef>
                <a:spcPts val="1200"/>
              </a:spcBef>
              <a:spcAft>
                <a:spcPts val="0"/>
              </a:spcAft>
              <a:buNone/>
            </a:pPr>
            <a:r>
              <a:rPr lang="fr-FR" sz="2400" dirty="0">
                <a:ea typeface="Calibri" panose="020F0502020204030204" pitchFamily="34" charset="0"/>
                <a:cs typeface="Times New Roman" panose="02020603050405020304" pitchFamily="18" charset="0"/>
              </a:rPr>
              <a:t>Conseil consultatif et participation à la formulation des politiques migratoires </a:t>
            </a:r>
          </a:p>
          <a:p>
            <a:pPr marL="0" indent="0">
              <a:lnSpc>
                <a:spcPct val="107000"/>
              </a:lnSpc>
              <a:spcBef>
                <a:spcPts val="1200"/>
              </a:spcBef>
              <a:spcAft>
                <a:spcPts val="0"/>
              </a:spcAft>
              <a:buNone/>
            </a:pPr>
            <a:r>
              <a:rPr lang="fr-FR" sz="1400" dirty="0">
                <a:ea typeface="Calibri" panose="020F0502020204030204" pitchFamily="34" charset="0"/>
                <a:cs typeface="Times New Roman" panose="02020603050405020304" pitchFamily="18" charset="0"/>
              </a:rPr>
              <a:t>*</a:t>
            </a:r>
            <a:r>
              <a:rPr lang="fr-FR" sz="1400" dirty="0"/>
              <a:t> Becker</a:t>
            </a:r>
            <a:r>
              <a:rPr lang="fr-FR" sz="1300" dirty="0"/>
              <a:t>, H. S. (2009). Comment parler de la société. Artistes, écrivains, chercheurs et représentations sociales. </a:t>
            </a:r>
            <a:r>
              <a:rPr lang="fr-FR" sz="1300" i="1" dirty="0"/>
              <a:t>Lectures, Les livres</a:t>
            </a:r>
            <a:r>
              <a:rPr lang="fr-FR" sz="1300" dirty="0"/>
              <a:t>.</a:t>
            </a:r>
            <a:endParaRPr lang="fr-FR" sz="1300" dirty="0">
              <a:ea typeface="Calibri" panose="020F0502020204030204" pitchFamily="34" charset="0"/>
              <a:cs typeface="Times New Roman" panose="02020603050405020304" pitchFamily="18" charset="0"/>
            </a:endParaRPr>
          </a:p>
          <a:p>
            <a:pPr marL="0" indent="0">
              <a:buNone/>
            </a:pPr>
            <a:endParaRPr lang="en-GB" sz="2400"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4061086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860414"/>
            <a:ext cx="5233481" cy="863330"/>
          </a:xfrm>
        </p:spPr>
        <p:txBody>
          <a:bodyPr/>
          <a:lstStyle/>
          <a:p>
            <a:r>
              <a:rPr lang="fr-BE" dirty="0"/>
              <a:t>LEÇON</a:t>
            </a:r>
            <a:endParaRPr lang="en-GB" dirty="0"/>
          </a:p>
        </p:txBody>
      </p:sp>
      <p:sp>
        <p:nvSpPr>
          <p:cNvPr id="3" name="Content Placeholder 2"/>
          <p:cNvSpPr>
            <a:spLocks noGrp="1"/>
          </p:cNvSpPr>
          <p:nvPr>
            <p:ph idx="1"/>
          </p:nvPr>
        </p:nvSpPr>
        <p:spPr>
          <a:xfrm>
            <a:off x="1371600" y="2723744"/>
            <a:ext cx="9697428" cy="2915056"/>
          </a:xfrm>
        </p:spPr>
        <p:txBody>
          <a:bodyPr>
            <a:noAutofit/>
          </a:bodyPr>
          <a:lstStyle/>
          <a:p>
            <a:pPr marL="0" lvl="0" indent="0">
              <a:buNone/>
            </a:pPr>
            <a:r>
              <a:rPr lang="fr-BE" sz="4400" dirty="0"/>
              <a:t>Les migrations replacent des actifs dans des environnements qui ont le plus de niches d’emploi et de potentiels de développement.</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472723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4E7910-4BAB-8D49-B2A1-552281D8DF3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C34A34EB-3656-1547-95B1-BA17BCDCDB51}"/>
              </a:ext>
            </a:extLst>
          </p:cNvPr>
          <p:cNvSpPr>
            <a:spLocks noGrp="1"/>
          </p:cNvSpPr>
          <p:nvPr>
            <p:ph idx="1"/>
          </p:nvPr>
        </p:nvSpPr>
        <p:spPr/>
        <p:txBody>
          <a:bodyPr/>
          <a:lstStyle/>
          <a:p>
            <a:endParaRPr lang="fr-FR" b="1" dirty="0"/>
          </a:p>
          <a:p>
            <a:pPr algn="ctr"/>
            <a:r>
              <a:rPr lang="fr-FR" sz="4000" b="1" dirty="0"/>
              <a:t>II. </a:t>
            </a:r>
            <a:r>
              <a:rPr lang="fr-BE" sz="4000" b="1" dirty="0">
                <a:solidFill>
                  <a:srgbClr val="2E74B5"/>
                </a:solidFill>
                <a:ea typeface="Times New Roman" panose="02020603050405020304" pitchFamily="18" charset="0"/>
                <a:cs typeface="Times New Roman" panose="02020603050405020304" pitchFamily="18" charset="0"/>
              </a:rPr>
              <a:t>Focus sur les politiques migratoires africaines et sous régionales</a:t>
            </a:r>
            <a:endParaRPr lang="en-GB" sz="4000" b="1" dirty="0">
              <a:solidFill>
                <a:srgbClr val="2E74B5"/>
              </a:solidFill>
              <a:ea typeface="Times New Roman" panose="02020603050405020304" pitchFamily="18" charset="0"/>
              <a:cs typeface="Times New Roman" panose="02020603050405020304" pitchFamily="18" charset="0"/>
            </a:endParaRPr>
          </a:p>
          <a:p>
            <a:endParaRPr lang="fr-FR" dirty="0"/>
          </a:p>
        </p:txBody>
      </p:sp>
      <p:sp>
        <p:nvSpPr>
          <p:cNvPr id="4" name="Espace réservé du numéro de diapositive 3">
            <a:extLst>
              <a:ext uri="{FF2B5EF4-FFF2-40B4-BE49-F238E27FC236}">
                <a16:creationId xmlns:a16="http://schemas.microsoft.com/office/drawing/2014/main" id="{FFB2EA66-5385-7549-887E-31251261F5E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812010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1647" y="1321202"/>
            <a:ext cx="8115503" cy="1125879"/>
          </a:xfrm>
        </p:spPr>
        <p:txBody>
          <a:bodyPr>
            <a:noAutofit/>
          </a:bodyPr>
          <a:lstStyle/>
          <a:p>
            <a:r>
              <a:rPr lang="fr-FR" sz="3600" dirty="0"/>
              <a:t>Focus orientation politiques nationales africaines et Ouest-africaines</a:t>
            </a:r>
            <a:endParaRPr lang="en-GB" sz="3600" dirty="0"/>
          </a:p>
        </p:txBody>
      </p:sp>
      <p:sp>
        <p:nvSpPr>
          <p:cNvPr id="3" name="Content Placeholder 2"/>
          <p:cNvSpPr>
            <a:spLocks noGrp="1"/>
          </p:cNvSpPr>
          <p:nvPr>
            <p:ph idx="1"/>
          </p:nvPr>
        </p:nvSpPr>
        <p:spPr>
          <a:xfrm>
            <a:off x="1051647" y="2447081"/>
            <a:ext cx="9793831" cy="3317111"/>
          </a:xfrm>
        </p:spPr>
        <p:txBody>
          <a:bodyPr>
            <a:normAutofit/>
          </a:bodyPr>
          <a:lstStyle/>
          <a:p>
            <a:pPr marL="0" indent="0">
              <a:buNone/>
            </a:pPr>
            <a:r>
              <a:rPr lang="fr-FR" sz="2400" dirty="0"/>
              <a:t>Promotion de la libre circulation au cœur des politiques entre les différents pays des différents ensembles sous régionaux.  </a:t>
            </a:r>
          </a:p>
          <a:p>
            <a:pPr marL="0" indent="0">
              <a:buNone/>
            </a:pPr>
            <a:r>
              <a:rPr lang="fr-FR" sz="2400" dirty="0"/>
              <a:t>La mise en place du protocole de libre circulation de la Zone de libre-échange continentale africaine (</a:t>
            </a:r>
            <a:r>
              <a:rPr lang="fr-FR" sz="2400" dirty="0" err="1"/>
              <a:t>ZLECAf</a:t>
            </a:r>
            <a:r>
              <a:rPr lang="fr-FR" sz="2400" dirty="0"/>
              <a:t>) est un exemple d’innovation en matière d’ouverture des marchés et donc des personnes. (</a:t>
            </a:r>
            <a:r>
              <a:rPr lang="en-GB" sz="2400" dirty="0"/>
              <a:t>Commission </a:t>
            </a:r>
            <a:r>
              <a:rPr lang="en-GB" sz="2400" dirty="0" err="1"/>
              <a:t>économique</a:t>
            </a:r>
            <a:r>
              <a:rPr lang="en-GB" sz="2400" dirty="0"/>
              <a:t> pour l’Afrique, 2021).</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72763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1647" y="1321202"/>
            <a:ext cx="8115503" cy="1125879"/>
          </a:xfrm>
        </p:spPr>
        <p:txBody>
          <a:bodyPr>
            <a:noAutofit/>
          </a:bodyPr>
          <a:lstStyle/>
          <a:p>
            <a:r>
              <a:rPr lang="fr-FR" sz="3600" dirty="0"/>
              <a:t>Focus orientation politiques migratoires africaines et Ouest-africaines</a:t>
            </a:r>
            <a:endParaRPr lang="en-GB" sz="3600" dirty="0"/>
          </a:p>
        </p:txBody>
      </p:sp>
      <p:sp>
        <p:nvSpPr>
          <p:cNvPr id="3" name="Content Placeholder 2"/>
          <p:cNvSpPr>
            <a:spLocks noGrp="1"/>
          </p:cNvSpPr>
          <p:nvPr>
            <p:ph idx="1"/>
          </p:nvPr>
        </p:nvSpPr>
        <p:spPr>
          <a:xfrm>
            <a:off x="1051647" y="2447081"/>
            <a:ext cx="9921153" cy="3317111"/>
          </a:xfrm>
        </p:spPr>
        <p:txBody>
          <a:bodyPr>
            <a:normAutofit/>
          </a:bodyPr>
          <a:lstStyle/>
          <a:p>
            <a:pPr marL="0" indent="0">
              <a:buNone/>
            </a:pPr>
            <a:r>
              <a:rPr lang="fr-BE" sz="2400" dirty="0"/>
              <a:t>Ces orientations visent une évolution crescendo des flux migratoires sur le continent  grâce à la libre circulation des personnes dans  les espaces économiques sous régionaux CEDEAO, CEMAC, etc. </a:t>
            </a:r>
          </a:p>
          <a:p>
            <a:pPr marL="0" indent="0">
              <a:buNone/>
            </a:pPr>
            <a:r>
              <a:rPr lang="fr-BE" sz="2400" dirty="0"/>
              <a:t>L’intérêt de telles orientations reposeraient  principalement sur la régulation des flux migratoires, assurer une couverture en protection sociale des migrants, une meilleure gestion des transferts de fonds, et l’accompagnement des retours des migrants. </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710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0704" y="561355"/>
            <a:ext cx="8115503" cy="1485900"/>
          </a:xfrm>
        </p:spPr>
        <p:txBody>
          <a:bodyPr>
            <a:noAutofit/>
          </a:bodyPr>
          <a:lstStyle/>
          <a:p>
            <a:r>
              <a:rPr lang="fr-FR" sz="3600" dirty="0"/>
              <a:t>Focus orientation politiques nationales africaines et Ouest-africaines</a:t>
            </a:r>
            <a:endParaRPr lang="en-GB" sz="3600" dirty="0"/>
          </a:p>
        </p:txBody>
      </p:sp>
      <p:sp>
        <p:nvSpPr>
          <p:cNvPr id="3" name="Content Placeholder 2"/>
          <p:cNvSpPr>
            <a:spLocks noGrp="1"/>
          </p:cNvSpPr>
          <p:nvPr>
            <p:ph idx="1"/>
          </p:nvPr>
        </p:nvSpPr>
        <p:spPr>
          <a:xfrm>
            <a:off x="750704" y="1794076"/>
            <a:ext cx="11275393" cy="4780345"/>
          </a:xfrm>
        </p:spPr>
        <p:txBody>
          <a:bodyPr>
            <a:normAutofit/>
          </a:bodyPr>
          <a:lstStyle/>
          <a:p>
            <a:pPr marL="0" lvl="0" indent="0">
              <a:lnSpc>
                <a:spcPct val="107000"/>
              </a:lnSpc>
              <a:spcBef>
                <a:spcPts val="1200"/>
              </a:spcBef>
              <a:spcAft>
                <a:spcPts val="0"/>
              </a:spcAft>
              <a:buNone/>
            </a:pPr>
            <a:r>
              <a:rPr lang="fr-FR" b="1" kern="0" dirty="0">
                <a:solidFill>
                  <a:srgbClr val="2E74B5"/>
                </a:solidFill>
                <a:ea typeface="Times New Roman" panose="02020603050405020304" pitchFamily="18" charset="0"/>
                <a:cs typeface="Times New Roman" panose="02020603050405020304" pitchFamily="18" charset="0"/>
              </a:rPr>
              <a:t>Approche commune de la CEDEAO sur la migration (2008) </a:t>
            </a:r>
          </a:p>
          <a:p>
            <a:pPr marL="0" lvl="0" indent="0">
              <a:lnSpc>
                <a:spcPct val="107000"/>
              </a:lnSpc>
              <a:spcBef>
                <a:spcPts val="1200"/>
              </a:spcBef>
              <a:spcAft>
                <a:spcPts val="0"/>
              </a:spcAft>
              <a:buNone/>
            </a:pPr>
            <a:r>
              <a:rPr lang="fr-FR" dirty="0">
                <a:ea typeface="Calibri" panose="020F0502020204030204" pitchFamily="34" charset="0"/>
                <a:cs typeface="Times New Roman" panose="02020603050405020304" pitchFamily="18" charset="0"/>
              </a:rPr>
              <a:t>But: la libre circulation des personnes à l’échelle de la CEDEAO passe par le droit à la mobilité et est accepté au moyen du passeport.</a:t>
            </a:r>
          </a:p>
          <a:p>
            <a:pPr marL="0" indent="0">
              <a:lnSpc>
                <a:spcPct val="100000"/>
              </a:lnSpc>
              <a:spcBef>
                <a:spcPts val="1200"/>
              </a:spcBef>
              <a:spcAft>
                <a:spcPts val="0"/>
              </a:spcAft>
              <a:buNone/>
            </a:pPr>
            <a:endParaRPr lang="fr-FR" b="1" dirty="0">
              <a:ea typeface="Calibri" panose="020F0502020204030204" pitchFamily="34" charset="0"/>
              <a:cs typeface="Times New Roman" panose="02020603050405020304" pitchFamily="18" charset="0"/>
            </a:endParaRPr>
          </a:p>
          <a:p>
            <a:pPr marL="0" indent="0">
              <a:lnSpc>
                <a:spcPct val="100000"/>
              </a:lnSpc>
              <a:spcBef>
                <a:spcPts val="1200"/>
              </a:spcBef>
              <a:spcAft>
                <a:spcPts val="0"/>
              </a:spcAft>
              <a:buNone/>
            </a:pPr>
            <a:r>
              <a:rPr lang="fr-FR" b="1" dirty="0">
                <a:ea typeface="Calibri" panose="020F0502020204030204" pitchFamily="34" charset="0"/>
                <a:cs typeface="Times New Roman" panose="02020603050405020304" pitchFamily="18" charset="0"/>
              </a:rPr>
              <a:t>POLITIQUE D’ORGANISATION DES RETOURS: en situation de saturation</a:t>
            </a:r>
          </a:p>
          <a:p>
            <a:pPr marL="0" indent="0">
              <a:lnSpc>
                <a:spcPct val="100000"/>
              </a:lnSpc>
              <a:spcBef>
                <a:spcPts val="1200"/>
              </a:spcBef>
              <a:spcAft>
                <a:spcPts val="0"/>
              </a:spcAft>
              <a:buNone/>
            </a:pPr>
            <a:r>
              <a:rPr lang="fr-FR" b="1" dirty="0">
                <a:ea typeface="Calibri" panose="020F0502020204030204" pitchFamily="34" charset="0"/>
                <a:cs typeface="Times New Roman" panose="02020603050405020304" pitchFamily="18" charset="0"/>
              </a:rPr>
              <a:t>MAIS</a:t>
            </a:r>
          </a:p>
          <a:p>
            <a:pPr marL="0" indent="0">
              <a:lnSpc>
                <a:spcPct val="100000"/>
              </a:lnSpc>
              <a:spcBef>
                <a:spcPts val="1200"/>
              </a:spcBef>
              <a:spcAft>
                <a:spcPts val="0"/>
              </a:spcAft>
              <a:buNone/>
            </a:pPr>
            <a:r>
              <a:rPr lang="fr-FR" dirty="0">
                <a:ea typeface="Calibri" panose="020F0502020204030204" pitchFamily="34" charset="0"/>
                <a:cs typeface="Times New Roman" panose="02020603050405020304" pitchFamily="18" charset="0"/>
              </a:rPr>
              <a:t>« Faire revenir les uns n’empêchent pas le départ des autres » (</a:t>
            </a:r>
            <a:r>
              <a:rPr lang="fr-FR" dirty="0" err="1">
                <a:ea typeface="Calibri" panose="020F0502020204030204" pitchFamily="34" charset="0"/>
                <a:cs typeface="Times New Roman" panose="02020603050405020304" pitchFamily="18" charset="0"/>
              </a:rPr>
              <a:t>Aguillon</a:t>
            </a:r>
            <a:r>
              <a:rPr lang="fr-FR" dirty="0">
                <a:ea typeface="Calibri" panose="020F0502020204030204" pitchFamily="34" charset="0"/>
                <a:cs typeface="Times New Roman" panose="02020603050405020304" pitchFamily="18" charset="0"/>
              </a:rPr>
              <a:t> M-D. 2020, p.58)</a:t>
            </a:r>
          </a:p>
          <a:p>
            <a:pPr marL="0" indent="0">
              <a:buNone/>
            </a:pPr>
            <a:endParaRPr lang="fr-BE"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642323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5" name="Rectangle 4"/>
          <p:cNvSpPr/>
          <p:nvPr/>
        </p:nvSpPr>
        <p:spPr>
          <a:xfrm>
            <a:off x="1012784" y="5313030"/>
            <a:ext cx="9601200" cy="1200329"/>
          </a:xfrm>
          <a:prstGeom prst="rect">
            <a:avLst/>
          </a:prstGeom>
        </p:spPr>
        <p:txBody>
          <a:bodyPr wrap="square">
            <a:spAutoFit/>
          </a:bodyPr>
          <a:lstStyle/>
          <a:p>
            <a:r>
              <a:rPr lang="fr-FR" dirty="0"/>
              <a:t>Alors jusqu’en 2015, la plupart des pays n’avaient aucune stratégie nationale globale sur les migrations en matière de politiques migratoires. Cette même année, il y avait 21 millions de migrants en Afrique: 18 millions provenaient d’Afrique et le reste d’Europe, d’Asie. (). </a:t>
            </a:r>
          </a:p>
          <a:p>
            <a:endParaRPr lang="en-GB" dirty="0"/>
          </a:p>
        </p:txBody>
      </p:sp>
      <p:pic>
        <p:nvPicPr>
          <p:cNvPr id="9" name="Content Placeholder 8"/>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862313" y="1493966"/>
            <a:ext cx="9601200" cy="3819064"/>
          </a:xfrm>
          <a:prstGeom prst="rect">
            <a:avLst/>
          </a:prstGeom>
        </p:spPr>
      </p:pic>
      <p:sp>
        <p:nvSpPr>
          <p:cNvPr id="8" name="Rectangle 7"/>
          <p:cNvSpPr/>
          <p:nvPr/>
        </p:nvSpPr>
        <p:spPr>
          <a:xfrm>
            <a:off x="862313" y="1025205"/>
            <a:ext cx="6661230" cy="694036"/>
          </a:xfrm>
          <a:prstGeom prst="rect">
            <a:avLst/>
          </a:prstGeom>
        </p:spPr>
        <p:txBody>
          <a:bodyPr wrap="square">
            <a:spAutoFit/>
          </a:bodyPr>
          <a:lstStyle/>
          <a:p>
            <a:pPr>
              <a:lnSpc>
                <a:spcPct val="115000"/>
              </a:lnSpc>
              <a:spcAft>
                <a:spcPts val="800"/>
              </a:spcAft>
            </a:pPr>
            <a:r>
              <a:rPr lang="fr-BE" dirty="0">
                <a:latin typeface="Cambria" panose="02040503050406030204" pitchFamily="18" charset="0"/>
                <a:ea typeface="Calibri" panose="020F0502020204030204" pitchFamily="34" charset="0"/>
                <a:cs typeface="Times New Roman" panose="02020603050405020304" pitchFamily="18" charset="0"/>
              </a:rPr>
              <a:t>Carte : politiques migratoires nationale globale </a:t>
            </a:r>
            <a:r>
              <a:rPr lang="fr-BE" sz="1600" dirty="0">
                <a:latin typeface="Cambria" panose="02040503050406030204" pitchFamily="18" charset="0"/>
                <a:ea typeface="Calibri" panose="020F0502020204030204" pitchFamily="34" charset="0"/>
                <a:cs typeface="Times New Roman" panose="02020603050405020304" pitchFamily="18" charset="0"/>
              </a:rPr>
              <a:t>(sources : </a:t>
            </a:r>
            <a:r>
              <a:rPr lang="fr-BE" sz="1600" u="sng" dirty="0">
                <a:solidFill>
                  <a:srgbClr val="0563C1"/>
                </a:solidFill>
                <a:latin typeface="Cambria" panose="02040503050406030204" pitchFamily="18" charset="0"/>
                <a:ea typeface="Calibri" panose="020F0502020204030204" pitchFamily="34" charset="0"/>
                <a:cs typeface="Times New Roman" panose="02020603050405020304" pitchFamily="18" charset="0"/>
                <a:hlinkClick r:id="rId4"/>
              </a:rPr>
              <a:t>https://publications.iom.int/system/files/pdf/survey_west_africa_fr.pdf</a:t>
            </a:r>
            <a:r>
              <a:rPr lang="fr-BE" sz="1600" dirty="0">
                <a:latin typeface="Cambria" panose="02040503050406030204" pitchFamily="18" charset="0"/>
                <a:ea typeface="Calibri" panose="020F0502020204030204" pitchFamily="34" charset="0"/>
                <a:cs typeface="Times New Roman" panose="02020603050405020304" pitchFamily="18" charset="0"/>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4125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EDF196-0B93-48CA-896F-7DD2427A7337}"/>
              </a:ext>
            </a:extLst>
          </p:cNvPr>
          <p:cNvSpPr>
            <a:spLocks noGrp="1"/>
          </p:cNvSpPr>
          <p:nvPr>
            <p:ph type="title"/>
          </p:nvPr>
        </p:nvSpPr>
        <p:spPr>
          <a:xfrm>
            <a:off x="1583140" y="894908"/>
            <a:ext cx="4383551" cy="555201"/>
          </a:xfrm>
        </p:spPr>
        <p:txBody>
          <a:bodyPr>
            <a:normAutofit fontScale="90000"/>
          </a:bodyPr>
          <a:lstStyle/>
          <a:p>
            <a:r>
              <a:rPr lang="de-DE" b="1" dirty="0">
                <a:solidFill>
                  <a:srgbClr val="0070C0"/>
                </a:solidFill>
              </a:rPr>
              <a:t>Plan</a:t>
            </a:r>
            <a:br>
              <a:rPr lang="de-DE" dirty="0"/>
            </a:br>
            <a:endParaRPr lang="de-DE" sz="1300" dirty="0"/>
          </a:p>
        </p:txBody>
      </p:sp>
      <p:sp>
        <p:nvSpPr>
          <p:cNvPr id="7" name="Foliennummernplatzhalter 6">
            <a:extLst>
              <a:ext uri="{FF2B5EF4-FFF2-40B4-BE49-F238E27FC236}">
                <a16:creationId xmlns:a16="http://schemas.microsoft.com/office/drawing/2014/main" id="{D533770C-079C-4C91-AC60-0BD1A43B2CCC}"/>
              </a:ext>
            </a:extLst>
          </p:cNvPr>
          <p:cNvSpPr>
            <a:spLocks noGrp="1"/>
          </p:cNvSpPr>
          <p:nvPr>
            <p:ph type="sldNum" sz="quarter" idx="12"/>
          </p:nvPr>
        </p:nvSpPr>
        <p:spPr>
          <a:xfrm>
            <a:off x="10376533" y="277784"/>
            <a:ext cx="1596292" cy="404614"/>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4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de-DE" sz="1400" b="0" i="0" u="none" strike="noStrike" kern="1200" cap="none" spc="0" normalizeH="0" baseline="0" noProof="0" dirty="0">
              <a:ln>
                <a:noFill/>
              </a:ln>
              <a:solidFill>
                <a:srgbClr val="1A2E40"/>
              </a:solidFill>
              <a:effectLst/>
              <a:uLnTx/>
              <a:uFillTx/>
              <a:latin typeface="Franklin Gothic Book" panose="020B0503020102020204"/>
              <a:ea typeface="+mn-ea"/>
              <a:cs typeface="+mn-cs"/>
            </a:endParaRPr>
          </a:p>
        </p:txBody>
      </p:sp>
      <p:sp>
        <p:nvSpPr>
          <p:cNvPr id="11" name="Rounded Rectangle 10"/>
          <p:cNvSpPr/>
          <p:nvPr/>
        </p:nvSpPr>
        <p:spPr>
          <a:xfrm>
            <a:off x="1371600" y="1678675"/>
            <a:ext cx="9601200" cy="4937891"/>
          </a:xfrm>
          <a:prstGeom prst="roundRect">
            <a:avLst>
              <a:gd name="adj" fmla="val 10000"/>
            </a:avLst>
          </a:prstGeom>
          <a:solidFill>
            <a:srgbClr val="DE8A36"/>
          </a:solidFill>
        </p:spPr>
        <p:style>
          <a:lnRef idx="0">
            <a:schemeClr val="accent1">
              <a:hueOff val="0"/>
              <a:satOff val="0"/>
              <a:lumOff val="0"/>
              <a:alphaOff val="0"/>
            </a:schemeClr>
          </a:lnRef>
          <a:fillRef idx="1">
            <a:scrgbClr r="0" g="0" b="0"/>
          </a:fillRef>
          <a:effectRef idx="2">
            <a:schemeClr val="accent1">
              <a:tint val="40000"/>
              <a:hueOff val="0"/>
              <a:satOff val="0"/>
              <a:lumOff val="0"/>
              <a:alphaOff val="0"/>
            </a:schemeClr>
          </a:effectRef>
          <a:fontRef idx="minor">
            <a:schemeClr val="dk1">
              <a:hueOff val="0"/>
              <a:satOff val="0"/>
              <a:lumOff val="0"/>
              <a:alphaOff val="0"/>
            </a:schemeClr>
          </a:fontRef>
        </p:style>
      </p:sp>
      <p:sp>
        <p:nvSpPr>
          <p:cNvPr id="3" name="Rectangle 2"/>
          <p:cNvSpPr/>
          <p:nvPr/>
        </p:nvSpPr>
        <p:spPr>
          <a:xfrm>
            <a:off x="1583140" y="1887929"/>
            <a:ext cx="8793393" cy="3684022"/>
          </a:xfrm>
          <a:prstGeom prst="rect">
            <a:avLst/>
          </a:prstGeom>
        </p:spPr>
        <p:txBody>
          <a:bodyPr wrap="square">
            <a:spAutoFit/>
          </a:bodyPr>
          <a:lstStyle/>
          <a:p>
            <a:pPr marL="514350" indent="-514350">
              <a:lnSpc>
                <a:spcPct val="107000"/>
              </a:lnSpc>
              <a:spcBef>
                <a:spcPts val="200"/>
              </a:spcBef>
              <a:spcAft>
                <a:spcPts val="0"/>
              </a:spcAft>
              <a:buFont typeface="+mj-lt"/>
              <a:buAutoNum type="romanUcPeriod"/>
            </a:pPr>
            <a:r>
              <a:rPr lang="fr-BE" sz="3600" b="1" dirty="0">
                <a:solidFill>
                  <a:srgbClr val="2E74B5"/>
                </a:solidFill>
                <a:ea typeface="Times New Roman" panose="02020603050405020304" pitchFamily="18" charset="0"/>
                <a:cs typeface="Times New Roman" panose="02020603050405020304" pitchFamily="18" charset="0"/>
              </a:rPr>
              <a:t>3 Idées reçues à déconstruire sur les migrations africaines</a:t>
            </a:r>
            <a:endParaRPr lang="en-GB" sz="3600" b="1" dirty="0">
              <a:solidFill>
                <a:srgbClr val="2E74B5"/>
              </a:solidFill>
              <a:ea typeface="Times New Roman" panose="02020603050405020304" pitchFamily="18" charset="0"/>
              <a:cs typeface="Times New Roman" panose="02020603050405020304" pitchFamily="18" charset="0"/>
            </a:endParaRPr>
          </a:p>
          <a:p>
            <a:pPr marL="514350" indent="-514350">
              <a:lnSpc>
                <a:spcPct val="107000"/>
              </a:lnSpc>
              <a:spcBef>
                <a:spcPts val="200"/>
              </a:spcBef>
              <a:spcAft>
                <a:spcPts val="0"/>
              </a:spcAft>
              <a:buFont typeface="+mj-lt"/>
              <a:buAutoNum type="romanUcPeriod"/>
            </a:pPr>
            <a:r>
              <a:rPr lang="fr-BE" sz="3600" b="1" dirty="0">
                <a:solidFill>
                  <a:srgbClr val="2E74B5"/>
                </a:solidFill>
                <a:ea typeface="Times New Roman" panose="02020603050405020304" pitchFamily="18" charset="0"/>
                <a:cs typeface="Times New Roman" panose="02020603050405020304" pitchFamily="18" charset="0"/>
              </a:rPr>
              <a:t>Focus sur les politiques migratoires africaines et sous régionales</a:t>
            </a:r>
            <a:endParaRPr lang="en-GB" sz="3600" b="1" dirty="0">
              <a:solidFill>
                <a:srgbClr val="2E74B5"/>
              </a:solidFill>
              <a:ea typeface="Times New Roman" panose="02020603050405020304" pitchFamily="18" charset="0"/>
              <a:cs typeface="Times New Roman" panose="02020603050405020304" pitchFamily="18" charset="0"/>
            </a:endParaRPr>
          </a:p>
          <a:p>
            <a:pPr marL="514350" indent="-514350">
              <a:lnSpc>
                <a:spcPct val="107000"/>
              </a:lnSpc>
              <a:spcBef>
                <a:spcPts val="200"/>
              </a:spcBef>
              <a:spcAft>
                <a:spcPts val="0"/>
              </a:spcAft>
              <a:buFont typeface="+mj-lt"/>
              <a:buAutoNum type="romanUcPeriod"/>
            </a:pPr>
            <a:r>
              <a:rPr lang="fr-BE" sz="3600" b="1" dirty="0">
                <a:solidFill>
                  <a:srgbClr val="2E74B5"/>
                </a:solidFill>
                <a:ea typeface="Times New Roman" panose="02020603050405020304" pitchFamily="18" charset="0"/>
                <a:cs typeface="Times New Roman" panose="02020603050405020304" pitchFamily="18" charset="0"/>
              </a:rPr>
              <a:t>Perspectives et enjeux démographiques</a:t>
            </a:r>
            <a:endParaRPr lang="en-GB" sz="3600" b="1" dirty="0">
              <a:solidFill>
                <a:srgbClr val="2E74B5"/>
              </a:solidFill>
              <a:ea typeface="Times New Roman" panose="02020603050405020304" pitchFamily="18" charset="0"/>
              <a:cs typeface="Times New Roman" panose="02020603050405020304" pitchFamily="18" charset="0"/>
            </a:endParaRPr>
          </a:p>
          <a:p>
            <a:pPr marL="514350" indent="-514350">
              <a:lnSpc>
                <a:spcPct val="107000"/>
              </a:lnSpc>
              <a:spcBef>
                <a:spcPts val="200"/>
              </a:spcBef>
              <a:spcAft>
                <a:spcPts val="0"/>
              </a:spcAft>
              <a:buFont typeface="+mj-lt"/>
              <a:buAutoNum type="romanUcPeriod"/>
            </a:pPr>
            <a:r>
              <a:rPr lang="fr-BE" sz="3600" b="1" dirty="0">
                <a:solidFill>
                  <a:srgbClr val="2E74B5"/>
                </a:solidFill>
                <a:ea typeface="Times New Roman" panose="02020603050405020304" pitchFamily="18" charset="0"/>
                <a:cs typeface="Times New Roman" panose="02020603050405020304" pitchFamily="18" charset="0"/>
              </a:rPr>
              <a:t>3 Sous-conclusions </a:t>
            </a:r>
            <a:endParaRPr lang="en-GB" sz="3600" b="1" dirty="0">
              <a:solidFill>
                <a:srgbClr val="2E74B5"/>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35139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graphicFrame>
        <p:nvGraphicFramePr>
          <p:cNvPr id="8" name="Diagram 7"/>
          <p:cNvGraphicFramePr/>
          <p:nvPr>
            <p:extLst>
              <p:ext uri="{D42A27DB-BD31-4B8C-83A1-F6EECF244321}">
                <p14:modId xmlns:p14="http://schemas.microsoft.com/office/powerpoint/2010/main" val="1027467041"/>
              </p:ext>
            </p:extLst>
          </p:nvPr>
        </p:nvGraphicFramePr>
        <p:xfrm>
          <a:off x="1228988" y="1440083"/>
          <a:ext cx="9952155" cy="50133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81169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387764"/>
            <a:ext cx="9601200" cy="801254"/>
          </a:xfrm>
        </p:spPr>
        <p:txBody>
          <a:bodyPr/>
          <a:lstStyle/>
          <a:p>
            <a:r>
              <a:rPr lang="en-GB" dirty="0"/>
              <a:t>*</a:t>
            </a:r>
            <a:r>
              <a:rPr lang="en-GB" sz="3600" dirty="0"/>
              <a:t>Retour </a:t>
            </a:r>
            <a:r>
              <a:rPr lang="en-GB" sz="3600" dirty="0" err="1"/>
              <a:t>volontaire</a:t>
            </a:r>
            <a:r>
              <a:rPr lang="en-GB" sz="3600" dirty="0"/>
              <a:t> </a:t>
            </a:r>
            <a:r>
              <a:rPr lang="en-GB" sz="3600" dirty="0" err="1"/>
              <a:t>assisté</a:t>
            </a:r>
            <a:endParaRPr lang="en-GB" sz="3600" dirty="0"/>
          </a:p>
        </p:txBody>
      </p:sp>
      <p:sp>
        <p:nvSpPr>
          <p:cNvPr id="3" name="Content Placeholder 2"/>
          <p:cNvSpPr>
            <a:spLocks noGrp="1"/>
          </p:cNvSpPr>
          <p:nvPr>
            <p:ph idx="1"/>
          </p:nvPr>
        </p:nvSpPr>
        <p:spPr>
          <a:xfrm>
            <a:off x="1371600" y="2286000"/>
            <a:ext cx="8531157" cy="2461098"/>
          </a:xfrm>
        </p:spPr>
        <p:txBody>
          <a:bodyPr/>
          <a:lstStyle/>
          <a:p>
            <a:pPr marL="0" lvl="0" indent="0">
              <a:buNone/>
            </a:pPr>
            <a:r>
              <a:rPr lang="fr-BE" sz="2200" dirty="0">
                <a:solidFill>
                  <a:srgbClr val="00B0F0"/>
                </a:solidFill>
              </a:rPr>
              <a:t>Exemple : ONG GRDR (Migration, Citoyenneté, Développement) et les initiatives d’accompagnement de retours volontaires</a:t>
            </a:r>
            <a:endParaRPr lang="en-GB" sz="2200" dirty="0">
              <a:solidFill>
                <a:srgbClr val="00B0F0"/>
              </a:solidFill>
            </a:endParaRPr>
          </a:p>
          <a:p>
            <a:pPr marL="0" lvl="0" indent="0">
              <a:buNone/>
            </a:pPr>
            <a:r>
              <a:rPr lang="fr-BE" sz="2200" dirty="0"/>
              <a:t>Contribuer à la réinsertion des migrants de retour dans leur pays d’origine en les accompagnants dans des activités génératrices de revenus.</a:t>
            </a:r>
            <a:endParaRPr lang="en-GB" sz="2200" dirty="0"/>
          </a:p>
          <a:p>
            <a:endParaRPr lang="en-GB"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444497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3" name="Content Placeholder 2"/>
          <p:cNvSpPr>
            <a:spLocks noGrp="1"/>
          </p:cNvSpPr>
          <p:nvPr>
            <p:ph idx="4294967295"/>
          </p:nvPr>
        </p:nvSpPr>
        <p:spPr>
          <a:xfrm>
            <a:off x="1177960" y="1578033"/>
            <a:ext cx="9891067" cy="4591858"/>
          </a:xfrm>
        </p:spPr>
        <p:txBody>
          <a:bodyPr>
            <a:noAutofit/>
          </a:bodyPr>
          <a:lstStyle/>
          <a:p>
            <a:pPr lvl="0"/>
            <a:r>
              <a:rPr lang="fr-BE" sz="2200" dirty="0"/>
              <a:t>Les migrations sont intenses et essentiellement dans la région, entre pays africains </a:t>
            </a:r>
            <a:endParaRPr lang="en-GB" sz="2200" dirty="0"/>
          </a:p>
          <a:p>
            <a:pPr marL="0" indent="0">
              <a:buNone/>
            </a:pPr>
            <a:r>
              <a:rPr lang="fr-BE" sz="2200" dirty="0">
                <a:solidFill>
                  <a:srgbClr val="00B0F0"/>
                </a:solidFill>
              </a:rPr>
              <a:t>Exemple : Côte d'Ivoire = plaque tournante = pays de départ et pays d'arrivée</a:t>
            </a:r>
            <a:endParaRPr lang="en-GB" sz="2200" dirty="0">
              <a:solidFill>
                <a:srgbClr val="00B0F0"/>
              </a:solidFill>
            </a:endParaRPr>
          </a:p>
          <a:p>
            <a:pPr marL="0" indent="0">
              <a:buNone/>
            </a:pPr>
            <a:r>
              <a:rPr lang="fr-BE" sz="2200" u="sng" dirty="0"/>
              <a:t>Processus </a:t>
            </a:r>
            <a:endParaRPr lang="en-GB" sz="2200" dirty="0"/>
          </a:p>
          <a:p>
            <a:r>
              <a:rPr lang="fr-BE" sz="2200" dirty="0"/>
              <a:t>Migrations internationales sont indépendantes des migrations internes</a:t>
            </a:r>
            <a:endParaRPr lang="en-GB" sz="2200" dirty="0"/>
          </a:p>
          <a:p>
            <a:r>
              <a:rPr lang="fr-BE" sz="2200" dirty="0"/>
              <a:t>Importantes dynamiques de reconfiguration et de complexification </a:t>
            </a:r>
          </a:p>
          <a:p>
            <a:pPr marL="0" indent="0">
              <a:buNone/>
            </a:pPr>
            <a:r>
              <a:rPr lang="fr-BE" sz="2200" dirty="0"/>
              <a:t>Comment ? Construction de nouvelles formes de mobilité aux logiques particulières et un élargissement du bassin migratoire</a:t>
            </a:r>
            <a:endParaRPr lang="en-GB" sz="2200" dirty="0"/>
          </a:p>
          <a:p>
            <a:pPr marL="0" indent="0">
              <a:buNone/>
            </a:pPr>
            <a:r>
              <a:rPr lang="fr-BE" sz="2200" dirty="0"/>
              <a:t>Migrations internationales concernent davantage les sites côtiers </a:t>
            </a:r>
            <a:endParaRPr lang="en-GB" sz="2200" dirty="0"/>
          </a:p>
        </p:txBody>
      </p:sp>
      <p:sp>
        <p:nvSpPr>
          <p:cNvPr id="2" name="Rectangle 1"/>
          <p:cNvSpPr/>
          <p:nvPr/>
        </p:nvSpPr>
        <p:spPr>
          <a:xfrm>
            <a:off x="1177960" y="576011"/>
            <a:ext cx="2976584" cy="613117"/>
          </a:xfrm>
          <a:prstGeom prst="rect">
            <a:avLst/>
          </a:prstGeom>
        </p:spPr>
        <p:txBody>
          <a:bodyPr wrap="none">
            <a:spAutoFit/>
          </a:bodyPr>
          <a:lstStyle/>
          <a:p>
            <a:pPr lvl="0">
              <a:lnSpc>
                <a:spcPct val="94000"/>
              </a:lnSpc>
              <a:spcBef>
                <a:spcPts val="1000"/>
              </a:spcBef>
              <a:spcAft>
                <a:spcPts val="200"/>
              </a:spcAft>
            </a:pPr>
            <a:r>
              <a:rPr lang="fr-BE" sz="3600" b="1" dirty="0">
                <a:solidFill>
                  <a:srgbClr val="C67320"/>
                </a:solidFill>
              </a:rPr>
              <a:t>Quelques faits</a:t>
            </a:r>
          </a:p>
        </p:txBody>
      </p:sp>
    </p:spTree>
    <p:extLst>
      <p:ext uri="{BB962C8B-B14F-4D97-AF65-F5344CB8AC3E}">
        <p14:creationId xmlns:p14="http://schemas.microsoft.com/office/powerpoint/2010/main" val="1205035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582" y="1294561"/>
            <a:ext cx="9854446" cy="1135757"/>
          </a:xfrm>
        </p:spPr>
        <p:txBody>
          <a:bodyPr>
            <a:normAutofit/>
          </a:bodyPr>
          <a:lstStyle/>
          <a:p>
            <a:br>
              <a:rPr lang="en-GB" sz="3200" b="1" dirty="0"/>
            </a:br>
            <a:r>
              <a:rPr lang="fr-FR" sz="3200" dirty="0">
                <a:solidFill>
                  <a:srgbClr val="0070C0"/>
                </a:solidFill>
              </a:rPr>
              <a:t>Interne versus internationale</a:t>
            </a:r>
            <a:endParaRPr lang="en-GB" sz="3200" dirty="0">
              <a:solidFill>
                <a:srgbClr val="0070C0"/>
              </a:solidFill>
            </a:endParaRPr>
          </a:p>
        </p:txBody>
      </p:sp>
      <p:sp>
        <p:nvSpPr>
          <p:cNvPr id="3" name="Content Placeholder 2"/>
          <p:cNvSpPr>
            <a:spLocks noGrp="1"/>
          </p:cNvSpPr>
          <p:nvPr>
            <p:ph idx="1"/>
          </p:nvPr>
        </p:nvSpPr>
        <p:spPr>
          <a:xfrm>
            <a:off x="1214582" y="2735118"/>
            <a:ext cx="9854446" cy="3866098"/>
          </a:xfrm>
        </p:spPr>
        <p:txBody>
          <a:bodyPr>
            <a:noAutofit/>
          </a:bodyPr>
          <a:lstStyle/>
          <a:p>
            <a:pPr marL="0" indent="0">
              <a:buNone/>
            </a:pPr>
            <a:r>
              <a:rPr lang="fr-BE" sz="2400" dirty="0">
                <a:solidFill>
                  <a:srgbClr val="00B0F0"/>
                </a:solidFill>
              </a:rPr>
              <a:t>Exemple : Politiques migratoires à l’internationale restrictives stimulent la migration. Crée des réseaux migratoires clandestins et met tout un système parallèle en effervescence afin de contourner la réglementation et ainsi transgresser les barrières établies: </a:t>
            </a:r>
          </a:p>
          <a:p>
            <a:pPr marL="0" indent="0">
              <a:buNone/>
            </a:pPr>
            <a:r>
              <a:rPr lang="fr-BE" sz="2400" dirty="0">
                <a:solidFill>
                  <a:srgbClr val="FF0000"/>
                </a:solidFill>
              </a:rPr>
              <a:t>Emergence de réseaux à partir des liens faibles et mixtes, alors qu’auparavant tout s’organisait à partir de liens forts.</a:t>
            </a:r>
            <a:endParaRPr lang="en-GB" sz="2400" dirty="0">
              <a:solidFill>
                <a:srgbClr val="FF0000"/>
              </a:solidFill>
            </a:endParaRPr>
          </a:p>
          <a:p>
            <a:pPr marL="0" indent="0">
              <a:buNone/>
            </a:pPr>
            <a:r>
              <a:rPr lang="fr-BE" sz="2400" dirty="0">
                <a:solidFill>
                  <a:srgbClr val="00B0F0"/>
                </a:solidFill>
              </a:rPr>
              <a:t>À l’inverse, les politiques internes reflètent des déséquilibres des espaces géographiques de la concentration des ressources dans les grandes villes. Sans compter le déclin agricole et les crises agricoles qui sont les premiers facteurs premiers des migrations internes. </a:t>
            </a:r>
            <a:endParaRPr lang="en-GB" sz="2400" dirty="0">
              <a:solidFill>
                <a:srgbClr val="00B0F0"/>
              </a:solidFill>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571825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4595" y="1250057"/>
            <a:ext cx="7694579" cy="1485900"/>
          </a:xfrm>
        </p:spPr>
        <p:txBody>
          <a:bodyPr/>
          <a:lstStyle/>
          <a:p>
            <a:r>
              <a:rPr lang="fr-BE" dirty="0"/>
              <a:t>III. Perspectives et enjeux démographiques</a:t>
            </a:r>
            <a:endParaRPr lang="en-GB" dirty="0"/>
          </a:p>
        </p:txBody>
      </p:sp>
      <p:sp>
        <p:nvSpPr>
          <p:cNvPr id="3" name="Content Placeholder 2"/>
          <p:cNvSpPr>
            <a:spLocks noGrp="1"/>
          </p:cNvSpPr>
          <p:nvPr>
            <p:ph idx="1"/>
          </p:nvPr>
        </p:nvSpPr>
        <p:spPr>
          <a:xfrm>
            <a:off x="1264595" y="2735957"/>
            <a:ext cx="9601200" cy="3581400"/>
          </a:xfrm>
        </p:spPr>
        <p:txBody>
          <a:bodyPr/>
          <a:lstStyle/>
          <a:p>
            <a:r>
              <a:rPr lang="fr-BE" dirty="0"/>
              <a:t>Les temps présents démontrent une évolution du monde dans diverses formes d’hybridation assez fortes.</a:t>
            </a:r>
          </a:p>
          <a:p>
            <a:r>
              <a:rPr lang="fr-BE" dirty="0"/>
              <a:t>Ces hybridations se situent à l’interface du moderne et du traditionnel, de l’authentique à l’emprunté, du rural à l’urbain, des jeunes aux plus âgés</a:t>
            </a:r>
          </a:p>
          <a:p>
            <a:r>
              <a:rPr lang="fr-BE" dirty="0"/>
              <a:t>En effet, la migration est un facteur qui tend à favoriser le multiculturel et l’interculturalité. Ce qui constitue un point d’aboutissement, c’est-à-dire qu’il faut viser l’équilibre des populations de manière à éviter des inégalités fortes, le déséquilibre entre des grands ensembles et les formes d’exclusion, de relégation et de marginalisation.</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5189260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400889"/>
            <a:ext cx="6595353" cy="1485900"/>
          </a:xfrm>
        </p:spPr>
        <p:txBody>
          <a:bodyPr/>
          <a:lstStyle/>
          <a:p>
            <a:r>
              <a:rPr lang="fr-BE" dirty="0"/>
              <a:t>Perspectives et enjeux démographiques</a:t>
            </a:r>
            <a:endParaRPr lang="en-GB" dirty="0"/>
          </a:p>
        </p:txBody>
      </p:sp>
      <p:sp>
        <p:nvSpPr>
          <p:cNvPr id="3" name="Content Placeholder 2"/>
          <p:cNvSpPr>
            <a:spLocks noGrp="1"/>
          </p:cNvSpPr>
          <p:nvPr>
            <p:ph idx="1"/>
          </p:nvPr>
        </p:nvSpPr>
        <p:spPr>
          <a:xfrm>
            <a:off x="1371600" y="2752928"/>
            <a:ext cx="9601200" cy="3581400"/>
          </a:xfrm>
        </p:spPr>
        <p:txBody>
          <a:bodyPr>
            <a:normAutofit/>
          </a:bodyPr>
          <a:lstStyle/>
          <a:p>
            <a:pPr marL="0" indent="0">
              <a:buNone/>
            </a:pPr>
            <a:r>
              <a:rPr lang="fr-BE" dirty="0"/>
              <a:t>Lorsqu’on évoque l’équilibre des populations, il y a la nécessité de réguler les processus humains, sociaux et économiques, il en est de même pour la migration.</a:t>
            </a:r>
          </a:p>
          <a:p>
            <a:pPr marL="0" indent="0">
              <a:buNone/>
            </a:pPr>
            <a:r>
              <a:rPr lang="fr-BE" dirty="0"/>
              <a:t>Néanmoins, ces régulations doivent partir du respect des droits humains.</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5856013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211093"/>
            <a:ext cx="8307421" cy="695528"/>
          </a:xfrm>
        </p:spPr>
        <p:txBody>
          <a:bodyPr>
            <a:normAutofit/>
          </a:bodyPr>
          <a:lstStyle/>
          <a:p>
            <a:r>
              <a:rPr lang="fr-BE" sz="3600" dirty="0"/>
              <a:t>Perspectives et enjeux démographiques</a:t>
            </a:r>
            <a:endParaRPr lang="en-GB" sz="3600" dirty="0"/>
          </a:p>
        </p:txBody>
      </p:sp>
      <p:sp>
        <p:nvSpPr>
          <p:cNvPr id="3" name="Content Placeholder 2"/>
          <p:cNvSpPr>
            <a:spLocks noGrp="1"/>
          </p:cNvSpPr>
          <p:nvPr>
            <p:ph idx="1"/>
          </p:nvPr>
        </p:nvSpPr>
        <p:spPr/>
        <p:txBody>
          <a:bodyPr>
            <a:normAutofit lnSpcReduction="10000"/>
          </a:bodyPr>
          <a:lstStyle/>
          <a:p>
            <a:pPr marL="0" indent="0">
              <a:buNone/>
            </a:pPr>
            <a:r>
              <a:rPr lang="fr-BE" dirty="0"/>
              <a:t>Message majeur : </a:t>
            </a:r>
            <a:r>
              <a:rPr lang="fr-BE" dirty="0" err="1"/>
              <a:t>Tekki</a:t>
            </a:r>
            <a:r>
              <a:rPr lang="fr-BE" dirty="0"/>
              <a:t> </a:t>
            </a:r>
            <a:r>
              <a:rPr lang="fr-BE" dirty="0" err="1"/>
              <a:t>Fii</a:t>
            </a:r>
            <a:r>
              <a:rPr lang="fr-BE" dirty="0"/>
              <a:t> et la création d’emploi pour la rétention des candidats à la migration</a:t>
            </a:r>
          </a:p>
          <a:p>
            <a:pPr marL="0" indent="0">
              <a:buNone/>
            </a:pPr>
            <a:r>
              <a:rPr lang="fr-BE" dirty="0"/>
              <a:t>Il se trouve que dans l’évolution des populations à travers le monde, c’est à présent que l’Afrique apparaît comme le continent de l’avenir.</a:t>
            </a:r>
          </a:p>
          <a:p>
            <a:pPr marL="0" indent="0">
              <a:buNone/>
            </a:pPr>
            <a:r>
              <a:rPr lang="fr-BE" dirty="0"/>
              <a:t>C’est l’Afrique qui est exposé à une véritable évolution de sa population par un dividende démographique et pour que ça puisse </a:t>
            </a:r>
            <a:r>
              <a:rPr lang="fr-BE" dirty="0">
                <a:solidFill>
                  <a:srgbClr val="FF0000"/>
                </a:solidFill>
              </a:rPr>
              <a:t>se transformer en véritable bonus démographique </a:t>
            </a:r>
            <a:r>
              <a:rPr lang="fr-BE" dirty="0"/>
              <a:t>pour contribuer à la création de fenêtres d’opportunité et par conséquent </a:t>
            </a:r>
            <a:r>
              <a:rPr lang="fr-BE" dirty="0">
                <a:solidFill>
                  <a:srgbClr val="FF0000"/>
                </a:solidFill>
              </a:rPr>
              <a:t>attirer des investissements structurants sur le double plan capital humain et des investissements massifs en emploi</a:t>
            </a:r>
            <a:r>
              <a:rPr lang="fr-BE" dirty="0"/>
              <a:t>.</a:t>
            </a:r>
          </a:p>
          <a:p>
            <a:pPr marL="0" indent="0">
              <a:buNone/>
            </a:pPr>
            <a:r>
              <a:rPr lang="fr-BE" dirty="0">
                <a:solidFill>
                  <a:srgbClr val="FF0000"/>
                </a:solidFill>
              </a:rPr>
              <a:t>Le décollage économique résultant de ce bonus démographique passe par la valorisation du potentiel en ressources de diverses sortes en Afrique. </a:t>
            </a:r>
          </a:p>
          <a:p>
            <a:pPr marL="0" indent="0">
              <a:buNone/>
            </a:pPr>
            <a:endParaRPr lang="fr-BE" dirty="0">
              <a:solidFill>
                <a:srgbClr val="FF0000"/>
              </a:solidFill>
            </a:endParaRPr>
          </a:p>
          <a:p>
            <a:endParaRPr lang="fr-BE"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7262573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035996"/>
            <a:ext cx="4873557" cy="1133272"/>
          </a:xfrm>
        </p:spPr>
        <p:txBody>
          <a:bodyPr/>
          <a:lstStyle/>
          <a:p>
            <a:r>
              <a:rPr lang="fr-BE" dirty="0"/>
              <a:t>Indicateurs </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fr-BE" b="1" dirty="0">
                <a:solidFill>
                  <a:srgbClr val="0070C0"/>
                </a:solidFill>
                <a:ea typeface="Calibri" panose="020F0502020204030204" pitchFamily="34" charset="0"/>
                <a:cs typeface="Times New Roman" panose="02020603050405020304" pitchFamily="18" charset="0"/>
              </a:rPr>
              <a:t>Indicateur 2: Les hybridations interculturelles et multiculturelles contribuent à la gestion de la diversité, à l’acceptation des valeurs des autres, à la vie culturelle dans des lieux d’accueil</a:t>
            </a:r>
          </a:p>
          <a:p>
            <a:pPr marL="0" indent="0">
              <a:buNone/>
            </a:pPr>
            <a:r>
              <a:rPr lang="fr-BE" dirty="0">
                <a:cs typeface="Times New Roman" panose="02020603050405020304" pitchFamily="18" charset="0"/>
              </a:rPr>
              <a:t>Union mixtes; associations des ivoiriens/congolais/etc. de France/d’Allemagne; cours de danse/percussions; évènements sportifs</a:t>
            </a:r>
          </a:p>
          <a:p>
            <a:pPr marL="0" indent="0">
              <a:buNone/>
            </a:pPr>
            <a:r>
              <a:rPr lang="fr-BE" b="1" dirty="0">
                <a:solidFill>
                  <a:srgbClr val="0070C0"/>
                </a:solidFill>
                <a:ea typeface="Calibri" panose="020F0502020204030204" pitchFamily="34" charset="0"/>
                <a:cs typeface="Times New Roman" panose="02020603050405020304" pitchFamily="18" charset="0"/>
              </a:rPr>
              <a:t>Indicateur 3: Niveau d’éducation, de formation et de qualification</a:t>
            </a:r>
          </a:p>
          <a:p>
            <a:pPr marL="0" indent="0">
              <a:buNone/>
            </a:pPr>
            <a:r>
              <a:rPr lang="fr-BE" b="1" dirty="0">
                <a:solidFill>
                  <a:srgbClr val="0070C0"/>
                </a:solidFill>
                <a:ea typeface="Calibri" panose="020F0502020204030204" pitchFamily="34" charset="0"/>
                <a:cs typeface="Times New Roman" panose="02020603050405020304" pitchFamily="18" charset="0"/>
              </a:rPr>
              <a:t>Indicateur 4: Investissements structurants</a:t>
            </a:r>
          </a:p>
          <a:p>
            <a:pPr marL="0" indent="0">
              <a:buNone/>
            </a:pPr>
            <a:r>
              <a:rPr lang="fr-BE" dirty="0">
                <a:ea typeface="Calibri" panose="020F0502020204030204" pitchFamily="34" charset="0"/>
                <a:cs typeface="Times New Roman" panose="02020603050405020304" pitchFamily="18" charset="0"/>
              </a:rPr>
              <a:t>Ces derniers sont visibles par la construction de mosquées, écoles, structures sanitaires</a:t>
            </a:r>
          </a:p>
          <a:p>
            <a:pPr marL="0" indent="0">
              <a:buNone/>
            </a:pPr>
            <a:r>
              <a:rPr lang="fr-BE" b="1" dirty="0">
                <a:solidFill>
                  <a:srgbClr val="0070C0"/>
                </a:solidFill>
                <a:ea typeface="Calibri" panose="020F0502020204030204" pitchFamily="34" charset="0"/>
                <a:cs typeface="Times New Roman" panose="02020603050405020304" pitchFamily="18" charset="0"/>
              </a:rPr>
              <a:t>Indicateur 5: un niveau de couverture en protection sociale pour les habitants issus des diasporas</a:t>
            </a:r>
          </a:p>
          <a:p>
            <a:pPr marL="0" indent="0">
              <a:buNone/>
            </a:pPr>
            <a:r>
              <a:rPr lang="fr-BE" b="1" dirty="0">
                <a:solidFill>
                  <a:srgbClr val="0070C0"/>
                </a:solidFill>
                <a:ea typeface="Calibri" panose="020F0502020204030204" pitchFamily="34" charset="0"/>
                <a:cs typeface="Times New Roman" panose="02020603050405020304" pitchFamily="18" charset="0"/>
              </a:rPr>
              <a:t>Indicateur 6: La nature de l’entretien des réseaux de migration</a:t>
            </a:r>
          </a:p>
          <a:p>
            <a:pPr marL="0" indent="0">
              <a:buNone/>
            </a:pPr>
            <a:endParaRPr lang="fr-BE" dirty="0"/>
          </a:p>
          <a:p>
            <a:pPr marL="0" indent="0">
              <a:buNone/>
            </a:pPr>
            <a:endParaRPr lang="en-GB"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6253854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fr-BE" dirty="0"/>
              <a:t>IV. 3 Sous Conclusions </a:t>
            </a:r>
            <a:endParaRPr lang="en-GB" dirty="0"/>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4617132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Sous-conclusion #1</a:t>
            </a:r>
          </a:p>
        </p:txBody>
      </p:sp>
      <p:sp>
        <p:nvSpPr>
          <p:cNvPr id="5" name="Picture Placeholder 4"/>
          <p:cNvSpPr>
            <a:spLocks noGrp="1"/>
          </p:cNvSpPr>
          <p:nvPr>
            <p:ph type="pic" idx="1"/>
          </p:nvPr>
        </p:nvSpPr>
        <p:spPr/>
      </p:sp>
      <p:sp>
        <p:nvSpPr>
          <p:cNvPr id="6" name="Text Placeholder 5"/>
          <p:cNvSpPr>
            <a:spLocks noGrp="1"/>
          </p:cNvSpPr>
          <p:nvPr>
            <p:ph type="body" sz="half" idx="2"/>
          </p:nvPr>
        </p:nvSpPr>
        <p:spPr/>
        <p:txBody>
          <a:bodyPr>
            <a:normAutofit/>
          </a:bodyPr>
          <a:lstStyle/>
          <a:p>
            <a:r>
              <a:rPr lang="fr-FR" sz="2800" b="1" dirty="0"/>
              <a:t>Régulation ressources halieutiques</a:t>
            </a:r>
            <a:endParaRPr lang="en-GB" sz="2800" b="1"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8" name="Rectangle 7"/>
          <p:cNvSpPr/>
          <p:nvPr/>
        </p:nvSpPr>
        <p:spPr>
          <a:xfrm>
            <a:off x="5532120" y="1146295"/>
            <a:ext cx="6096000" cy="4356321"/>
          </a:xfrm>
          <a:prstGeom prst="rect">
            <a:avLst/>
          </a:prstGeom>
        </p:spPr>
        <p:txBody>
          <a:bodyPr>
            <a:spAutoFit/>
          </a:bodyPr>
          <a:lstStyle/>
          <a:p>
            <a:pPr marL="384048" lvl="0" indent="-384048">
              <a:lnSpc>
                <a:spcPct val="94000"/>
              </a:lnSpc>
              <a:spcBef>
                <a:spcPts val="1000"/>
              </a:spcBef>
              <a:spcAft>
                <a:spcPts val="200"/>
              </a:spcAft>
              <a:buFont typeface="Franklin Gothic Book" panose="020B0503020102020204" pitchFamily="34" charset="0"/>
              <a:buChar char="■"/>
            </a:pPr>
            <a:r>
              <a:rPr lang="fr-BE" sz="2050" dirty="0">
                <a:solidFill>
                  <a:srgbClr val="C67320"/>
                </a:solidFill>
              </a:rPr>
              <a:t>Impératif d’avoir des perspectives de régulation des ressources halieutiques</a:t>
            </a:r>
          </a:p>
          <a:p>
            <a:pPr lvl="0">
              <a:lnSpc>
                <a:spcPct val="94000"/>
              </a:lnSpc>
              <a:spcBef>
                <a:spcPts val="1000"/>
              </a:spcBef>
              <a:spcAft>
                <a:spcPts val="200"/>
              </a:spcAft>
            </a:pPr>
            <a:endParaRPr lang="fr-BE" sz="2050" dirty="0">
              <a:solidFill>
                <a:srgbClr val="C67320"/>
              </a:solidFill>
            </a:endParaRPr>
          </a:p>
          <a:p>
            <a:r>
              <a:rPr lang="fr-BE" sz="2000" dirty="0">
                <a:solidFill>
                  <a:srgbClr val="DE8A36"/>
                </a:solidFill>
              </a:rPr>
              <a:t>Dans les pays côtiers les pêcheurs vont vers les pays africains frontaliers et l’Europe car la pêche locale est écrasée du poids des chalutiers qui surexploitent les ressources halieutiques et concurrencent la pêche artisanale.</a:t>
            </a:r>
          </a:p>
          <a:p>
            <a:endParaRPr lang="fr-BE" sz="2000" dirty="0">
              <a:solidFill>
                <a:srgbClr val="DE8A36"/>
              </a:solidFill>
            </a:endParaRPr>
          </a:p>
          <a:p>
            <a:r>
              <a:rPr lang="fr-BE" sz="2000" dirty="0">
                <a:solidFill>
                  <a:srgbClr val="DE8A36"/>
                </a:solidFill>
              </a:rPr>
              <a:t>Conséquence: les pêcheurs sans emplois se reconvertissent en passeurs, loueurs de bateaux pour les candidats à l’émigration</a:t>
            </a:r>
            <a:endParaRPr lang="en-GB" sz="2000" dirty="0">
              <a:solidFill>
                <a:srgbClr val="DE8A36"/>
              </a:solidFill>
            </a:endParaRPr>
          </a:p>
          <a:p>
            <a:pPr lvl="0">
              <a:lnSpc>
                <a:spcPct val="94000"/>
              </a:lnSpc>
              <a:spcBef>
                <a:spcPts val="1000"/>
              </a:spcBef>
              <a:spcAft>
                <a:spcPts val="200"/>
              </a:spcAft>
            </a:pPr>
            <a:endParaRPr lang="fr-BE" sz="2050" dirty="0">
              <a:solidFill>
                <a:srgbClr val="C67320"/>
              </a:solidFill>
            </a:endParaRPr>
          </a:p>
        </p:txBody>
      </p:sp>
    </p:spTree>
    <p:extLst>
      <p:ext uri="{BB962C8B-B14F-4D97-AF65-F5344CB8AC3E}">
        <p14:creationId xmlns:p14="http://schemas.microsoft.com/office/powerpoint/2010/main" val="1275324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E113DF-DC81-F345-8AA9-6058CB0EB08A}"/>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3C004DEC-5579-894E-B133-8D4AA43ECAED}"/>
              </a:ext>
            </a:extLst>
          </p:cNvPr>
          <p:cNvSpPr>
            <a:spLocks noGrp="1"/>
          </p:cNvSpPr>
          <p:nvPr>
            <p:ph idx="1"/>
          </p:nvPr>
        </p:nvSpPr>
        <p:spPr/>
        <p:txBody>
          <a:bodyPr/>
          <a:lstStyle/>
          <a:p>
            <a:endParaRPr lang="fr-BE" b="1" dirty="0">
              <a:solidFill>
                <a:srgbClr val="2E74B5"/>
              </a:solidFill>
              <a:ea typeface="Times New Roman" panose="02020603050405020304" pitchFamily="18" charset="0"/>
              <a:cs typeface="Times New Roman" panose="02020603050405020304" pitchFamily="18" charset="0"/>
            </a:endParaRPr>
          </a:p>
          <a:p>
            <a:pPr algn="ctr"/>
            <a:r>
              <a:rPr lang="fr-BE" sz="4000" b="1" cap="all" dirty="0">
                <a:solidFill>
                  <a:srgbClr val="2E74B5"/>
                </a:solidFill>
                <a:ea typeface="Times New Roman" panose="02020603050405020304" pitchFamily="18" charset="0"/>
                <a:cs typeface="Times New Roman" panose="02020603050405020304" pitchFamily="18" charset="0"/>
              </a:rPr>
              <a:t>I.   3 Idées reçues à déconstruire sur les migrations africaines</a:t>
            </a:r>
            <a:endParaRPr lang="en-GB" sz="4000" b="1" cap="all" dirty="0">
              <a:solidFill>
                <a:srgbClr val="2E74B5"/>
              </a:solidFill>
              <a:ea typeface="Times New Roman" panose="02020603050405020304" pitchFamily="18" charset="0"/>
              <a:cs typeface="Times New Roman" panose="02020603050405020304" pitchFamily="18" charset="0"/>
            </a:endParaRPr>
          </a:p>
          <a:p>
            <a:endParaRPr lang="fr-FR" dirty="0"/>
          </a:p>
        </p:txBody>
      </p:sp>
      <p:sp>
        <p:nvSpPr>
          <p:cNvPr id="4" name="Espace réservé du numéro de diapositive 3">
            <a:extLst>
              <a:ext uri="{FF2B5EF4-FFF2-40B4-BE49-F238E27FC236}">
                <a16:creationId xmlns:a16="http://schemas.microsoft.com/office/drawing/2014/main" id="{566E6CC2-D248-3144-BE6F-2CC1CC45234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402841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Sous-conclusion #2</a:t>
            </a:r>
          </a:p>
        </p:txBody>
      </p:sp>
      <p:sp>
        <p:nvSpPr>
          <p:cNvPr id="5" name="Picture Placeholder 4"/>
          <p:cNvSpPr>
            <a:spLocks noGrp="1"/>
          </p:cNvSpPr>
          <p:nvPr>
            <p:ph type="pic" idx="1"/>
          </p:nvPr>
        </p:nvSpPr>
        <p:spPr/>
      </p:sp>
      <p:sp>
        <p:nvSpPr>
          <p:cNvPr id="6" name="Text Placeholder 5"/>
          <p:cNvSpPr>
            <a:spLocks noGrp="1"/>
          </p:cNvSpPr>
          <p:nvPr>
            <p:ph type="body" sz="half" idx="2"/>
          </p:nvPr>
        </p:nvSpPr>
        <p:spPr/>
        <p:txBody>
          <a:bodyPr>
            <a:normAutofit/>
          </a:bodyPr>
          <a:lstStyle/>
          <a:p>
            <a:r>
              <a:rPr lang="fr-FR" sz="2800" b="1" dirty="0"/>
              <a:t>Entreprenariat social et l’entreprenariat collectif</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7" name="Content Placeholder 5"/>
          <p:cNvSpPr>
            <a:spLocks noGrp="1"/>
          </p:cNvSpPr>
          <p:nvPr>
            <p:ph idx="1"/>
          </p:nvPr>
        </p:nvSpPr>
        <p:spPr>
          <a:xfrm>
            <a:off x="5726544" y="914401"/>
            <a:ext cx="5615711" cy="4470400"/>
          </a:xfrm>
        </p:spPr>
        <p:txBody>
          <a:bodyPr>
            <a:noAutofit/>
          </a:bodyPr>
          <a:lstStyle/>
          <a:p>
            <a:pPr marL="0" indent="0">
              <a:buNone/>
            </a:pPr>
            <a:r>
              <a:rPr lang="fr-FR" sz="2200" dirty="0"/>
              <a:t>RESOCIALISATION dans le milieu d’origine dû à un capital différentiel</a:t>
            </a:r>
          </a:p>
          <a:p>
            <a:pPr marL="0" indent="0">
              <a:buNone/>
            </a:pPr>
            <a:r>
              <a:rPr lang="fr-FR" sz="2200" dirty="0"/>
              <a:t>Comment motiver au retour et à l’installation ?  </a:t>
            </a:r>
            <a:r>
              <a:rPr lang="fr-FR" sz="2200" dirty="0" err="1"/>
              <a:t>Luxdev</a:t>
            </a:r>
            <a:r>
              <a:rPr lang="fr-FR" sz="2200" dirty="0"/>
              <a:t> en coopération avec OSC sénégalaises ont initiés des tentatives de fixation des migrants depuis le pays d’origine et programmes conjoint </a:t>
            </a:r>
            <a:r>
              <a:rPr lang="fr-FR" sz="2200" dirty="0" err="1"/>
              <a:t>LuxDev</a:t>
            </a:r>
            <a:r>
              <a:rPr lang="fr-FR" sz="2200" dirty="0"/>
              <a:t> et Ministère formation techniques et professionnelles</a:t>
            </a:r>
            <a:endParaRPr lang="en-GB" sz="2200" dirty="0">
              <a:solidFill>
                <a:srgbClr val="00B0F0"/>
              </a:solidFill>
            </a:endParaRPr>
          </a:p>
          <a:p>
            <a:pPr marL="0" indent="0">
              <a:buNone/>
            </a:pPr>
            <a:r>
              <a:rPr lang="fr-BE" sz="2200" dirty="0"/>
              <a:t>Conséquences = coopération et développement d’AGR = économie sociale</a:t>
            </a:r>
            <a:endParaRPr lang="en-GB" sz="2200" dirty="0"/>
          </a:p>
          <a:p>
            <a:pPr marL="0" indent="0">
              <a:buNone/>
            </a:pPr>
            <a:r>
              <a:rPr lang="fr-BE" sz="2200" dirty="0"/>
              <a:t>Impact = une fois formés, constitution en coopérative pour rester sur place</a:t>
            </a:r>
            <a:endParaRPr lang="en-GB" sz="2200" dirty="0"/>
          </a:p>
          <a:p>
            <a:pPr marL="0" indent="0">
              <a:buNone/>
            </a:pPr>
            <a:endParaRPr lang="en-GB" sz="2200" dirty="0"/>
          </a:p>
        </p:txBody>
      </p:sp>
    </p:spTree>
    <p:extLst>
      <p:ext uri="{BB962C8B-B14F-4D97-AF65-F5344CB8AC3E}">
        <p14:creationId xmlns:p14="http://schemas.microsoft.com/office/powerpoint/2010/main" val="29418800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489263" y="1286164"/>
            <a:ext cx="3043057" cy="718127"/>
          </a:xfrm>
        </p:spPr>
        <p:txBody>
          <a:bodyPr/>
          <a:lstStyle/>
          <a:p>
            <a:r>
              <a:rPr lang="fr-BE" dirty="0" err="1"/>
              <a:t>Tekki</a:t>
            </a:r>
            <a:r>
              <a:rPr lang="fr-BE" dirty="0"/>
              <a:t> </a:t>
            </a:r>
            <a:r>
              <a:rPr lang="fr-BE" dirty="0" err="1"/>
              <a:t>Fii</a:t>
            </a:r>
            <a:endParaRPr lang="en-GB" dirty="0"/>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7" name="Rectangle 6"/>
          <p:cNvSpPr/>
          <p:nvPr/>
        </p:nvSpPr>
        <p:spPr>
          <a:xfrm>
            <a:off x="1233378" y="2284213"/>
            <a:ext cx="9835649" cy="3224472"/>
          </a:xfrm>
          <a:prstGeom prst="rect">
            <a:avLst/>
          </a:prstGeom>
        </p:spPr>
        <p:txBody>
          <a:bodyPr wrap="square">
            <a:spAutoFit/>
          </a:bodyPr>
          <a:lstStyle/>
          <a:p>
            <a:r>
              <a:rPr lang="fr-BE" sz="2000" dirty="0">
                <a:solidFill>
                  <a:srgbClr val="00B0F0"/>
                </a:solidFill>
              </a:rPr>
              <a:t>Exemple : Développer l'Emploi au Sénégal, </a:t>
            </a:r>
            <a:r>
              <a:rPr lang="fr-BE" sz="2000" dirty="0" err="1">
                <a:solidFill>
                  <a:srgbClr val="00B0F0"/>
                </a:solidFill>
              </a:rPr>
              <a:t>Tekki</a:t>
            </a:r>
            <a:r>
              <a:rPr lang="fr-BE" sz="2000" dirty="0">
                <a:solidFill>
                  <a:srgbClr val="00B0F0"/>
                </a:solidFill>
              </a:rPr>
              <a:t> </a:t>
            </a:r>
            <a:r>
              <a:rPr lang="fr-BE" sz="2000" dirty="0" err="1">
                <a:solidFill>
                  <a:srgbClr val="00B0F0"/>
                </a:solidFill>
              </a:rPr>
              <a:t>Fii</a:t>
            </a:r>
            <a:r>
              <a:rPr lang="fr-BE" sz="2000" dirty="0">
                <a:solidFill>
                  <a:srgbClr val="00B0F0"/>
                </a:solidFill>
              </a:rPr>
              <a:t> (Réussir ici) = Dialogue 	avec association sportive et culturelle, Causerie communautaire, avec conducteurs de motos-taxis, avec les jeunes du Centre Conseil Adolescent </a:t>
            </a:r>
          </a:p>
          <a:p>
            <a:r>
              <a:rPr lang="fr-BE" sz="2000" dirty="0">
                <a:solidFill>
                  <a:srgbClr val="00B0F0"/>
                </a:solidFill>
              </a:rPr>
              <a:t>Qu’est-ce? Un centre de formation professionnel dans 5 régions correspondants aux grandes régions de départ</a:t>
            </a:r>
          </a:p>
          <a:p>
            <a:pPr marL="384048" lvl="0" indent="-384048">
              <a:lnSpc>
                <a:spcPct val="94000"/>
              </a:lnSpc>
              <a:spcBef>
                <a:spcPts val="1000"/>
              </a:spcBef>
              <a:spcAft>
                <a:spcPts val="200"/>
              </a:spcAft>
              <a:buFont typeface="Franklin Gothic Book" panose="020B0503020102020204" pitchFamily="34" charset="0"/>
              <a:buChar char="■"/>
            </a:pPr>
            <a:r>
              <a:rPr lang="fr-FR" sz="2000" dirty="0">
                <a:solidFill>
                  <a:srgbClr val="C67320"/>
                </a:solidFill>
              </a:rPr>
              <a:t>Aider les entreprises à résorber les impacts négatifs de la </a:t>
            </a:r>
            <a:r>
              <a:rPr lang="fr-FR" sz="2000" dirty="0" err="1">
                <a:solidFill>
                  <a:srgbClr val="C67320"/>
                </a:solidFill>
              </a:rPr>
              <a:t>Covid</a:t>
            </a:r>
            <a:r>
              <a:rPr lang="fr-FR" sz="2000" dirty="0">
                <a:solidFill>
                  <a:srgbClr val="C67320"/>
                </a:solidFill>
              </a:rPr>
              <a:t> -19 (</a:t>
            </a:r>
            <a:r>
              <a:rPr lang="fr-BE" sz="2000" dirty="0">
                <a:solidFill>
                  <a:srgbClr val="C67320"/>
                </a:solidFill>
              </a:rPr>
              <a:t>Création d’un fonds dédié aux coopératives)</a:t>
            </a:r>
            <a:endParaRPr lang="fr-FR" sz="2000" dirty="0">
              <a:solidFill>
                <a:srgbClr val="C67320"/>
              </a:solidFill>
            </a:endParaRPr>
          </a:p>
          <a:p>
            <a:pPr marL="384048" lvl="0" indent="-384048">
              <a:lnSpc>
                <a:spcPct val="94000"/>
              </a:lnSpc>
              <a:spcBef>
                <a:spcPts val="1000"/>
              </a:spcBef>
              <a:spcAft>
                <a:spcPts val="200"/>
              </a:spcAft>
              <a:buFont typeface="Franklin Gothic Book" panose="020B0503020102020204" pitchFamily="34" charset="0"/>
              <a:buChar char="■"/>
            </a:pPr>
            <a:r>
              <a:rPr lang="fr-FR" sz="2000" dirty="0">
                <a:solidFill>
                  <a:srgbClr val="C67320"/>
                </a:solidFill>
              </a:rPr>
              <a:t>Accroitre la productivité des entreprises</a:t>
            </a:r>
          </a:p>
          <a:p>
            <a:pPr marL="384048" indent="-384048">
              <a:lnSpc>
                <a:spcPct val="94000"/>
              </a:lnSpc>
              <a:spcBef>
                <a:spcPts val="1000"/>
              </a:spcBef>
              <a:spcAft>
                <a:spcPts val="200"/>
              </a:spcAft>
              <a:buFont typeface="Franklin Gothic Book" panose="020B0503020102020204" pitchFamily="34" charset="0"/>
              <a:buChar char="■"/>
            </a:pPr>
            <a:r>
              <a:rPr lang="fr-FR" sz="2000" dirty="0">
                <a:solidFill>
                  <a:srgbClr val="C67320"/>
                </a:solidFill>
              </a:rPr>
              <a:t>Stimuler l’insertion professionnelle (</a:t>
            </a:r>
            <a:r>
              <a:rPr lang="fr-BE" sz="2000" dirty="0">
                <a:solidFill>
                  <a:srgbClr val="C67320"/>
                </a:solidFill>
              </a:rPr>
              <a:t>Création d’un accès aux marchés)</a:t>
            </a:r>
            <a:endParaRPr lang="fr-FR" sz="2000" dirty="0">
              <a:solidFill>
                <a:srgbClr val="C67320"/>
              </a:solidFill>
            </a:endParaRPr>
          </a:p>
        </p:txBody>
      </p:sp>
      <p:pic>
        <p:nvPicPr>
          <p:cNvPr id="8" name="Picture 7"/>
          <p:cNvPicPr>
            <a:picLocks noChangeAspect="1"/>
          </p:cNvPicPr>
          <p:nvPr/>
        </p:nvPicPr>
        <p:blipFill>
          <a:blip r:embed="rId2"/>
          <a:stretch>
            <a:fillRect/>
          </a:stretch>
        </p:blipFill>
        <p:spPr>
          <a:xfrm>
            <a:off x="1233378" y="976797"/>
            <a:ext cx="1255885" cy="932769"/>
          </a:xfrm>
          <a:prstGeom prst="rect">
            <a:avLst/>
          </a:prstGeom>
        </p:spPr>
      </p:pic>
    </p:spTree>
    <p:extLst>
      <p:ext uri="{BB962C8B-B14F-4D97-AF65-F5344CB8AC3E}">
        <p14:creationId xmlns:p14="http://schemas.microsoft.com/office/powerpoint/2010/main" val="42743838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5743" y="2311400"/>
            <a:ext cx="9601200" cy="3590636"/>
          </a:xfrm>
        </p:spPr>
        <p:txBody>
          <a:bodyPr>
            <a:noAutofit/>
          </a:bodyPr>
          <a:lstStyle/>
          <a:p>
            <a:br>
              <a:rPr lang="fr-FR" sz="1800" dirty="0">
                <a:latin typeface="+mn-lt"/>
              </a:rPr>
            </a:br>
            <a:br>
              <a:rPr lang="fr-FR" sz="1600" dirty="0"/>
            </a:br>
            <a:br>
              <a:rPr lang="fr-FR" sz="1600" dirty="0"/>
            </a:br>
            <a:endParaRPr lang="en-GB" sz="1600" dirty="0"/>
          </a:p>
        </p:txBody>
      </p:sp>
      <p:sp>
        <p:nvSpPr>
          <p:cNvPr id="3" name="Slide Number Placeholder 2"/>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4" name="Rectangle 3"/>
          <p:cNvSpPr/>
          <p:nvPr/>
        </p:nvSpPr>
        <p:spPr>
          <a:xfrm>
            <a:off x="1394691" y="1286363"/>
            <a:ext cx="7010400" cy="830997"/>
          </a:xfrm>
          <a:prstGeom prst="rect">
            <a:avLst/>
          </a:prstGeom>
        </p:spPr>
        <p:txBody>
          <a:bodyPr wrap="square">
            <a:spAutoFit/>
          </a:bodyPr>
          <a:lstStyle/>
          <a:p>
            <a:r>
              <a:rPr lang="fr-FR" sz="2400" dirty="0">
                <a:solidFill>
                  <a:srgbClr val="C67320"/>
                </a:solidFill>
                <a:latin typeface="Franklin Gothic Medium" panose="020B0603020102020204"/>
                <a:ea typeface="+mj-ea"/>
                <a:cs typeface="+mj-cs"/>
              </a:rPr>
              <a:t>Principaux résultats du projet Accès Équitable à la Formation Professionnelle (ACEFOP)</a:t>
            </a:r>
            <a:endParaRPr lang="en-GB" dirty="0"/>
          </a:p>
        </p:txBody>
      </p:sp>
      <p:sp>
        <p:nvSpPr>
          <p:cNvPr id="6" name="Rectangle 5"/>
          <p:cNvSpPr/>
          <p:nvPr/>
        </p:nvSpPr>
        <p:spPr>
          <a:xfrm>
            <a:off x="1394691" y="2117360"/>
            <a:ext cx="9674337" cy="4731936"/>
          </a:xfrm>
          <a:prstGeom prst="rect">
            <a:avLst/>
          </a:prstGeom>
        </p:spPr>
        <p:txBody>
          <a:bodyPr wrap="square">
            <a:spAutoFit/>
          </a:bodyPr>
          <a:lstStyle/>
          <a:p>
            <a:pPr marL="342900" lvl="0" indent="-342900">
              <a:lnSpc>
                <a:spcPct val="115000"/>
              </a:lnSpc>
              <a:spcAft>
                <a:spcPts val="0"/>
              </a:spcAft>
              <a:buFont typeface="Wingdings" panose="05000000000000000000" pitchFamily="2" charset="2"/>
              <a:buChar char=""/>
            </a:pPr>
            <a:r>
              <a:rPr lang="fr-BE" sz="2200" dirty="0">
                <a:solidFill>
                  <a:srgbClr val="DE8A36"/>
                </a:solidFill>
                <a:ea typeface="Calibri" panose="020F0502020204030204" pitchFamily="34" charset="0"/>
                <a:cs typeface="Times New Roman" panose="02020603050405020304" pitchFamily="18" charset="0"/>
              </a:rPr>
              <a:t>Une minorité d’entreprises (3,2%) seulement propose un contrat d’apprentissage</a:t>
            </a:r>
            <a:endParaRPr lang="en-GB" sz="2200" dirty="0">
              <a:solidFill>
                <a:srgbClr val="DE8A36"/>
              </a:solidFill>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BE" sz="2200" dirty="0">
                <a:solidFill>
                  <a:srgbClr val="DE8A36"/>
                </a:solidFill>
                <a:ea typeface="Calibri" panose="020F0502020204030204" pitchFamily="34" charset="0"/>
                <a:cs typeface="Times New Roman" panose="02020603050405020304" pitchFamily="18" charset="0"/>
              </a:rPr>
              <a:t>Une intention favorable : plus de la moitié des chefs d’entreprises (55%) s’engage à recruter</a:t>
            </a:r>
            <a:endParaRPr lang="en-GB" sz="2200" dirty="0">
              <a:solidFill>
                <a:srgbClr val="DE8A36"/>
              </a:solidFill>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BE" sz="2200" dirty="0">
                <a:solidFill>
                  <a:srgbClr val="DE8A36"/>
                </a:solidFill>
                <a:ea typeface="Calibri" panose="020F0502020204030204" pitchFamily="34" charset="0"/>
                <a:cs typeface="Times New Roman" panose="02020603050405020304" pitchFamily="18" charset="0"/>
              </a:rPr>
              <a:t>Une satisfaction élevée et constante des chefs d’entreprise</a:t>
            </a:r>
            <a:endParaRPr lang="en-GB" sz="2200" dirty="0">
              <a:solidFill>
                <a:srgbClr val="DE8A36"/>
              </a:solidFill>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BE" sz="2200" dirty="0">
                <a:solidFill>
                  <a:srgbClr val="DE8A36"/>
                </a:solidFill>
                <a:ea typeface="Calibri" panose="020F0502020204030204" pitchFamily="34" charset="0"/>
                <a:cs typeface="Times New Roman" panose="02020603050405020304" pitchFamily="18" charset="0"/>
              </a:rPr>
              <a:t>Impacts négatifs importants de la COVID-19 sur les employeurs et les sortis</a:t>
            </a:r>
            <a:endParaRPr lang="en-GB" sz="2200" dirty="0">
              <a:solidFill>
                <a:srgbClr val="DE8A36"/>
              </a:solidFill>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BE" sz="2200" dirty="0">
                <a:solidFill>
                  <a:srgbClr val="DE8A36"/>
                </a:solidFill>
                <a:ea typeface="Calibri" panose="020F0502020204030204" pitchFamily="34" charset="0"/>
                <a:cs typeface="Times New Roman" panose="02020603050405020304" pitchFamily="18" charset="0"/>
              </a:rPr>
              <a:t>Une amélioration du taux d’embauche des sortis issus de la formation </a:t>
            </a:r>
            <a:endParaRPr lang="en-GB" sz="2200" dirty="0">
              <a:solidFill>
                <a:srgbClr val="DE8A36"/>
              </a:solidFill>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BE" sz="2200" dirty="0">
                <a:solidFill>
                  <a:srgbClr val="DE8A36"/>
                </a:solidFill>
                <a:ea typeface="Calibri" panose="020F0502020204030204" pitchFamily="34" charset="0"/>
                <a:cs typeface="Times New Roman" panose="02020603050405020304" pitchFamily="18" charset="0"/>
              </a:rPr>
              <a:t>Un délai d’embauche des sortis dépassant l’année après la formation et forte adéquation entre la formation et l’emploi occupé</a:t>
            </a:r>
            <a:endParaRPr lang="en-GB" sz="2200" dirty="0">
              <a:solidFill>
                <a:srgbClr val="DE8A36"/>
              </a:solidFill>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BE" sz="2200" dirty="0">
                <a:solidFill>
                  <a:srgbClr val="DE8A36"/>
                </a:solidFill>
                <a:ea typeface="Calibri" panose="020F0502020204030204" pitchFamily="34" charset="0"/>
                <a:cs typeface="Times New Roman" panose="02020603050405020304" pitchFamily="18" charset="0"/>
              </a:rPr>
              <a:t>Un important niveau du recours auto entreprenariat par les sortis </a:t>
            </a:r>
            <a:endParaRPr lang="en-GB" sz="2200" dirty="0">
              <a:solidFill>
                <a:srgbClr val="DE8A36"/>
              </a:solidFill>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Wingdings" panose="05000000000000000000" pitchFamily="2" charset="2"/>
              <a:buChar char=""/>
            </a:pPr>
            <a:r>
              <a:rPr lang="fr-BE" sz="2200" dirty="0">
                <a:solidFill>
                  <a:srgbClr val="DE8A36"/>
                </a:solidFill>
                <a:ea typeface="Calibri" panose="020F0502020204030204" pitchFamily="34" charset="0"/>
                <a:cs typeface="Times New Roman" panose="02020603050405020304" pitchFamily="18" charset="0"/>
              </a:rPr>
              <a:t>Un accompagnement moyen des sortis : 52,7% des sortis ont été accompagnés</a:t>
            </a:r>
            <a:endParaRPr lang="en-GB" sz="2200" dirty="0">
              <a:solidFill>
                <a:srgbClr val="DE8A36"/>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62720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GB" dirty="0"/>
              <a:t>Sous-conclusion #3</a:t>
            </a:r>
          </a:p>
        </p:txBody>
      </p:sp>
      <p:sp>
        <p:nvSpPr>
          <p:cNvPr id="5" name="Picture Placeholder 4"/>
          <p:cNvSpPr>
            <a:spLocks noGrp="1"/>
          </p:cNvSpPr>
          <p:nvPr>
            <p:ph type="pic" idx="1"/>
          </p:nvPr>
        </p:nvSpPr>
        <p:spPr/>
      </p:sp>
      <p:sp>
        <p:nvSpPr>
          <p:cNvPr id="6" name="Text Placeholder 5"/>
          <p:cNvSpPr>
            <a:spLocks noGrp="1"/>
          </p:cNvSpPr>
          <p:nvPr>
            <p:ph type="body" sz="half" idx="2"/>
          </p:nvPr>
        </p:nvSpPr>
        <p:spPr/>
        <p:txBody>
          <a:bodyPr>
            <a:normAutofit/>
          </a:bodyPr>
          <a:lstStyle/>
          <a:p>
            <a:r>
              <a:rPr lang="fr-FR" sz="2800" b="1" dirty="0"/>
              <a:t>Gestion durable des terres et accès aux facteurs de production pour l’exploitation agricole familiale </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8" name="Rectangle 7"/>
          <p:cNvSpPr/>
          <p:nvPr/>
        </p:nvSpPr>
        <p:spPr>
          <a:xfrm>
            <a:off x="5532120" y="648583"/>
            <a:ext cx="6096000" cy="5156220"/>
          </a:xfrm>
          <a:prstGeom prst="rect">
            <a:avLst/>
          </a:prstGeom>
        </p:spPr>
        <p:txBody>
          <a:bodyPr>
            <a:spAutoFit/>
          </a:bodyPr>
          <a:lstStyle/>
          <a:p>
            <a:pPr marL="384048" lvl="0" indent="-384048">
              <a:lnSpc>
                <a:spcPct val="94000"/>
              </a:lnSpc>
              <a:spcBef>
                <a:spcPts val="1000"/>
              </a:spcBef>
              <a:spcAft>
                <a:spcPts val="200"/>
              </a:spcAft>
              <a:buFont typeface="Franklin Gothic Book" panose="020B0503020102020204" pitchFamily="34" charset="0"/>
              <a:buChar char="■"/>
            </a:pPr>
            <a:r>
              <a:rPr lang="fr-BE" sz="2050" dirty="0">
                <a:solidFill>
                  <a:srgbClr val="C67320"/>
                </a:solidFill>
              </a:rPr>
              <a:t>Exercice d’apprentissage de politiques intersectorielles qui ont besoin de s’éprouver face à l’urgence de l’établissement des liens entre migration et gestion durable des terres.</a:t>
            </a:r>
            <a:endParaRPr lang="en-GB" sz="2050" dirty="0">
              <a:solidFill>
                <a:srgbClr val="C67320"/>
              </a:solidFill>
            </a:endParaRPr>
          </a:p>
          <a:p>
            <a:pPr marL="384048" lvl="0" indent="-384048">
              <a:lnSpc>
                <a:spcPct val="94000"/>
              </a:lnSpc>
              <a:spcBef>
                <a:spcPts val="1000"/>
              </a:spcBef>
              <a:spcAft>
                <a:spcPts val="200"/>
              </a:spcAft>
              <a:buFont typeface="Franklin Gothic Book" panose="020B0503020102020204" pitchFamily="34" charset="0"/>
              <a:buChar char="■"/>
            </a:pPr>
            <a:r>
              <a:rPr lang="fr-BE" sz="2050" dirty="0">
                <a:solidFill>
                  <a:srgbClr val="C67320"/>
                </a:solidFill>
              </a:rPr>
              <a:t>Investissements publics devraient tenir compte des régions ayant le solde migratoire le plus élevé</a:t>
            </a:r>
            <a:endParaRPr lang="en-GB" sz="2050" dirty="0">
              <a:solidFill>
                <a:srgbClr val="C67320"/>
              </a:solidFill>
            </a:endParaRPr>
          </a:p>
          <a:p>
            <a:pPr marL="384048" lvl="0" indent="-384048">
              <a:lnSpc>
                <a:spcPct val="94000"/>
              </a:lnSpc>
              <a:spcBef>
                <a:spcPts val="1000"/>
              </a:spcBef>
              <a:spcAft>
                <a:spcPts val="200"/>
              </a:spcAft>
              <a:buFont typeface="Franklin Gothic Book" panose="020B0503020102020204" pitchFamily="34" charset="0"/>
              <a:buChar char="■"/>
            </a:pPr>
            <a:r>
              <a:rPr lang="fr-BE" sz="2050" dirty="0">
                <a:solidFill>
                  <a:srgbClr val="C67320"/>
                </a:solidFill>
              </a:rPr>
              <a:t>Meilleure articulation avec la politique nationale de protection sociale</a:t>
            </a:r>
            <a:endParaRPr lang="en-GB" sz="2050" dirty="0">
              <a:solidFill>
                <a:srgbClr val="C67320"/>
              </a:solidFill>
            </a:endParaRPr>
          </a:p>
          <a:p>
            <a:pPr marL="384048" lvl="0" indent="-384048">
              <a:lnSpc>
                <a:spcPct val="94000"/>
              </a:lnSpc>
              <a:spcBef>
                <a:spcPts val="1000"/>
              </a:spcBef>
              <a:spcAft>
                <a:spcPts val="200"/>
              </a:spcAft>
              <a:buFont typeface="Franklin Gothic Book" panose="020B0503020102020204" pitchFamily="34" charset="0"/>
              <a:buChar char="■"/>
            </a:pPr>
            <a:r>
              <a:rPr lang="fr-BE" sz="2050" dirty="0">
                <a:solidFill>
                  <a:srgbClr val="C67320"/>
                </a:solidFill>
              </a:rPr>
              <a:t>Territorialisation des politiques publiques devrait se traduire par l’érection des grands pôles régionaux de développement</a:t>
            </a:r>
            <a:endParaRPr lang="en-GB" sz="2050" dirty="0">
              <a:solidFill>
                <a:srgbClr val="C67320"/>
              </a:solidFill>
            </a:endParaRPr>
          </a:p>
          <a:p>
            <a:pPr marL="384048" lvl="0" indent="-384048">
              <a:lnSpc>
                <a:spcPct val="94000"/>
              </a:lnSpc>
              <a:spcBef>
                <a:spcPts val="1000"/>
              </a:spcBef>
              <a:spcAft>
                <a:spcPts val="200"/>
              </a:spcAft>
              <a:buFont typeface="Franklin Gothic Book" panose="020B0503020102020204" pitchFamily="34" charset="0"/>
              <a:buChar char="■"/>
            </a:pPr>
            <a:r>
              <a:rPr lang="fr-BE" sz="2050" dirty="0">
                <a:solidFill>
                  <a:srgbClr val="C67320"/>
                </a:solidFill>
              </a:rPr>
              <a:t>Contribution directe à l’impulsion des politiques publiques qui gagneraient à prendre en compte la migration dans les stratégies de gestion durable des terres</a:t>
            </a:r>
            <a:endParaRPr lang="en-GB" sz="2050" dirty="0">
              <a:solidFill>
                <a:srgbClr val="C67320"/>
              </a:solidFill>
            </a:endParaRPr>
          </a:p>
        </p:txBody>
      </p:sp>
    </p:spTree>
    <p:extLst>
      <p:ext uri="{BB962C8B-B14F-4D97-AF65-F5344CB8AC3E}">
        <p14:creationId xmlns:p14="http://schemas.microsoft.com/office/powerpoint/2010/main" val="20594142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2946400" y="1692613"/>
            <a:ext cx="7431596" cy="1099611"/>
          </a:xfrm>
        </p:spPr>
        <p:txBody>
          <a:bodyPr>
            <a:normAutofit/>
          </a:bodyPr>
          <a:lstStyle/>
          <a:p>
            <a:r>
              <a:rPr lang="fr-BE" dirty="0"/>
              <a:t> Conclusion</a:t>
            </a:r>
            <a:endParaRPr lang="en-GB" dirty="0"/>
          </a:p>
        </p:txBody>
      </p:sp>
      <p:sp>
        <p:nvSpPr>
          <p:cNvPr id="9" name="Text Placeholder 8"/>
          <p:cNvSpPr>
            <a:spLocks noGrp="1"/>
          </p:cNvSpPr>
          <p:nvPr>
            <p:ph type="body" idx="1"/>
          </p:nvPr>
        </p:nvSpPr>
        <p:spPr>
          <a:xfrm>
            <a:off x="765025" y="2792224"/>
            <a:ext cx="9612971" cy="2567428"/>
          </a:xfrm>
        </p:spPr>
        <p:txBody>
          <a:bodyPr>
            <a:normAutofit/>
          </a:bodyPr>
          <a:lstStyle/>
          <a:p>
            <a:r>
              <a:rPr lang="fr-BE" sz="3600" dirty="0"/>
              <a:t>La sécurité humaine passe par davantage de souveraineté dans l’élaboration des politiques migratoires et le fonctionnement des institutions africaines.</a:t>
            </a:r>
            <a:endParaRPr lang="en-GB" sz="3600" dirty="0"/>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40668110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414641" y="1201723"/>
            <a:ext cx="4416325" cy="720790"/>
          </a:xfrm>
        </p:spPr>
        <p:txBody>
          <a:bodyPr>
            <a:noAutofit/>
          </a:bodyPr>
          <a:lstStyle/>
          <a:p>
            <a:r>
              <a:rPr lang="fr-BE" sz="3600" dirty="0"/>
              <a:t>Références</a:t>
            </a:r>
            <a:endParaRPr lang="en-GB" sz="3600" dirty="0"/>
          </a:p>
        </p:txBody>
      </p:sp>
      <p:sp>
        <p:nvSpPr>
          <p:cNvPr id="6" name="Text Placeholder 5"/>
          <p:cNvSpPr>
            <a:spLocks noGrp="1"/>
          </p:cNvSpPr>
          <p:nvPr>
            <p:ph type="subTitle" idx="1"/>
          </p:nvPr>
        </p:nvSpPr>
        <p:spPr>
          <a:xfrm>
            <a:off x="2286000" y="2037357"/>
            <a:ext cx="8957795" cy="4509358"/>
          </a:xfrm>
        </p:spPr>
        <p:txBody>
          <a:bodyPr>
            <a:noAutofit/>
          </a:bodyPr>
          <a:lstStyle/>
          <a:p>
            <a:pPr>
              <a:lnSpc>
                <a:spcPct val="115000"/>
              </a:lnSpc>
              <a:spcAft>
                <a:spcPts val="800"/>
              </a:spcAft>
            </a:pPr>
            <a:r>
              <a:rPr lang="fr-FR" sz="1600" dirty="0" err="1">
                <a:latin typeface="Franklin Gothic Book" panose="020B0503020102020204" pitchFamily="34" charset="0"/>
                <a:ea typeface="Calibri" panose="020F0502020204030204" pitchFamily="34" charset="0"/>
                <a:cs typeface="Times New Roman" panose="02020603050405020304" pitchFamily="18" charset="0"/>
              </a:rPr>
              <a:t>Bertossi</a:t>
            </a:r>
            <a:r>
              <a:rPr lang="fr-FR" sz="1600" dirty="0">
                <a:latin typeface="Franklin Gothic Book" panose="020B0503020102020204" pitchFamily="34" charset="0"/>
                <a:ea typeface="Calibri" panose="020F0502020204030204" pitchFamily="34" charset="0"/>
                <a:cs typeface="Times New Roman" panose="02020603050405020304" pitchFamily="18" charset="0"/>
              </a:rPr>
              <a:t> C., A. El </a:t>
            </a:r>
            <a:r>
              <a:rPr lang="fr-FR" sz="1600" dirty="0" err="1">
                <a:latin typeface="Franklin Gothic Book" panose="020B0503020102020204" pitchFamily="34" charset="0"/>
                <a:ea typeface="Calibri" panose="020F0502020204030204" pitchFamily="34" charset="0"/>
                <a:cs typeface="Times New Roman" panose="02020603050405020304" pitchFamily="18" charset="0"/>
              </a:rPr>
              <a:t>Ouassif</a:t>
            </a:r>
            <a:r>
              <a:rPr lang="fr-FR" sz="1600" dirty="0">
                <a:latin typeface="Franklin Gothic Book" panose="020B0503020102020204" pitchFamily="34" charset="0"/>
                <a:ea typeface="Calibri" panose="020F0502020204030204" pitchFamily="34" charset="0"/>
                <a:cs typeface="Times New Roman" panose="02020603050405020304" pitchFamily="18" charset="0"/>
              </a:rPr>
              <a:t> et M. </a:t>
            </a:r>
            <a:r>
              <a:rPr lang="fr-FR" sz="1600" dirty="0" err="1">
                <a:latin typeface="Franklin Gothic Book" panose="020B0503020102020204" pitchFamily="34" charset="0"/>
                <a:ea typeface="Calibri" panose="020F0502020204030204" pitchFamily="34" charset="0"/>
                <a:cs typeface="Times New Roman" panose="02020603050405020304" pitchFamily="18" charset="0"/>
              </a:rPr>
              <a:t>Tardis</a:t>
            </a:r>
            <a:r>
              <a:rPr lang="fr-FR" sz="1600" dirty="0">
                <a:latin typeface="Franklin Gothic Book" panose="020B0503020102020204" pitchFamily="34" charset="0"/>
                <a:ea typeface="Calibri" panose="020F0502020204030204" pitchFamily="34" charset="0"/>
                <a:cs typeface="Times New Roman" panose="02020603050405020304" pitchFamily="18" charset="0"/>
              </a:rPr>
              <a:t> (2021). L'agenda de l'Union africaine sur les migrations. Une alternative aux priorités européennes en Afrique ? </a:t>
            </a:r>
            <a:r>
              <a:rPr lang="fr-FR" sz="1600" i="1" dirty="0">
                <a:latin typeface="Franklin Gothic Book" panose="020B0503020102020204" pitchFamily="34" charset="0"/>
                <a:ea typeface="Calibri" panose="020F0502020204030204" pitchFamily="34" charset="0"/>
                <a:cs typeface="Times New Roman" panose="02020603050405020304" pitchFamily="18" charset="0"/>
              </a:rPr>
              <a:t>Institut français des relations internationales. </a:t>
            </a:r>
            <a:r>
              <a:rPr lang="fr-FR" sz="1600" dirty="0">
                <a:latin typeface="Franklin Gothic Book" panose="020B0503020102020204" pitchFamily="34" charset="0"/>
                <a:ea typeface="Calibri" panose="020F0502020204030204" pitchFamily="34" charset="0"/>
                <a:cs typeface="Times New Roman" panose="02020603050405020304" pitchFamily="18" charset="0"/>
              </a:rPr>
              <a:t>[En ligne] </a:t>
            </a:r>
            <a:r>
              <a:rPr lang="fr-FR" sz="1600" u="sng" dirty="0">
                <a:solidFill>
                  <a:srgbClr val="0563C1"/>
                </a:solidFill>
                <a:latin typeface="Franklin Gothic Book" panose="020B0503020102020204" pitchFamily="34" charset="0"/>
                <a:ea typeface="Calibri" panose="020F0502020204030204" pitchFamily="34" charset="0"/>
                <a:cs typeface="Times New Roman" panose="02020603050405020304" pitchFamily="18" charset="0"/>
                <a:hlinkClick r:id="rId3"/>
              </a:rPr>
              <a:t>https://www.ifri.org/fr/publications/notes-de-lifri/lagenda-de-lunion-africaine-migrations-une-alternative-aux-priorites</a:t>
            </a:r>
            <a:r>
              <a:rPr lang="fr-FR" sz="1600" dirty="0">
                <a:latin typeface="Franklin Gothic Book" panose="020B0503020102020204" pitchFamily="34" charset="0"/>
                <a:ea typeface="Calibri" panose="020F0502020204030204" pitchFamily="34" charset="0"/>
                <a:cs typeface="Times New Roman" panose="02020603050405020304" pitchFamily="18" charset="0"/>
              </a:rPr>
              <a:t> . Consulté le 14 novembre 2021. </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1600" dirty="0">
                <a:latin typeface="Franklin Gothic Book" panose="020B0503020102020204" pitchFamily="34" charset="0"/>
                <a:ea typeface="Calibri" panose="020F0502020204030204" pitchFamily="34" charset="0"/>
                <a:cs typeface="Times New Roman" panose="02020603050405020304" pitchFamily="18" charset="0"/>
              </a:rPr>
              <a:t>Centre d’études stratégiques de l’Afrique. (2020). Tendances migratoires en Afrique à surveiller en 2021. [En ligne] </a:t>
            </a:r>
            <a:r>
              <a:rPr lang="fr-BE" sz="1600" u="sng" dirty="0">
                <a:solidFill>
                  <a:srgbClr val="0563C1"/>
                </a:solidFill>
                <a:latin typeface="Franklin Gothic Book" panose="020B0503020102020204" pitchFamily="34" charset="0"/>
                <a:ea typeface="Calibri" panose="020F0502020204030204" pitchFamily="34" charset="0"/>
                <a:cs typeface="Times New Roman" panose="02020603050405020304" pitchFamily="18" charset="0"/>
                <a:hlinkClick r:id="rId4"/>
              </a:rPr>
              <a:t>https://africacenter.org/fr/spotlight/tendances-migratoires-en-afrique-a-surveiller-en-2021/</a:t>
            </a:r>
            <a:r>
              <a:rPr lang="fr-BE" sz="1600" dirty="0">
                <a:latin typeface="Franklin Gothic Book" panose="020B0503020102020204" pitchFamily="34" charset="0"/>
                <a:ea typeface="Calibri" panose="020F0502020204030204" pitchFamily="34" charset="0"/>
                <a:cs typeface="Times New Roman" panose="02020603050405020304" pitchFamily="18" charset="0"/>
              </a:rPr>
              <a:t> . Consulté le 12 novembre 2021. </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1600" dirty="0">
                <a:latin typeface="Franklin Gothic Book" panose="020B0503020102020204" pitchFamily="34" charset="0"/>
                <a:ea typeface="Calibri" panose="020F0502020204030204" pitchFamily="34" charset="0"/>
                <a:cs typeface="Times New Roman" panose="02020603050405020304" pitchFamily="18" charset="0"/>
              </a:rPr>
              <a:t>Charrière, F. et Frésia, M.  2008. L’Afrique de l’Ouest comme espace migratoire et espace de protection.</a:t>
            </a:r>
            <a:r>
              <a:rPr lang="fr-BE" sz="1600" i="1" dirty="0">
                <a:latin typeface="Franklin Gothic Book" panose="020B0503020102020204" pitchFamily="34" charset="0"/>
                <a:ea typeface="Calibri" panose="020F0502020204030204" pitchFamily="34" charset="0"/>
                <a:cs typeface="Times New Roman" panose="02020603050405020304" pitchFamily="18" charset="0"/>
              </a:rPr>
              <a:t> UNHCR</a:t>
            </a:r>
            <a:r>
              <a:rPr lang="fr-BE" sz="1600" dirty="0">
                <a:latin typeface="Franklin Gothic Book" panose="020B0503020102020204" pitchFamily="34" charset="0"/>
                <a:ea typeface="Calibri" panose="020F0502020204030204" pitchFamily="34" charset="0"/>
                <a:cs typeface="Times New Roman" panose="02020603050405020304" pitchFamily="18" charset="0"/>
              </a:rPr>
              <a:t>. [En ligne] </a:t>
            </a:r>
            <a:r>
              <a:rPr lang="fr-BE" sz="1600" u="sng" dirty="0">
                <a:solidFill>
                  <a:srgbClr val="0563C1"/>
                </a:solidFill>
                <a:latin typeface="Franklin Gothic Book" panose="020B0503020102020204" pitchFamily="34" charset="0"/>
                <a:ea typeface="Calibri" panose="020F0502020204030204" pitchFamily="34" charset="0"/>
                <a:cs typeface="Times New Roman" panose="02020603050405020304" pitchFamily="18" charset="0"/>
                <a:hlinkClick r:id="rId5"/>
              </a:rPr>
              <a:t>https://www.unhcr.org/fr-fr/4b151cb61d.pdf</a:t>
            </a:r>
            <a:r>
              <a:rPr lang="fr-BE" sz="1600" dirty="0">
                <a:latin typeface="Franklin Gothic Book" panose="020B0503020102020204" pitchFamily="34" charset="0"/>
                <a:ea typeface="Calibri" panose="020F0502020204030204" pitchFamily="34" charset="0"/>
                <a:cs typeface="Times New Roman" panose="02020603050405020304" pitchFamily="18" charset="0"/>
              </a:rPr>
              <a:t> . Consulté le 10 novembre 2021. </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FR" sz="1600" dirty="0">
                <a:latin typeface="Franklin Gothic Book" panose="020B0503020102020204" pitchFamily="34" charset="0"/>
                <a:ea typeface="Calibri" panose="020F0502020204030204" pitchFamily="34" charset="0"/>
                <a:cs typeface="Times New Roman" panose="02020603050405020304" pitchFamily="18" charset="0"/>
              </a:rPr>
              <a:t>Commission de l’Union africaine. (2018).Cadre de politique migratoire pour l’Afrique </a:t>
            </a:r>
            <a:r>
              <a:rPr lang="fr-FR" sz="1600" dirty="0" err="1">
                <a:latin typeface="Franklin Gothic Book" panose="020B0503020102020204" pitchFamily="34" charset="0"/>
                <a:ea typeface="Calibri" panose="020F0502020204030204" pitchFamily="34" charset="0"/>
                <a:cs typeface="Times New Roman" panose="02020603050405020304" pitchFamily="18" charset="0"/>
              </a:rPr>
              <a:t>revise</a:t>
            </a:r>
            <a:r>
              <a:rPr lang="fr-FR" sz="1600" dirty="0">
                <a:latin typeface="Franklin Gothic Book" panose="020B0503020102020204" pitchFamily="34" charset="0"/>
                <a:ea typeface="Calibri" panose="020F0502020204030204" pitchFamily="34" charset="0"/>
                <a:cs typeface="Times New Roman" panose="02020603050405020304" pitchFamily="18" charset="0"/>
              </a:rPr>
              <a:t> et plan d’Action (2018 – 2030). Commission de l’Union africaine, Département des Affaires sociales, </a:t>
            </a:r>
            <a:r>
              <a:rPr lang="fr-FR" sz="1600" dirty="0" err="1">
                <a:latin typeface="Franklin Gothic Book" panose="020B0503020102020204" pitchFamily="34" charset="0"/>
                <a:ea typeface="Calibri" panose="020F0502020204030204" pitchFamily="34" charset="0"/>
                <a:cs typeface="Times New Roman" panose="02020603050405020304" pitchFamily="18" charset="0"/>
              </a:rPr>
              <a:t>Addis</a:t>
            </a:r>
            <a:r>
              <a:rPr lang="fr-FR" sz="1600" dirty="0">
                <a:latin typeface="Franklin Gothic Book" panose="020B0503020102020204" pitchFamily="34" charset="0"/>
                <a:ea typeface="Calibri" panose="020F0502020204030204" pitchFamily="34" charset="0"/>
                <a:cs typeface="Times New Roman" panose="02020603050405020304" pitchFamily="18" charset="0"/>
              </a:rPr>
              <a:t> </a:t>
            </a:r>
            <a:r>
              <a:rPr lang="fr-FR" sz="1600" dirty="0" err="1">
                <a:latin typeface="Franklin Gothic Book" panose="020B0503020102020204" pitchFamily="34" charset="0"/>
                <a:ea typeface="Calibri" panose="020F0502020204030204" pitchFamily="34" charset="0"/>
                <a:cs typeface="Times New Roman" panose="02020603050405020304" pitchFamily="18" charset="0"/>
              </a:rPr>
              <a:t>Abeba</a:t>
            </a:r>
            <a:r>
              <a:rPr lang="fr-FR" sz="1600" dirty="0">
                <a:latin typeface="Franklin Gothic Book" panose="020B0503020102020204" pitchFamily="34" charset="0"/>
                <a:ea typeface="Calibri" panose="020F0502020204030204" pitchFamily="34" charset="0"/>
                <a:cs typeface="Times New Roman" panose="02020603050405020304" pitchFamily="18" charset="0"/>
              </a:rPr>
              <a:t>.</a:t>
            </a:r>
            <a:endParaRPr lang="en-GB"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4294967295"/>
          </p:nvPr>
        </p:nvSpPr>
        <p:spPr>
          <a:xfrm>
            <a:off x="10596563" y="6453188"/>
            <a:ext cx="1595437" cy="404812"/>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7170494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414641" y="1201723"/>
            <a:ext cx="4416325" cy="720790"/>
          </a:xfrm>
        </p:spPr>
        <p:txBody>
          <a:bodyPr>
            <a:noAutofit/>
          </a:bodyPr>
          <a:lstStyle/>
          <a:p>
            <a:r>
              <a:rPr lang="fr-BE" sz="3600" dirty="0"/>
              <a:t>Références</a:t>
            </a:r>
            <a:endParaRPr lang="en-GB" sz="3600" dirty="0"/>
          </a:p>
        </p:txBody>
      </p:sp>
      <p:sp>
        <p:nvSpPr>
          <p:cNvPr id="6" name="Text Placeholder 5"/>
          <p:cNvSpPr>
            <a:spLocks noGrp="1"/>
          </p:cNvSpPr>
          <p:nvPr>
            <p:ph type="subTitle" idx="1"/>
          </p:nvPr>
        </p:nvSpPr>
        <p:spPr>
          <a:xfrm>
            <a:off x="2286000" y="2037357"/>
            <a:ext cx="8957795" cy="4684456"/>
          </a:xfrm>
        </p:spPr>
        <p:txBody>
          <a:bodyPr>
            <a:noAutofit/>
          </a:bodyPr>
          <a:lstStyle/>
          <a:p>
            <a:pPr>
              <a:lnSpc>
                <a:spcPct val="115000"/>
              </a:lnSpc>
              <a:spcAft>
                <a:spcPts val="800"/>
              </a:spcAft>
            </a:pPr>
            <a:r>
              <a:rPr lang="fr-FR" sz="1600" dirty="0">
                <a:latin typeface="Franklin Gothic Book" panose="020B0503020102020204" pitchFamily="34" charset="0"/>
                <a:ea typeface="Calibri" panose="020F0502020204030204" pitchFamily="34" charset="0"/>
                <a:cs typeface="Times New Roman" panose="02020603050405020304" pitchFamily="18" charset="0"/>
              </a:rPr>
              <a:t>Commission économique pour l’Afrique. (2021). La libre circulation des personnes est essentielle pour stimuler le commerce intra-africain. Addis-Abeba, Éthiopie.[En ligne] </a:t>
            </a:r>
            <a:r>
              <a:rPr lang="fr-BE" sz="1600" u="sng" dirty="0">
                <a:solidFill>
                  <a:srgbClr val="0563C1"/>
                </a:solidFill>
                <a:latin typeface="Franklin Gothic Book" panose="020B0503020102020204" pitchFamily="34" charset="0"/>
                <a:ea typeface="Calibri" panose="020F0502020204030204" pitchFamily="34" charset="0"/>
                <a:cs typeface="Times New Roman" panose="02020603050405020304" pitchFamily="18" charset="0"/>
                <a:hlinkClick r:id="rId3"/>
              </a:rPr>
              <a:t>https://www.uneca.org/fr/stories/la-libre-circulation-des-personnes-est-essentielle-pour-stimuler-le-commerce-intra-africain</a:t>
            </a:r>
            <a:r>
              <a:rPr lang="fr-BE" sz="1600" dirty="0">
                <a:latin typeface="Franklin Gothic Book" panose="020B0503020102020204" pitchFamily="34" charset="0"/>
                <a:ea typeface="Calibri" panose="020F0502020204030204" pitchFamily="34" charset="0"/>
                <a:cs typeface="Times New Roman" panose="02020603050405020304" pitchFamily="18" charset="0"/>
              </a:rPr>
              <a:t> </a:t>
            </a:r>
            <a:r>
              <a:rPr lang="fr-FR" sz="1600" dirty="0">
                <a:latin typeface="Franklin Gothic Book" panose="020B0503020102020204" pitchFamily="34" charset="0"/>
                <a:ea typeface="Calibri" panose="020F0502020204030204" pitchFamily="34" charset="0"/>
                <a:cs typeface="Times New Roman" panose="02020603050405020304" pitchFamily="18" charset="0"/>
              </a:rPr>
              <a:t>Consulté le 14 novembre 2021.</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1600" dirty="0">
                <a:latin typeface="Franklin Gothic Book" panose="020B0503020102020204" pitchFamily="34" charset="0"/>
                <a:ea typeface="Calibri" panose="020F0502020204030204" pitchFamily="34" charset="0"/>
                <a:cs typeface="Times New Roman" panose="02020603050405020304" pitchFamily="18" charset="0"/>
              </a:rPr>
              <a:t>L y, A. et  M., Grégoire.(2020).</a:t>
            </a:r>
            <a:r>
              <a:rPr lang="fr-BE" sz="1600" dirty="0">
                <a:latin typeface="Calibri" panose="020F0502020204030204" pitchFamily="34" charset="0"/>
                <a:ea typeface="Calibri" panose="020F0502020204030204" pitchFamily="34" charset="0"/>
                <a:cs typeface="Times New Roman" panose="02020603050405020304" pitchFamily="18" charset="0"/>
              </a:rPr>
              <a:t> </a:t>
            </a:r>
            <a:r>
              <a:rPr lang="fr-BE" sz="1600" dirty="0">
                <a:latin typeface="Franklin Gothic Book" panose="020B0503020102020204" pitchFamily="34" charset="0"/>
                <a:ea typeface="Calibri" panose="020F0502020204030204" pitchFamily="34" charset="0"/>
                <a:cs typeface="Times New Roman" panose="02020603050405020304" pitchFamily="18" charset="0"/>
              </a:rPr>
              <a:t>Dispositifs d'aide au retour et à la réinsertion. </a:t>
            </a:r>
            <a:r>
              <a:rPr lang="fr-FR" sz="1600" dirty="0">
                <a:latin typeface="Franklin Gothic Book" panose="020B0503020102020204" pitchFamily="34" charset="0"/>
                <a:ea typeface="Calibri" panose="020F0502020204030204" pitchFamily="34" charset="0"/>
                <a:cs typeface="Times New Roman" panose="02020603050405020304" pitchFamily="18" charset="0"/>
              </a:rPr>
              <a:t>[En ligne] </a:t>
            </a:r>
            <a:r>
              <a:rPr lang="fr-BE" sz="1600" u="sng" dirty="0">
                <a:solidFill>
                  <a:srgbClr val="0563C1"/>
                </a:solidFill>
                <a:latin typeface="Franklin Gothic Book" panose="020B0503020102020204" pitchFamily="34" charset="0"/>
                <a:ea typeface="Calibri" panose="020F0502020204030204" pitchFamily="34" charset="0"/>
                <a:cs typeface="Times New Roman" panose="02020603050405020304" pitchFamily="18" charset="0"/>
                <a:hlinkClick r:id="rId4"/>
              </a:rPr>
              <a:t>https://www.ofii.fr/wp-content/uploads/2021/03/Cartographie-des-acteurs-du-retour-et-de-la-r%C3%A9insertion.pdf</a:t>
            </a:r>
            <a:r>
              <a:rPr lang="fr-BE" sz="1600" dirty="0">
                <a:latin typeface="Franklin Gothic Book" panose="020B0503020102020204" pitchFamily="34" charset="0"/>
                <a:ea typeface="Calibri" panose="020F0502020204030204" pitchFamily="34" charset="0"/>
                <a:cs typeface="Times New Roman" panose="02020603050405020304" pitchFamily="18" charset="0"/>
              </a:rPr>
              <a:t> </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1600" dirty="0">
                <a:latin typeface="Franklin Gothic Book" panose="020B0503020102020204" pitchFamily="34" charset="0"/>
                <a:ea typeface="Calibri" panose="020F0502020204030204" pitchFamily="34" charset="0"/>
                <a:cs typeface="Times New Roman" panose="02020603050405020304" pitchFamily="18" charset="0"/>
              </a:rPr>
              <a:t>OIM. 2018. Les retours humanitaires volontaires de Libye se poursuivent tandis que les efforts de réintégration s’intensifient. </a:t>
            </a:r>
            <a:r>
              <a:rPr lang="fr-FR" sz="1600" dirty="0">
                <a:latin typeface="Franklin Gothic Book" panose="020B0503020102020204" pitchFamily="34" charset="0"/>
                <a:ea typeface="Calibri" panose="020F0502020204030204" pitchFamily="34" charset="0"/>
                <a:cs typeface="Times New Roman" panose="02020603050405020304" pitchFamily="18" charset="0"/>
              </a:rPr>
              <a:t>[En ligne] </a:t>
            </a:r>
            <a:r>
              <a:rPr lang="fr-FR" sz="1600" u="sng" dirty="0">
                <a:solidFill>
                  <a:srgbClr val="0563C1"/>
                </a:solidFill>
                <a:latin typeface="Franklin Gothic Book" panose="020B0503020102020204" pitchFamily="34" charset="0"/>
                <a:ea typeface="Calibri" panose="020F0502020204030204" pitchFamily="34" charset="0"/>
                <a:cs typeface="Times New Roman" panose="02020603050405020304" pitchFamily="18" charset="0"/>
                <a:hlinkClick r:id="rId5"/>
              </a:rPr>
              <a:t>https://www.iom.int/fr/news/les-retours-humanitaires-volontaires-de-libye-se-poursuivent-tandis-que-les-efforts-de-reintegration-sintensifient</a:t>
            </a:r>
            <a:r>
              <a:rPr lang="fr-FR" sz="1600" dirty="0">
                <a:latin typeface="Franklin Gothic Book" panose="020B0503020102020204" pitchFamily="34" charset="0"/>
                <a:ea typeface="Calibri" panose="020F0502020204030204" pitchFamily="34" charset="0"/>
                <a:cs typeface="Times New Roman" panose="02020603050405020304" pitchFamily="18" charset="0"/>
              </a:rPr>
              <a:t> Consulté le 14 novembre 2021.</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1600" dirty="0">
                <a:latin typeface="Franklin Gothic Book" panose="020B0503020102020204" pitchFamily="34" charset="0"/>
                <a:ea typeface="Calibri" panose="020F0502020204030204" pitchFamily="34" charset="0"/>
                <a:cs typeface="Times New Roman" panose="02020603050405020304" pitchFamily="18" charset="0"/>
              </a:rPr>
              <a:t>Portail sur les données migratoires. (2021). </a:t>
            </a:r>
            <a:r>
              <a:rPr lang="fr-BE" sz="1600" dirty="0" err="1">
                <a:latin typeface="Franklin Gothic Book" panose="020B0503020102020204" pitchFamily="34" charset="0"/>
                <a:ea typeface="Calibri" panose="020F0502020204030204" pitchFamily="34" charset="0"/>
                <a:cs typeface="Times New Roman" panose="02020603050405020304" pitchFamily="18" charset="0"/>
              </a:rPr>
              <a:t>Regional</a:t>
            </a:r>
            <a:r>
              <a:rPr lang="fr-BE" sz="1600" dirty="0">
                <a:latin typeface="Franklin Gothic Book" panose="020B0503020102020204" pitchFamily="34" charset="0"/>
                <a:ea typeface="Calibri" panose="020F0502020204030204" pitchFamily="34" charset="0"/>
                <a:cs typeface="Times New Roman" panose="02020603050405020304" pitchFamily="18" charset="0"/>
              </a:rPr>
              <a:t> Data </a:t>
            </a:r>
            <a:r>
              <a:rPr lang="fr-BE" sz="1600" dirty="0" err="1">
                <a:latin typeface="Franklin Gothic Book" panose="020B0503020102020204" pitchFamily="34" charset="0"/>
                <a:ea typeface="Calibri" panose="020F0502020204030204" pitchFamily="34" charset="0"/>
                <a:cs typeface="Times New Roman" panose="02020603050405020304" pitchFamily="18" charset="0"/>
              </a:rPr>
              <a:t>Overview</a:t>
            </a:r>
            <a:r>
              <a:rPr lang="fr-BE" sz="1600" dirty="0">
                <a:latin typeface="Franklin Gothic Book" panose="020B0503020102020204" pitchFamily="34" charset="0"/>
                <a:ea typeface="Calibri" panose="020F0502020204030204" pitchFamily="34" charset="0"/>
                <a:cs typeface="Times New Roman" panose="02020603050405020304" pitchFamily="18" charset="0"/>
              </a:rPr>
              <a:t> : Données migratoires en Afrique de l’Ouest. [En ligne] </a:t>
            </a:r>
            <a:r>
              <a:rPr lang="fr-BE" sz="1600" u="sng" dirty="0">
                <a:solidFill>
                  <a:srgbClr val="0563C1"/>
                </a:solidFill>
                <a:latin typeface="Franklin Gothic Book" panose="020B0503020102020204" pitchFamily="34" charset="0"/>
                <a:ea typeface="Calibri" panose="020F0502020204030204" pitchFamily="34" charset="0"/>
                <a:cs typeface="Times New Roman" panose="02020603050405020304" pitchFamily="18" charset="0"/>
                <a:hlinkClick r:id="rId6"/>
              </a:rPr>
              <a:t>https://www.migrationdataportal.org/fr/regional-data-overview/western-africa</a:t>
            </a:r>
            <a:r>
              <a:rPr lang="fr-BE" sz="1600" dirty="0">
                <a:latin typeface="Franklin Gothic Book" panose="020B0503020102020204" pitchFamily="34" charset="0"/>
                <a:ea typeface="Calibri" panose="020F0502020204030204" pitchFamily="34" charset="0"/>
                <a:cs typeface="Times New Roman" panose="02020603050405020304" pitchFamily="18" charset="0"/>
              </a:rPr>
              <a:t> . Consulté le 12 novembre 2021.</a:t>
            </a:r>
            <a:endParaRPr lang="en-GB" sz="1600" dirty="0"/>
          </a:p>
        </p:txBody>
      </p:sp>
      <p:sp>
        <p:nvSpPr>
          <p:cNvPr id="4" name="Slide Number Placeholder 3"/>
          <p:cNvSpPr>
            <a:spLocks noGrp="1"/>
          </p:cNvSpPr>
          <p:nvPr>
            <p:ph type="sldNum" sz="quarter" idx="4294967295"/>
          </p:nvPr>
        </p:nvSpPr>
        <p:spPr>
          <a:xfrm>
            <a:off x="10596563" y="6453188"/>
            <a:ext cx="1595437" cy="404812"/>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36</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6015532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414641" y="1201723"/>
            <a:ext cx="4416325" cy="720790"/>
          </a:xfrm>
        </p:spPr>
        <p:txBody>
          <a:bodyPr>
            <a:noAutofit/>
          </a:bodyPr>
          <a:lstStyle/>
          <a:p>
            <a:r>
              <a:rPr lang="fr-BE" sz="3600" dirty="0"/>
              <a:t>Références</a:t>
            </a:r>
            <a:endParaRPr lang="en-GB" sz="3600" dirty="0"/>
          </a:p>
        </p:txBody>
      </p:sp>
      <p:sp>
        <p:nvSpPr>
          <p:cNvPr id="6" name="Text Placeholder 5"/>
          <p:cNvSpPr>
            <a:spLocks noGrp="1"/>
          </p:cNvSpPr>
          <p:nvPr>
            <p:ph type="subTitle" idx="1"/>
          </p:nvPr>
        </p:nvSpPr>
        <p:spPr>
          <a:xfrm>
            <a:off x="2286000" y="2037357"/>
            <a:ext cx="8957795" cy="4190279"/>
          </a:xfrm>
        </p:spPr>
        <p:txBody>
          <a:bodyPr>
            <a:noAutofit/>
          </a:bodyPr>
          <a:lstStyle/>
          <a:p>
            <a:pPr>
              <a:lnSpc>
                <a:spcPct val="115000"/>
              </a:lnSpc>
              <a:spcAft>
                <a:spcPts val="800"/>
              </a:spcAft>
            </a:pPr>
            <a:r>
              <a:rPr lang="fr-BE" sz="1600" dirty="0" err="1">
                <a:latin typeface="Franklin Gothic Book" panose="020B0503020102020204" pitchFamily="34" charset="0"/>
                <a:ea typeface="Calibri" panose="020F0502020204030204" pitchFamily="34" charset="0"/>
                <a:cs typeface="Times New Roman" panose="02020603050405020304" pitchFamily="18" charset="0"/>
              </a:rPr>
              <a:t>Timera</a:t>
            </a:r>
            <a:r>
              <a:rPr lang="fr-BE" sz="1600" dirty="0">
                <a:latin typeface="Franklin Gothic Book" panose="020B0503020102020204" pitchFamily="34" charset="0"/>
                <a:ea typeface="Calibri" panose="020F0502020204030204" pitchFamily="34" charset="0"/>
                <a:cs typeface="Times New Roman" panose="02020603050405020304" pitchFamily="18" charset="0"/>
              </a:rPr>
              <a:t>, M. B., Faye Diouf, I., </a:t>
            </a:r>
            <a:r>
              <a:rPr lang="fr-BE" sz="1600" dirty="0" err="1">
                <a:latin typeface="Franklin Gothic Book" panose="020B0503020102020204" pitchFamily="34" charset="0"/>
                <a:ea typeface="Calibri" panose="020F0502020204030204" pitchFamily="34" charset="0"/>
                <a:cs typeface="Times New Roman" panose="02020603050405020304" pitchFamily="18" charset="0"/>
              </a:rPr>
              <a:t>Diongue</a:t>
            </a:r>
            <a:r>
              <a:rPr lang="fr-BE" sz="1600" dirty="0">
                <a:latin typeface="Franklin Gothic Book" panose="020B0503020102020204" pitchFamily="34" charset="0"/>
                <a:ea typeface="Calibri" panose="020F0502020204030204" pitchFamily="34" charset="0"/>
                <a:cs typeface="Times New Roman" panose="02020603050405020304" pitchFamily="18" charset="0"/>
              </a:rPr>
              <a:t>, M. &amp; </a:t>
            </a:r>
            <a:r>
              <a:rPr lang="fr-BE" sz="1600" dirty="0" err="1">
                <a:latin typeface="Franklin Gothic Book" panose="020B0503020102020204" pitchFamily="34" charset="0"/>
                <a:ea typeface="Calibri" panose="020F0502020204030204" pitchFamily="34" charset="0"/>
                <a:cs typeface="Times New Roman" panose="02020603050405020304" pitchFamily="18" charset="0"/>
              </a:rPr>
              <a:t>Sakho</a:t>
            </a:r>
            <a:r>
              <a:rPr lang="fr-BE" sz="1600" dirty="0">
                <a:latin typeface="Franklin Gothic Book" panose="020B0503020102020204" pitchFamily="34" charset="0"/>
                <a:ea typeface="Calibri" panose="020F0502020204030204" pitchFamily="34" charset="0"/>
                <a:cs typeface="Times New Roman" panose="02020603050405020304" pitchFamily="18" charset="0"/>
              </a:rPr>
              <a:t>, P. 2018. « </a:t>
            </a:r>
            <a:r>
              <a:rPr lang="fr-FR" sz="1600" dirty="0">
                <a:latin typeface="Franklin Gothic Book" panose="020B0503020102020204" pitchFamily="34" charset="0"/>
                <a:ea typeface="Calibri" panose="020F0502020204030204" pitchFamily="34" charset="0"/>
                <a:cs typeface="Times New Roman" panose="02020603050405020304" pitchFamily="18" charset="0"/>
              </a:rPr>
              <a:t>Enseignement de la migration au Sénégal</a:t>
            </a:r>
            <a:r>
              <a:rPr lang="fr-BE" sz="1600" dirty="0">
                <a:latin typeface="Franklin Gothic Book" panose="020B0503020102020204" pitchFamily="34" charset="0"/>
                <a:ea typeface="Calibri" panose="020F0502020204030204" pitchFamily="34" charset="0"/>
                <a:cs typeface="Times New Roman" panose="02020603050405020304" pitchFamily="18" charset="0"/>
              </a:rPr>
              <a:t> », </a:t>
            </a:r>
            <a:r>
              <a:rPr lang="fr-BE" sz="1600" i="1" dirty="0">
                <a:latin typeface="Franklin Gothic Book" panose="020B0503020102020204" pitchFamily="34" charset="0"/>
                <a:ea typeface="Calibri" panose="020F0502020204030204" pitchFamily="34" charset="0"/>
                <a:cs typeface="Times New Roman" panose="02020603050405020304" pitchFamily="18" charset="0"/>
              </a:rPr>
              <a:t>e-</a:t>
            </a:r>
            <a:r>
              <a:rPr lang="fr-BE" sz="1600" i="1" dirty="0" err="1">
                <a:latin typeface="Franklin Gothic Book" panose="020B0503020102020204" pitchFamily="34" charset="0"/>
                <a:ea typeface="Calibri" panose="020F0502020204030204" pitchFamily="34" charset="0"/>
                <a:cs typeface="Times New Roman" panose="02020603050405020304" pitchFamily="18" charset="0"/>
              </a:rPr>
              <a:t>Migrinter</a:t>
            </a:r>
            <a:r>
              <a:rPr lang="fr-BE" sz="1600" dirty="0">
                <a:latin typeface="Franklin Gothic Book" panose="020B0503020102020204" pitchFamily="34" charset="0"/>
                <a:ea typeface="Calibri" panose="020F0502020204030204" pitchFamily="34" charset="0"/>
                <a:cs typeface="Times New Roman" panose="02020603050405020304" pitchFamily="18" charset="0"/>
              </a:rPr>
              <a:t> (17). [En ligne] </a:t>
            </a:r>
            <a:r>
              <a:rPr lang="fr-BE" sz="1600" u="sng" dirty="0">
                <a:solidFill>
                  <a:srgbClr val="0563C1"/>
                </a:solidFill>
                <a:latin typeface="Franklin Gothic Book" panose="020B0503020102020204" pitchFamily="34" charset="0"/>
                <a:ea typeface="Calibri" panose="020F0502020204030204" pitchFamily="34" charset="0"/>
                <a:cs typeface="Times New Roman" panose="02020603050405020304" pitchFamily="18" charset="0"/>
                <a:hlinkClick r:id="rId3"/>
              </a:rPr>
              <a:t>http://journals.openedition.org/e-migrinter/1079</a:t>
            </a:r>
            <a:r>
              <a:rPr lang="fr-BE" sz="1600" dirty="0">
                <a:latin typeface="Franklin Gothic Book" panose="020B0503020102020204" pitchFamily="34" charset="0"/>
                <a:ea typeface="Calibri" panose="020F0502020204030204" pitchFamily="34" charset="0"/>
                <a:cs typeface="Times New Roman" panose="02020603050405020304" pitchFamily="18" charset="0"/>
              </a:rPr>
              <a:t> . Consulté le 10 novembre 2021.</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FR" sz="1600" dirty="0">
                <a:latin typeface="Franklin Gothic Book" panose="020B0503020102020204" pitchFamily="34" charset="0"/>
                <a:ea typeface="Calibri" panose="020F0502020204030204" pitchFamily="34" charset="0"/>
                <a:cs typeface="Times New Roman" panose="02020603050405020304" pitchFamily="18" charset="0"/>
              </a:rPr>
              <a:t>Union Africaine. (2021). </a:t>
            </a:r>
            <a:r>
              <a:rPr lang="fr-BE" sz="1600" dirty="0">
                <a:latin typeface="Franklin Gothic Book" panose="020B0503020102020204" pitchFamily="34" charset="0"/>
                <a:ea typeface="Calibri" panose="020F0502020204030204" pitchFamily="34" charset="0"/>
                <a:cs typeface="Times New Roman" panose="02020603050405020304" pitchFamily="18" charset="0"/>
              </a:rPr>
              <a:t>Projet de note de cadrage. 6ème Forum panafricain sur les migrations (</a:t>
            </a:r>
            <a:r>
              <a:rPr lang="fr-BE" sz="1600" dirty="0" err="1">
                <a:latin typeface="Franklin Gothic Book" panose="020B0503020102020204" pitchFamily="34" charset="0"/>
                <a:ea typeface="Calibri" panose="020F0502020204030204" pitchFamily="34" charset="0"/>
                <a:cs typeface="Times New Roman" panose="02020603050405020304" pitchFamily="18" charset="0"/>
              </a:rPr>
              <a:t>PAFoM</a:t>
            </a:r>
            <a:r>
              <a:rPr lang="fr-BE" sz="1600" dirty="0">
                <a:latin typeface="Franklin Gothic Book" panose="020B0503020102020204" pitchFamily="34" charset="0"/>
                <a:ea typeface="Calibri" panose="020F0502020204030204" pitchFamily="34" charset="0"/>
                <a:cs typeface="Times New Roman" panose="02020603050405020304" pitchFamily="18" charset="0"/>
              </a:rPr>
              <a:t> 6) 10-11 Septembre 2021 Dakar, Sénégal. </a:t>
            </a:r>
            <a:r>
              <a:rPr lang="fr-FR" sz="1600" dirty="0">
                <a:latin typeface="Franklin Gothic Book" panose="020B0503020102020204" pitchFamily="34" charset="0"/>
                <a:ea typeface="Calibri" panose="020F0502020204030204" pitchFamily="34" charset="0"/>
                <a:cs typeface="Times New Roman" panose="02020603050405020304" pitchFamily="18" charset="0"/>
              </a:rPr>
              <a:t>[En ligne] </a:t>
            </a:r>
            <a:r>
              <a:rPr lang="fr-BE" sz="1600" u="sng" dirty="0">
                <a:solidFill>
                  <a:srgbClr val="0563C1"/>
                </a:solidFill>
                <a:latin typeface="Franklin Gothic Book" panose="020B0503020102020204" pitchFamily="34" charset="0"/>
                <a:ea typeface="Calibri" panose="020F0502020204030204" pitchFamily="34" charset="0"/>
                <a:cs typeface="Times New Roman" panose="02020603050405020304" pitchFamily="18" charset="0"/>
                <a:hlinkClick r:id="rId4"/>
              </a:rPr>
              <a:t>https://au.int/sites/default/files/newsevents/conceptnotes/40776-CN-Concept_Note-FRENCH.pdf</a:t>
            </a:r>
            <a:r>
              <a:rPr lang="fr-BE" sz="1600" dirty="0">
                <a:latin typeface="Franklin Gothic Book" panose="020B0503020102020204" pitchFamily="34" charset="0"/>
                <a:ea typeface="Calibri" panose="020F0502020204030204" pitchFamily="34" charset="0"/>
                <a:cs typeface="Times New Roman" panose="02020603050405020304" pitchFamily="18" charset="0"/>
              </a:rPr>
              <a:t> </a:t>
            </a:r>
            <a:r>
              <a:rPr lang="fr-FR" sz="1600" dirty="0">
                <a:latin typeface="Franklin Gothic Book" panose="020B0503020102020204" pitchFamily="34" charset="0"/>
                <a:ea typeface="Calibri" panose="020F0502020204030204" pitchFamily="34" charset="0"/>
                <a:cs typeface="Times New Roman" panose="02020603050405020304" pitchFamily="18" charset="0"/>
              </a:rPr>
              <a:t>Consulté le 14 novembre 2021.</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FR" sz="1600" dirty="0">
                <a:latin typeface="Franklin Gothic Book" panose="020B0503020102020204" pitchFamily="34" charset="0"/>
                <a:ea typeface="Calibri" panose="020F0502020204030204" pitchFamily="34" charset="0"/>
                <a:cs typeface="Times New Roman" panose="02020603050405020304" pitchFamily="18" charset="0"/>
              </a:rPr>
              <a:t>Union Africaine. (</a:t>
            </a:r>
            <a:r>
              <a:rPr lang="fr-FR" sz="1600" dirty="0" err="1">
                <a:latin typeface="Franklin Gothic Book" panose="020B0503020102020204" pitchFamily="34" charset="0"/>
                <a:ea typeface="Calibri" panose="020F0502020204030204" pitchFamily="34" charset="0"/>
                <a:cs typeface="Times New Roman" panose="02020603050405020304" pitchFamily="18" charset="0"/>
              </a:rPr>
              <a:t>n.d</a:t>
            </a:r>
            <a:r>
              <a:rPr lang="fr-FR" sz="1600" dirty="0">
                <a:latin typeface="Franklin Gothic Book" panose="020B0503020102020204" pitchFamily="34" charset="0"/>
                <a:ea typeface="Calibri" panose="020F0502020204030204" pitchFamily="34" charset="0"/>
                <a:cs typeface="Times New Roman" panose="02020603050405020304" pitchFamily="18" charset="0"/>
              </a:rPr>
              <a:t>). Cinquième projet - Protocole à la charte africaine des droits de l'homme et des peuples relatif aux droits des citoyens à la protection sociale et à la sécurité sociale. SA23506. </a:t>
            </a:r>
            <a:r>
              <a:rPr lang="fr-FR" sz="1600" dirty="0" err="1">
                <a:latin typeface="Franklin Gothic Book" panose="020B0503020102020204" pitchFamily="34" charset="0"/>
                <a:ea typeface="Calibri" panose="020F0502020204030204" pitchFamily="34" charset="0"/>
                <a:cs typeface="Times New Roman" panose="02020603050405020304" pitchFamily="18" charset="0"/>
              </a:rPr>
              <a:t>Addis</a:t>
            </a:r>
            <a:r>
              <a:rPr lang="fr-FR" sz="1600" dirty="0">
                <a:latin typeface="Franklin Gothic Book" panose="020B0503020102020204" pitchFamily="34" charset="0"/>
                <a:ea typeface="Calibri" panose="020F0502020204030204" pitchFamily="34" charset="0"/>
                <a:cs typeface="Times New Roman" panose="02020603050405020304" pitchFamily="18" charset="0"/>
              </a:rPr>
              <a:t> </a:t>
            </a:r>
            <a:r>
              <a:rPr lang="fr-FR" sz="1600" dirty="0" err="1">
                <a:latin typeface="Franklin Gothic Book" panose="020B0503020102020204" pitchFamily="34" charset="0"/>
                <a:ea typeface="Calibri" panose="020F0502020204030204" pitchFamily="34" charset="0"/>
                <a:cs typeface="Times New Roman" panose="02020603050405020304" pitchFamily="18" charset="0"/>
              </a:rPr>
              <a:t>Abeba</a:t>
            </a:r>
            <a:r>
              <a:rPr lang="fr-FR" sz="1600" dirty="0">
                <a:latin typeface="Franklin Gothic Book" panose="020B0503020102020204" pitchFamily="34" charset="0"/>
                <a:ea typeface="Calibri" panose="020F0502020204030204" pitchFamily="34" charset="0"/>
                <a:cs typeface="Times New Roman" panose="02020603050405020304" pitchFamily="18" charset="0"/>
              </a:rPr>
              <a:t>, Ethiopie. [En ligne] </a:t>
            </a:r>
            <a:r>
              <a:rPr lang="fr-FR" sz="1600" u="sng" dirty="0">
                <a:solidFill>
                  <a:srgbClr val="0563C1"/>
                </a:solidFill>
                <a:latin typeface="Franklin Gothic Book" panose="020B0503020102020204" pitchFamily="34" charset="0"/>
                <a:ea typeface="Calibri" panose="020F0502020204030204" pitchFamily="34" charset="0"/>
                <a:cs typeface="Times New Roman" panose="02020603050405020304" pitchFamily="18" charset="0"/>
                <a:hlinkClick r:id="rId5"/>
              </a:rPr>
              <a:t>https://au.int/sites/default/files/newsevents/workingdocuments/36350-wd-fr-protocol_on_social_protection_and_social_security.pdf</a:t>
            </a:r>
            <a:r>
              <a:rPr lang="fr-FR" sz="1600" dirty="0">
                <a:latin typeface="Franklin Gothic Book" panose="020B0503020102020204" pitchFamily="34" charset="0"/>
                <a:ea typeface="Calibri" panose="020F0502020204030204" pitchFamily="34" charset="0"/>
                <a:cs typeface="Times New Roman" panose="02020603050405020304" pitchFamily="18" charset="0"/>
              </a:rPr>
              <a:t> . Consulté le 14 novembre 2021. </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1600" dirty="0">
                <a:latin typeface="Franklin Gothic Book" panose="020B0503020102020204" pitchFamily="34" charset="0"/>
                <a:ea typeface="Calibri" panose="020F0502020204030204" pitchFamily="34" charset="0"/>
                <a:cs typeface="Times New Roman" panose="02020603050405020304" pitchFamily="18" charset="0"/>
              </a:rPr>
              <a:t> </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endParaRPr lang="en-GB" sz="1600" dirty="0"/>
          </a:p>
          <a:p>
            <a:endParaRPr lang="en-GB" sz="1600" dirty="0"/>
          </a:p>
          <a:p>
            <a:pPr>
              <a:lnSpc>
                <a:spcPct val="115000"/>
              </a:lnSpc>
              <a:spcAft>
                <a:spcPts val="800"/>
              </a:spcAft>
            </a:pPr>
            <a:endParaRPr lang="en-GB" sz="1600" dirty="0"/>
          </a:p>
        </p:txBody>
      </p:sp>
      <p:sp>
        <p:nvSpPr>
          <p:cNvPr id="4" name="Slide Number Placeholder 3"/>
          <p:cNvSpPr>
            <a:spLocks noGrp="1"/>
          </p:cNvSpPr>
          <p:nvPr>
            <p:ph type="sldNum" sz="quarter" idx="4294967295"/>
          </p:nvPr>
        </p:nvSpPr>
        <p:spPr>
          <a:xfrm>
            <a:off x="10596563" y="6453188"/>
            <a:ext cx="1595437" cy="404812"/>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4537218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313042" y="1295529"/>
            <a:ext cx="4416325" cy="720790"/>
          </a:xfrm>
        </p:spPr>
        <p:txBody>
          <a:bodyPr>
            <a:noAutofit/>
          </a:bodyPr>
          <a:lstStyle/>
          <a:p>
            <a:r>
              <a:rPr lang="fr-BE" sz="3600" dirty="0"/>
              <a:t>Références</a:t>
            </a:r>
            <a:endParaRPr lang="en-GB" sz="3600" dirty="0"/>
          </a:p>
        </p:txBody>
      </p:sp>
      <p:sp>
        <p:nvSpPr>
          <p:cNvPr id="6" name="Text Placeholder 5"/>
          <p:cNvSpPr>
            <a:spLocks noGrp="1"/>
          </p:cNvSpPr>
          <p:nvPr>
            <p:ph type="subTitle" idx="1"/>
          </p:nvPr>
        </p:nvSpPr>
        <p:spPr>
          <a:xfrm>
            <a:off x="2282860" y="2099445"/>
            <a:ext cx="8927078" cy="4758555"/>
          </a:xfrm>
        </p:spPr>
        <p:txBody>
          <a:bodyPr>
            <a:noAutofit/>
          </a:bodyPr>
          <a:lstStyle/>
          <a:p>
            <a:r>
              <a:rPr lang="fr-FR" sz="2400" b="1" dirty="0">
                <a:solidFill>
                  <a:srgbClr val="0070C0"/>
                </a:solidFill>
              </a:rPr>
              <a:t>Stratégies migratoires</a:t>
            </a:r>
          </a:p>
          <a:p>
            <a:pPr>
              <a:lnSpc>
                <a:spcPct val="115000"/>
              </a:lnSpc>
              <a:spcAft>
                <a:spcPts val="800"/>
              </a:spcAft>
            </a:pPr>
            <a:r>
              <a:rPr lang="fr-FR" sz="1800" dirty="0" err="1">
                <a:latin typeface="Cambria" panose="02040503050406030204" pitchFamily="18" charset="0"/>
                <a:ea typeface="Calibri" panose="020F0502020204030204" pitchFamily="34" charset="0"/>
                <a:cs typeface="Times New Roman" panose="02020603050405020304" pitchFamily="18" charset="0"/>
              </a:rPr>
              <a:t>Aguillon</a:t>
            </a:r>
            <a:r>
              <a:rPr lang="fr-FR" sz="1800" dirty="0">
                <a:latin typeface="Cambria" panose="02040503050406030204" pitchFamily="18" charset="0"/>
                <a:ea typeface="Calibri" panose="020F0502020204030204" pitchFamily="34" charset="0"/>
                <a:cs typeface="Times New Roman" panose="02020603050405020304" pitchFamily="18" charset="0"/>
              </a:rPr>
              <a:t>, M-D. 2020. La fabrique de la politique migratoire sénégalaise », </a:t>
            </a:r>
            <a:r>
              <a:rPr lang="fr-FR" sz="1800" i="1" dirty="0">
                <a:latin typeface="Cambria" panose="02040503050406030204" pitchFamily="18" charset="0"/>
                <a:ea typeface="Calibri" panose="020F0502020204030204" pitchFamily="34" charset="0"/>
                <a:cs typeface="Times New Roman" panose="02020603050405020304" pitchFamily="18" charset="0"/>
              </a:rPr>
              <a:t>Anthropologie &amp; développement</a:t>
            </a:r>
            <a:r>
              <a:rPr lang="fr-FR" sz="1800" dirty="0">
                <a:latin typeface="Cambria" panose="02040503050406030204" pitchFamily="18" charset="0"/>
                <a:ea typeface="Calibri" panose="020F0502020204030204" pitchFamily="34" charset="0"/>
                <a:cs typeface="Times New Roman" panose="02020603050405020304" pitchFamily="18" charset="0"/>
              </a:rPr>
              <a:t>. [En ligne] http:// journals.openedition.org/</a:t>
            </a:r>
            <a:r>
              <a:rPr lang="fr-FR" sz="1800" dirty="0" err="1">
                <a:latin typeface="Cambria" panose="02040503050406030204" pitchFamily="18" charset="0"/>
                <a:ea typeface="Calibri" panose="020F0502020204030204" pitchFamily="34" charset="0"/>
                <a:cs typeface="Times New Roman" panose="02020603050405020304" pitchFamily="18" charset="0"/>
              </a:rPr>
              <a:t>anthropodev</a:t>
            </a:r>
            <a:r>
              <a:rPr lang="fr-FR" sz="1800" dirty="0">
                <a:latin typeface="Cambria" panose="02040503050406030204" pitchFamily="18" charset="0"/>
                <a:ea typeface="Calibri" panose="020F0502020204030204" pitchFamily="34" charset="0"/>
                <a:cs typeface="Times New Roman" panose="02020603050405020304" pitchFamily="18" charset="0"/>
              </a:rPr>
              <a:t>/957. consulté le 12 novembre 2021.</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1800" dirty="0">
                <a:latin typeface="Cambria" panose="02040503050406030204" pitchFamily="18" charset="0"/>
                <a:ea typeface="Calibri" panose="020F0502020204030204" pitchFamily="34" charset="0"/>
                <a:cs typeface="Times New Roman" panose="02020603050405020304" pitchFamily="18" charset="0"/>
              </a:rPr>
              <a:t>Fall, A. S. (1987). La Migration rurale urbaine des </a:t>
            </a:r>
            <a:r>
              <a:rPr lang="fr-BE" sz="1800" dirty="0" err="1">
                <a:latin typeface="Cambria" panose="02040503050406030204" pitchFamily="18" charset="0"/>
                <a:ea typeface="Calibri" panose="020F0502020204030204" pitchFamily="34" charset="0"/>
                <a:cs typeface="Times New Roman" panose="02020603050405020304" pitchFamily="18" charset="0"/>
              </a:rPr>
              <a:t>Sereer</a:t>
            </a:r>
            <a:r>
              <a:rPr lang="fr-BE" sz="1800" dirty="0">
                <a:latin typeface="Cambria" panose="02040503050406030204" pitchFamily="18" charset="0"/>
                <a:ea typeface="Calibri" panose="020F0502020204030204" pitchFamily="34" charset="0"/>
                <a:cs typeface="Times New Roman" panose="02020603050405020304" pitchFamily="18" charset="0"/>
              </a:rPr>
              <a:t> du Sine vers Dakar et sa banlieue : le cas des ressortissants de </a:t>
            </a:r>
            <a:r>
              <a:rPr lang="fr-BE" sz="1800" dirty="0" err="1">
                <a:latin typeface="Cambria" panose="02040503050406030204" pitchFamily="18" charset="0"/>
                <a:ea typeface="Calibri" panose="020F0502020204030204" pitchFamily="34" charset="0"/>
                <a:cs typeface="Times New Roman" panose="02020603050405020304" pitchFamily="18" charset="0"/>
              </a:rPr>
              <a:t>Naaxar</a:t>
            </a:r>
            <a:r>
              <a:rPr lang="fr-BE" sz="1800" dirty="0">
                <a:latin typeface="Cambria" panose="02040503050406030204" pitchFamily="18" charset="0"/>
                <a:ea typeface="Calibri" panose="020F0502020204030204" pitchFamily="34" charset="0"/>
                <a:cs typeface="Times New Roman" panose="02020603050405020304" pitchFamily="18" charset="0"/>
              </a:rPr>
              <a:t>, </a:t>
            </a:r>
            <a:r>
              <a:rPr lang="fr-BE" sz="1800" dirty="0" err="1">
                <a:latin typeface="Cambria" panose="02040503050406030204" pitchFamily="18" charset="0"/>
                <a:ea typeface="Calibri" panose="020F0502020204030204" pitchFamily="34" charset="0"/>
                <a:cs typeface="Times New Roman" panose="02020603050405020304" pitchFamily="18" charset="0"/>
              </a:rPr>
              <a:t>Ngayoxem</a:t>
            </a:r>
            <a:r>
              <a:rPr lang="fr-BE" sz="1800" dirty="0">
                <a:latin typeface="Cambria" panose="02040503050406030204" pitchFamily="18" charset="0"/>
                <a:ea typeface="Calibri" panose="020F0502020204030204" pitchFamily="34" charset="0"/>
                <a:cs typeface="Times New Roman" panose="02020603050405020304" pitchFamily="18" charset="0"/>
              </a:rPr>
              <a:t> et </a:t>
            </a:r>
            <a:r>
              <a:rPr lang="fr-BE" sz="1800" dirty="0" err="1">
                <a:latin typeface="Cambria" panose="02040503050406030204" pitchFamily="18" charset="0"/>
                <a:ea typeface="Calibri" panose="020F0502020204030204" pitchFamily="34" charset="0"/>
                <a:cs typeface="Times New Roman" panose="02020603050405020304" pitchFamily="18" charset="0"/>
              </a:rPr>
              <a:t>Sob.Mémoire</a:t>
            </a:r>
            <a:r>
              <a:rPr lang="fr-BE" sz="1800" dirty="0">
                <a:latin typeface="Cambria" panose="02040503050406030204" pitchFamily="18" charset="0"/>
                <a:ea typeface="Calibri" panose="020F0502020204030204" pitchFamily="34" charset="0"/>
                <a:cs typeface="Times New Roman" panose="02020603050405020304" pitchFamily="18" charset="0"/>
              </a:rPr>
              <a:t> de Maîtrise Inv.07416. CEDID ORSTOM</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1800" dirty="0">
                <a:latin typeface="Cambria" panose="02040503050406030204" pitchFamily="18" charset="0"/>
                <a:ea typeface="Calibri" panose="020F0502020204030204" pitchFamily="34" charset="0"/>
                <a:cs typeface="Times New Roman" panose="02020603050405020304" pitchFamily="18" charset="0"/>
              </a:rPr>
              <a:t>Fall, A. S. (1991). Quand le voisinage en ville concurrence la famille : réseaux de voisinage et insertion urbaine à Dakar. 2ème CONFERENCE EUROPEENNE SUR L'ANALYSE DES RESEAUX SOCIAUX CNRS/IRESCO, PARIS, JUIN 1991</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1800" dirty="0">
                <a:latin typeface="Cambria" panose="02040503050406030204" pitchFamily="18" charset="0"/>
                <a:ea typeface="Calibri" panose="020F0502020204030204" pitchFamily="34" charset="0"/>
                <a:cs typeface="Times New Roman" panose="02020603050405020304" pitchFamily="18" charset="0"/>
              </a:rPr>
              <a:t>Fall, A. S. (1993). Relations à distance des migrants et réseaux d'insertion à Dakar. </a:t>
            </a:r>
            <a:r>
              <a:rPr lang="fr-BE" sz="1800" i="1" dirty="0">
                <a:latin typeface="Cambria" panose="02040503050406030204" pitchFamily="18" charset="0"/>
                <a:ea typeface="Calibri" panose="020F0502020204030204" pitchFamily="34" charset="0"/>
                <a:cs typeface="Times New Roman" panose="02020603050405020304" pitchFamily="18" charset="0"/>
              </a:rPr>
              <a:t>Bulletin de l'APAD</a:t>
            </a:r>
            <a:r>
              <a:rPr lang="fr-BE" sz="1800" dirty="0">
                <a:latin typeface="Cambria" panose="02040503050406030204" pitchFamily="18" charset="0"/>
                <a:ea typeface="Calibri" panose="020F0502020204030204" pitchFamily="34" charset="0"/>
                <a:cs typeface="Times New Roman" panose="02020603050405020304" pitchFamily="18" charset="0"/>
              </a:rPr>
              <a:t>, (5).</a:t>
            </a:r>
            <a:endParaRPr lang="en-GB" sz="16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1800" dirty="0">
                <a:latin typeface="Cambria" panose="02040503050406030204" pitchFamily="18" charset="0"/>
                <a:ea typeface="Calibri" panose="020F0502020204030204" pitchFamily="34" charset="0"/>
                <a:cs typeface="Times New Roman" panose="02020603050405020304" pitchFamily="18" charset="0"/>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4294967295"/>
          </p:nvPr>
        </p:nvSpPr>
        <p:spPr>
          <a:xfrm>
            <a:off x="10596563" y="6453188"/>
            <a:ext cx="1595437" cy="404812"/>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38</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6332851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313042" y="1295529"/>
            <a:ext cx="4416325" cy="720790"/>
          </a:xfrm>
        </p:spPr>
        <p:txBody>
          <a:bodyPr>
            <a:noAutofit/>
          </a:bodyPr>
          <a:lstStyle/>
          <a:p>
            <a:r>
              <a:rPr lang="fr-BE" sz="3600" dirty="0"/>
              <a:t>Références</a:t>
            </a:r>
            <a:endParaRPr lang="en-GB" sz="3600" dirty="0"/>
          </a:p>
        </p:txBody>
      </p:sp>
      <p:sp>
        <p:nvSpPr>
          <p:cNvPr id="6" name="Text Placeholder 5"/>
          <p:cNvSpPr>
            <a:spLocks noGrp="1"/>
          </p:cNvSpPr>
          <p:nvPr>
            <p:ph type="subTitle" idx="1"/>
          </p:nvPr>
        </p:nvSpPr>
        <p:spPr>
          <a:xfrm>
            <a:off x="2282859" y="2099445"/>
            <a:ext cx="8976267" cy="4208991"/>
          </a:xfrm>
        </p:spPr>
        <p:txBody>
          <a:bodyPr>
            <a:noAutofit/>
          </a:bodyPr>
          <a:lstStyle/>
          <a:p>
            <a:r>
              <a:rPr lang="fr-FR" sz="2400" b="1" dirty="0">
                <a:solidFill>
                  <a:srgbClr val="0070C0"/>
                </a:solidFill>
              </a:rPr>
              <a:t>Stratégies migratoires</a:t>
            </a:r>
          </a:p>
          <a:p>
            <a:pPr>
              <a:lnSpc>
                <a:spcPct val="115000"/>
              </a:lnSpc>
              <a:spcAft>
                <a:spcPts val="800"/>
              </a:spcAft>
            </a:pPr>
            <a:r>
              <a:rPr lang="fr-BE" sz="1600" dirty="0">
                <a:latin typeface="Cambria" panose="02040503050406030204" pitchFamily="18" charset="0"/>
                <a:ea typeface="Calibri" panose="020F0502020204030204" pitchFamily="34" charset="0"/>
                <a:cs typeface="Times New Roman" panose="02020603050405020304" pitchFamily="18" charset="0"/>
              </a:rPr>
              <a:t>Fall, A. S. (2018). Chapitre 10. Relations à distance et insertion des migrants de </a:t>
            </a:r>
            <a:r>
              <a:rPr lang="fr-BE" sz="1600" dirty="0" err="1">
                <a:latin typeface="Cambria" panose="02040503050406030204" pitchFamily="18" charset="0"/>
                <a:ea typeface="Calibri" panose="020F0502020204030204" pitchFamily="34" charset="0"/>
                <a:cs typeface="Times New Roman" panose="02020603050405020304" pitchFamily="18" charset="0"/>
              </a:rPr>
              <a:t>Niakhar</a:t>
            </a:r>
            <a:r>
              <a:rPr lang="fr-BE" sz="1600" dirty="0">
                <a:latin typeface="Cambria" panose="02040503050406030204" pitchFamily="18" charset="0"/>
                <a:ea typeface="Calibri" panose="020F0502020204030204" pitchFamily="34" charset="0"/>
                <a:cs typeface="Times New Roman" panose="02020603050405020304" pitchFamily="18" charset="0"/>
              </a:rPr>
              <a:t> à Dakar. In Delaunay, V., </a:t>
            </a:r>
            <a:r>
              <a:rPr lang="fr-BE" sz="1600" dirty="0" err="1">
                <a:latin typeface="Cambria" panose="02040503050406030204" pitchFamily="18" charset="0"/>
                <a:ea typeface="Calibri" panose="020F0502020204030204" pitchFamily="34" charset="0"/>
                <a:cs typeface="Times New Roman" panose="02020603050405020304" pitchFamily="18" charset="0"/>
              </a:rPr>
              <a:t>Desclaux</a:t>
            </a:r>
            <a:r>
              <a:rPr lang="fr-BE" sz="1600" dirty="0">
                <a:latin typeface="Cambria" panose="02040503050406030204" pitchFamily="18" charset="0"/>
                <a:ea typeface="Calibri" panose="020F0502020204030204" pitchFamily="34" charset="0"/>
                <a:cs typeface="Times New Roman" panose="02020603050405020304" pitchFamily="18" charset="0"/>
              </a:rPr>
              <a:t>, A., &amp; Sokhna, C. (Eds.), </a:t>
            </a:r>
            <a:r>
              <a:rPr lang="fr-BE" sz="1600" i="1" dirty="0" err="1">
                <a:latin typeface="Cambria" panose="02040503050406030204" pitchFamily="18" charset="0"/>
                <a:ea typeface="Calibri" panose="020F0502020204030204" pitchFamily="34" charset="0"/>
                <a:cs typeface="Times New Roman" panose="02020603050405020304" pitchFamily="18" charset="0"/>
              </a:rPr>
              <a:t>Niakhar</a:t>
            </a:r>
            <a:r>
              <a:rPr lang="fr-BE" sz="1600" i="1" dirty="0">
                <a:latin typeface="Cambria" panose="02040503050406030204" pitchFamily="18" charset="0"/>
                <a:ea typeface="Calibri" panose="020F0502020204030204" pitchFamily="34" charset="0"/>
                <a:cs typeface="Times New Roman" panose="02020603050405020304" pitchFamily="18" charset="0"/>
              </a:rPr>
              <a:t>, mémoires et perspectives : Recherches pluridisciplinaires sur le changement en Afrique.</a:t>
            </a:r>
            <a:r>
              <a:rPr lang="fr-BE" sz="1600" dirty="0">
                <a:latin typeface="Cambria" panose="02040503050406030204" pitchFamily="18" charset="0"/>
                <a:ea typeface="Calibri" panose="020F0502020204030204" pitchFamily="34" charset="0"/>
                <a:cs typeface="Times New Roman" panose="02020603050405020304" pitchFamily="18" charset="0"/>
              </a:rPr>
              <a:t> </a:t>
            </a:r>
            <a:r>
              <a:rPr lang="en-GB" sz="1600" dirty="0">
                <a:latin typeface="Cambria" panose="02040503050406030204" pitchFamily="18" charset="0"/>
                <a:ea typeface="Calibri" panose="020F0502020204030204" pitchFamily="34" charset="0"/>
                <a:cs typeface="Times New Roman" panose="02020603050405020304" pitchFamily="18" charset="0"/>
              </a:rPr>
              <a:t>IRD </a:t>
            </a:r>
            <a:r>
              <a:rPr lang="en-GB" sz="1600" dirty="0" err="1">
                <a:latin typeface="Cambria" panose="02040503050406030204" pitchFamily="18" charset="0"/>
                <a:ea typeface="Calibri" panose="020F0502020204030204" pitchFamily="34" charset="0"/>
                <a:cs typeface="Times New Roman" panose="02020603050405020304" pitchFamily="18" charset="0"/>
              </a:rPr>
              <a:t>Éditions</a:t>
            </a:r>
            <a:r>
              <a:rPr lang="en-GB" sz="1600" dirty="0">
                <a:latin typeface="Cambria" panose="02040503050406030204" pitchFamily="18" charset="0"/>
                <a:ea typeface="Calibri" panose="020F0502020204030204" pitchFamily="34" charset="0"/>
                <a:cs typeface="Times New Roman" panose="02020603050405020304" pitchFamily="18" charset="0"/>
              </a:rPr>
              <a:t>. doi :10.4000/books.irdeditions.31482</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1600" dirty="0">
                <a:latin typeface="Cambria" panose="02040503050406030204" pitchFamily="18" charset="0"/>
                <a:ea typeface="Calibri" panose="020F0502020204030204" pitchFamily="34" charset="0"/>
                <a:cs typeface="Times New Roman" panose="02020603050405020304" pitchFamily="18" charset="0"/>
              </a:rPr>
              <a:t>Fall, A. S., and Cissé, R. (2007). </a:t>
            </a:r>
            <a:r>
              <a:rPr lang="fr-BE" sz="1600" dirty="0">
                <a:latin typeface="Cambria" panose="02040503050406030204" pitchFamily="18" charset="0"/>
                <a:ea typeface="Calibri" panose="020F0502020204030204" pitchFamily="34" charset="0"/>
                <a:cs typeface="Times New Roman" panose="02020603050405020304" pitchFamily="18" charset="0"/>
              </a:rPr>
              <a:t>Migrations internationales et pauvreté en Afrique de l’Ouest. </a:t>
            </a:r>
            <a:r>
              <a:rPr lang="fr-BE" sz="1600" i="1" dirty="0">
                <a:latin typeface="Cambria" panose="02040503050406030204" pitchFamily="18" charset="0"/>
                <a:ea typeface="Calibri" panose="020F0502020204030204" pitchFamily="34" charset="0"/>
                <a:cs typeface="Times New Roman" panose="02020603050405020304" pitchFamily="18" charset="0"/>
              </a:rPr>
              <a:t>Institut Fondamental d’Afrique Noire, Université de Dakar</a:t>
            </a:r>
            <a:r>
              <a:rPr lang="fr-BE" sz="1600" dirty="0">
                <a:latin typeface="Cambria" panose="02040503050406030204" pitchFamily="18" charset="0"/>
                <a:ea typeface="Calibri" panose="020F0502020204030204" pitchFamily="34" charset="0"/>
                <a:cs typeface="Times New Roman" panose="02020603050405020304" pitchFamily="18" charset="0"/>
              </a:rPr>
              <a:t>. </a:t>
            </a:r>
            <a:r>
              <a:rPr lang="fr-BE" sz="1600" dirty="0" err="1">
                <a:latin typeface="Cambria" panose="02040503050406030204" pitchFamily="18" charset="0"/>
                <a:ea typeface="Calibri" panose="020F0502020204030204" pitchFamily="34" charset="0"/>
                <a:cs typeface="Times New Roman" panose="02020603050405020304" pitchFamily="18" charset="0"/>
              </a:rPr>
              <a:t>Chronic</a:t>
            </a:r>
            <a:r>
              <a:rPr lang="fr-BE" sz="1600" dirty="0">
                <a:latin typeface="Cambria" panose="02040503050406030204" pitchFamily="18" charset="0"/>
                <a:ea typeface="Calibri" panose="020F0502020204030204" pitchFamily="34" charset="0"/>
                <a:cs typeface="Times New Roman" panose="02020603050405020304" pitchFamily="18" charset="0"/>
              </a:rPr>
              <a:t> </a:t>
            </a:r>
            <a:r>
              <a:rPr lang="fr-BE" sz="1600" dirty="0" err="1">
                <a:latin typeface="Cambria" panose="02040503050406030204" pitchFamily="18" charset="0"/>
                <a:ea typeface="Calibri" panose="020F0502020204030204" pitchFamily="34" charset="0"/>
                <a:cs typeface="Times New Roman" panose="02020603050405020304" pitchFamily="18" charset="0"/>
              </a:rPr>
              <a:t>Poverty</a:t>
            </a:r>
            <a:r>
              <a:rPr lang="fr-BE" sz="1600" dirty="0">
                <a:latin typeface="Cambria" panose="02040503050406030204" pitchFamily="18" charset="0"/>
                <a:ea typeface="Calibri" panose="020F0502020204030204" pitchFamily="34" charset="0"/>
                <a:cs typeface="Times New Roman" panose="02020603050405020304" pitchFamily="18" charset="0"/>
              </a:rPr>
              <a:t> </a:t>
            </a:r>
            <a:r>
              <a:rPr lang="fr-BE" sz="1600" dirty="0" err="1">
                <a:latin typeface="Cambria" panose="02040503050406030204" pitchFamily="18" charset="0"/>
                <a:ea typeface="Calibri" panose="020F0502020204030204" pitchFamily="34" charset="0"/>
                <a:cs typeface="Times New Roman" panose="02020603050405020304" pitchFamily="18" charset="0"/>
              </a:rPr>
              <a:t>Research</a:t>
            </a:r>
            <a:r>
              <a:rPr lang="fr-BE" sz="1600" dirty="0">
                <a:latin typeface="Cambria" panose="02040503050406030204" pitchFamily="18" charset="0"/>
                <a:ea typeface="Calibri" panose="020F0502020204030204" pitchFamily="34" charset="0"/>
                <a:cs typeface="Times New Roman" panose="02020603050405020304" pitchFamily="18" charset="0"/>
              </a:rPr>
              <a:t> Centre. Document de travail N° 5</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1600" dirty="0">
                <a:latin typeface="Cambria" panose="02040503050406030204" pitchFamily="18" charset="0"/>
                <a:ea typeface="Calibri" panose="020F0502020204030204" pitchFamily="34" charset="0"/>
                <a:cs typeface="Times New Roman" panose="02020603050405020304" pitchFamily="18" charset="0"/>
              </a:rPr>
              <a:t>Fall, A. S., and Cissé, R. (2013). </a:t>
            </a:r>
            <a:r>
              <a:rPr lang="en-GB" sz="1600" dirty="0">
                <a:latin typeface="Cambria" panose="02040503050406030204" pitchFamily="18" charset="0"/>
                <a:ea typeface="Calibri" panose="020F0502020204030204" pitchFamily="34" charset="0"/>
                <a:cs typeface="Times New Roman" panose="02020603050405020304" pitchFamily="18" charset="0"/>
              </a:rPr>
              <a:t>Migratory Dynamics over half a century in Senegal: a longitudinal perspective over four generations. </a:t>
            </a:r>
            <a:r>
              <a:rPr lang="fr-BE" sz="1600" i="1" dirty="0">
                <a:latin typeface="Cambria" panose="02040503050406030204" pitchFamily="18" charset="0"/>
                <a:ea typeface="Calibri" panose="020F0502020204030204" pitchFamily="34" charset="0"/>
                <a:cs typeface="Times New Roman" panose="02020603050405020304" pitchFamily="18" charset="0"/>
              </a:rPr>
              <a:t>International Relations and </a:t>
            </a:r>
            <a:r>
              <a:rPr lang="fr-BE" sz="1600" i="1" dirty="0" err="1">
                <a:latin typeface="Cambria" panose="02040503050406030204" pitchFamily="18" charset="0"/>
                <a:ea typeface="Calibri" panose="020F0502020204030204" pitchFamily="34" charset="0"/>
                <a:cs typeface="Times New Roman" panose="02020603050405020304" pitchFamily="18" charset="0"/>
              </a:rPr>
              <a:t>Diplomacy</a:t>
            </a:r>
            <a:r>
              <a:rPr lang="fr-BE" sz="1600" dirty="0">
                <a:latin typeface="Cambria" panose="02040503050406030204" pitchFamily="18" charset="0"/>
                <a:ea typeface="Calibri" panose="020F0502020204030204" pitchFamily="34" charset="0"/>
                <a:cs typeface="Times New Roman" panose="02020603050405020304" pitchFamily="18" charset="0"/>
              </a:rPr>
              <a:t>, </a:t>
            </a:r>
            <a:r>
              <a:rPr lang="fr-BE" sz="1600" i="1" dirty="0">
                <a:latin typeface="Cambria" panose="02040503050406030204" pitchFamily="18" charset="0"/>
                <a:ea typeface="Calibri" panose="020F0502020204030204" pitchFamily="34" charset="0"/>
                <a:cs typeface="Times New Roman" panose="02020603050405020304" pitchFamily="18" charset="0"/>
              </a:rPr>
              <a:t>1</a:t>
            </a:r>
            <a:r>
              <a:rPr lang="fr-BE" sz="1600" dirty="0">
                <a:latin typeface="Cambria" panose="02040503050406030204" pitchFamily="18" charset="0"/>
                <a:ea typeface="Calibri" panose="020F0502020204030204" pitchFamily="34" charset="0"/>
                <a:cs typeface="Times New Roman" panose="02020603050405020304" pitchFamily="18" charset="0"/>
              </a:rPr>
              <a:t>(3), 189-201.</a:t>
            </a:r>
            <a:endParaRPr lang="en-GB"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4294967295"/>
          </p:nvPr>
        </p:nvSpPr>
        <p:spPr>
          <a:xfrm>
            <a:off x="10596563" y="6453188"/>
            <a:ext cx="1595437" cy="404812"/>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425491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8145"/>
            <a:ext cx="9601200" cy="929725"/>
          </a:xfrm>
        </p:spPr>
        <p:txBody>
          <a:bodyPr>
            <a:noAutofit/>
          </a:bodyPr>
          <a:lstStyle/>
          <a:p>
            <a:r>
              <a:rPr lang="fr-FR" sz="3600" dirty="0"/>
              <a:t>I. 10,4% des migrants dans les pays de l’OCDE sont africains*</a:t>
            </a:r>
            <a:endParaRPr lang="en-GB" sz="3600" dirty="0"/>
          </a:p>
        </p:txBody>
      </p:sp>
      <p:sp>
        <p:nvSpPr>
          <p:cNvPr id="3" name="Content Placeholder 2"/>
          <p:cNvSpPr>
            <a:spLocks noGrp="1"/>
          </p:cNvSpPr>
          <p:nvPr>
            <p:ph idx="1"/>
          </p:nvPr>
        </p:nvSpPr>
        <p:spPr>
          <a:xfrm>
            <a:off x="1371600" y="2664928"/>
            <a:ext cx="9601200" cy="3581400"/>
          </a:xfrm>
        </p:spPr>
        <p:txBody>
          <a:bodyPr/>
          <a:lstStyle/>
          <a:p>
            <a:pPr marL="0" indent="0">
              <a:buNone/>
            </a:pPr>
            <a:r>
              <a:rPr lang="fr-BE" dirty="0">
                <a:solidFill>
                  <a:srgbClr val="0070C0"/>
                </a:solidFill>
              </a:rPr>
              <a:t>Première idée reçue à déconstruire: les migrants africains envahiraient le Nord</a:t>
            </a:r>
          </a:p>
          <a:p>
            <a:pPr marL="0" indent="0">
              <a:buNone/>
            </a:pPr>
            <a:r>
              <a:rPr lang="fr-BE" dirty="0"/>
              <a:t>Contrairement à l’idéologie présentant l’Afrique comme bouc émissaire des problèmes du Nord, les migrations africaines s’orientent à 80% vers l’Afrique (</a:t>
            </a:r>
            <a:r>
              <a:rPr lang="fr-FR" dirty="0"/>
              <a:t>Commission de l’Union africaine, 2018: p.</a:t>
            </a:r>
            <a:r>
              <a:rPr lang="fr-BE" dirty="0"/>
              <a:t>21; </a:t>
            </a:r>
            <a:r>
              <a:rPr lang="fr-FR" dirty="0"/>
              <a:t>Centre d’études stratégiques de l’Afrique, 2020</a:t>
            </a:r>
            <a:r>
              <a:rPr lang="fr-BE" dirty="0"/>
              <a:t>; </a:t>
            </a:r>
            <a:r>
              <a:rPr lang="fr-FR" dirty="0" err="1"/>
              <a:t>Bertossi</a:t>
            </a:r>
            <a:r>
              <a:rPr lang="fr-FR" dirty="0"/>
              <a:t> C., El </a:t>
            </a:r>
            <a:r>
              <a:rPr lang="fr-FR" dirty="0" err="1"/>
              <a:t>Ouassif</a:t>
            </a:r>
            <a:r>
              <a:rPr lang="fr-FR" dirty="0"/>
              <a:t> A. et </a:t>
            </a:r>
            <a:r>
              <a:rPr lang="fr-FR" dirty="0" err="1"/>
              <a:t>Tardis</a:t>
            </a:r>
            <a:r>
              <a:rPr lang="fr-FR" dirty="0"/>
              <a:t> M., 2021</a:t>
            </a:r>
            <a:r>
              <a:rPr lang="en-GB" dirty="0"/>
              <a:t>).</a:t>
            </a:r>
          </a:p>
          <a:p>
            <a:pPr marL="0" indent="0">
              <a:buNone/>
            </a:pPr>
            <a:r>
              <a:rPr lang="fr-FR" dirty="0"/>
              <a:t>De tous les migrants internationaux, 14%  sont africains, 41% sont originaires d’Asie et 24% d’Europe (</a:t>
            </a:r>
            <a:r>
              <a:rPr lang="fr-FR" dirty="0" err="1"/>
              <a:t>Bertossi</a:t>
            </a:r>
            <a:r>
              <a:rPr lang="fr-FR" dirty="0"/>
              <a:t> C., El </a:t>
            </a:r>
            <a:r>
              <a:rPr lang="fr-FR" dirty="0" err="1"/>
              <a:t>Ouassif</a:t>
            </a:r>
            <a:r>
              <a:rPr lang="fr-FR" dirty="0"/>
              <a:t> A. et </a:t>
            </a:r>
            <a:r>
              <a:rPr lang="fr-FR" dirty="0" err="1"/>
              <a:t>Tardis</a:t>
            </a:r>
            <a:r>
              <a:rPr lang="fr-FR" dirty="0"/>
              <a:t> M., 2021: p.8</a:t>
            </a:r>
            <a:r>
              <a:rPr lang="en-GB" dirty="0"/>
              <a:t>)</a:t>
            </a:r>
            <a:endParaRPr lang="fr-FR" dirty="0"/>
          </a:p>
          <a:p>
            <a:pPr marL="0" indent="0">
              <a:buNone/>
            </a:pPr>
            <a:r>
              <a:rPr lang="fr-BE" sz="1200" dirty="0"/>
              <a:t>*Source:</a:t>
            </a:r>
            <a:r>
              <a:rPr lang="fr-FR" sz="1200" dirty="0"/>
              <a:t> </a:t>
            </a:r>
            <a:r>
              <a:rPr lang="fr-FR" sz="1200" dirty="0" err="1"/>
              <a:t>Bertossi</a:t>
            </a:r>
            <a:r>
              <a:rPr lang="fr-FR" sz="1200" dirty="0"/>
              <a:t> C., El </a:t>
            </a:r>
            <a:r>
              <a:rPr lang="fr-FR" sz="1200" dirty="0" err="1"/>
              <a:t>Ouassif</a:t>
            </a:r>
            <a:r>
              <a:rPr lang="fr-FR" sz="1200" dirty="0"/>
              <a:t> A. et </a:t>
            </a:r>
            <a:r>
              <a:rPr lang="fr-FR" sz="1200" dirty="0" err="1"/>
              <a:t>Tardis</a:t>
            </a:r>
            <a:r>
              <a:rPr lang="fr-FR" sz="1200" dirty="0"/>
              <a:t> M. (2021: p.8)</a:t>
            </a:r>
            <a:endParaRPr lang="fr-BE" sz="1200" dirty="0"/>
          </a:p>
          <a:p>
            <a:pPr marL="0" indent="0">
              <a:buNone/>
            </a:pPr>
            <a:endParaRPr lang="fr-BE"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8415093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313042" y="1295529"/>
            <a:ext cx="4416325" cy="720790"/>
          </a:xfrm>
        </p:spPr>
        <p:txBody>
          <a:bodyPr>
            <a:noAutofit/>
          </a:bodyPr>
          <a:lstStyle/>
          <a:p>
            <a:r>
              <a:rPr lang="fr-BE" sz="3600" dirty="0"/>
              <a:t>Références</a:t>
            </a:r>
            <a:endParaRPr lang="en-GB" sz="3600" dirty="0"/>
          </a:p>
        </p:txBody>
      </p:sp>
      <p:sp>
        <p:nvSpPr>
          <p:cNvPr id="6" name="Text Placeholder 5"/>
          <p:cNvSpPr>
            <a:spLocks noGrp="1"/>
          </p:cNvSpPr>
          <p:nvPr>
            <p:ph type="subTitle" idx="1"/>
          </p:nvPr>
        </p:nvSpPr>
        <p:spPr>
          <a:xfrm>
            <a:off x="2282859" y="2099445"/>
            <a:ext cx="8976267" cy="4208991"/>
          </a:xfrm>
        </p:spPr>
        <p:txBody>
          <a:bodyPr>
            <a:noAutofit/>
          </a:bodyPr>
          <a:lstStyle/>
          <a:p>
            <a:r>
              <a:rPr lang="fr-FR" sz="2400" b="1" dirty="0">
                <a:solidFill>
                  <a:srgbClr val="0070C0"/>
                </a:solidFill>
              </a:rPr>
              <a:t>Stratégies migratoires</a:t>
            </a:r>
          </a:p>
          <a:p>
            <a:pPr lvl="0">
              <a:lnSpc>
                <a:spcPct val="115000"/>
              </a:lnSpc>
              <a:spcAft>
                <a:spcPts val="800"/>
              </a:spcAft>
            </a:pPr>
            <a:r>
              <a:rPr lang="fr-BE" sz="1600" dirty="0">
                <a:latin typeface="Cambria" panose="02040503050406030204" pitchFamily="18" charset="0"/>
                <a:ea typeface="Calibri" panose="020F0502020204030204" pitchFamily="34" charset="0"/>
                <a:cs typeface="Times New Roman" panose="02020603050405020304" pitchFamily="18" charset="0"/>
              </a:rPr>
              <a:t>Fall, A. S. (2014). Impact des changements environnementaux sur les migrations humaines Étude de cas : Sénégal et Côte d’Ivoire. </a:t>
            </a:r>
            <a:r>
              <a:rPr lang="en-GB" sz="1600" dirty="0">
                <a:latin typeface="Cambria" panose="02040503050406030204" pitchFamily="18" charset="0"/>
                <a:ea typeface="Calibri" panose="020F0502020204030204" pitchFamily="34" charset="0"/>
                <a:cs typeface="Times New Roman" panose="02020603050405020304" pitchFamily="18" charset="0"/>
              </a:rPr>
              <a:t>(</a:t>
            </a:r>
            <a:r>
              <a:rPr lang="en-GB" sz="1600" dirty="0" err="1">
                <a:latin typeface="Cambria" panose="02040503050406030204" pitchFamily="18" charset="0"/>
                <a:ea typeface="Calibri" panose="020F0502020204030204" pitchFamily="34" charset="0"/>
                <a:cs typeface="Times New Roman" panose="02020603050405020304" pitchFamily="18" charset="0"/>
              </a:rPr>
              <a:t>Éds</a:t>
            </a:r>
            <a:r>
              <a:rPr lang="en-GB" sz="1600" dirty="0">
                <a:latin typeface="Cambria" panose="02040503050406030204" pitchFamily="18" charset="0"/>
                <a:ea typeface="Calibri" panose="020F0502020204030204" pitchFamily="34" charset="0"/>
                <a:cs typeface="Times New Roman" panose="02020603050405020304" pitchFamily="18" charset="0"/>
              </a:rPr>
              <a:t>) </a:t>
            </a:r>
            <a:r>
              <a:rPr lang="en-GB" sz="1600" dirty="0" err="1">
                <a:latin typeface="Cambria" panose="02040503050406030204" pitchFamily="18" charset="0"/>
                <a:ea typeface="Calibri" panose="020F0502020204030204" pitchFamily="34" charset="0"/>
                <a:cs typeface="Times New Roman" panose="02020603050405020304" pitchFamily="18" charset="0"/>
              </a:rPr>
              <a:t>Marema</a:t>
            </a:r>
            <a:r>
              <a:rPr lang="en-GB" sz="1600" dirty="0">
                <a:latin typeface="Cambria" panose="02040503050406030204" pitchFamily="18" charset="0"/>
                <a:ea typeface="Calibri" panose="020F0502020204030204" pitchFamily="34" charset="0"/>
                <a:cs typeface="Times New Roman" panose="02020603050405020304" pitchFamily="18" charset="0"/>
              </a:rPr>
              <a:t> Touré Thiam et John Crowley, UNESCO.</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800"/>
              </a:spcAft>
            </a:pPr>
            <a:r>
              <a:rPr lang="en-GB" sz="1600" dirty="0">
                <a:latin typeface="Cambria" panose="02040503050406030204" pitchFamily="18" charset="0"/>
                <a:ea typeface="Calibri" panose="020F0502020204030204" pitchFamily="34" charset="0"/>
                <a:cs typeface="Times New Roman" panose="02020603050405020304" pitchFamily="18" charset="0"/>
              </a:rPr>
              <a:t>Fall A. S. (2016). </a:t>
            </a:r>
            <a:r>
              <a:rPr lang="fr-BE" sz="1600" dirty="0">
                <a:latin typeface="Cambria" panose="02040503050406030204" pitchFamily="18" charset="0"/>
                <a:ea typeface="Calibri" panose="020F0502020204030204" pitchFamily="34" charset="0"/>
                <a:cs typeface="Times New Roman" panose="02020603050405020304" pitchFamily="18" charset="0"/>
              </a:rPr>
              <a:t>Migration et désertification, dégradation des terres et sécheresse en Afrique de l'Ouest». </a:t>
            </a:r>
            <a:r>
              <a:rPr lang="fr-BE" sz="1600" i="1" dirty="0">
                <a:latin typeface="Cambria" panose="02040503050406030204" pitchFamily="18" charset="0"/>
                <a:ea typeface="Calibri" panose="020F0502020204030204" pitchFamily="34" charset="0"/>
                <a:cs typeface="Times New Roman" panose="02020603050405020304" pitchFamily="18" charset="0"/>
              </a:rPr>
              <a:t>COOPI, UNCCD, OIM</a:t>
            </a:r>
            <a:r>
              <a:rPr lang="fr-BE" sz="1600" dirty="0">
                <a:latin typeface="Cambria" panose="02040503050406030204" pitchFamily="18" charset="0"/>
                <a:ea typeface="Calibri" panose="020F0502020204030204" pitchFamily="34" charset="0"/>
                <a:cs typeface="Times New Roman" panose="02020603050405020304" pitchFamily="18" charset="0"/>
              </a:rPr>
              <a:t>.</a:t>
            </a:r>
            <a:endParaRPr lang="en-GB" sz="1400" dirty="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800"/>
              </a:spcAft>
            </a:pPr>
            <a:r>
              <a:rPr lang="en-GB" sz="1600" dirty="0">
                <a:latin typeface="Cambria" panose="02040503050406030204" pitchFamily="18" charset="0"/>
                <a:ea typeface="Calibri" panose="020F0502020204030204" pitchFamily="34" charset="0"/>
                <a:cs typeface="Times New Roman" panose="02020603050405020304" pitchFamily="18" charset="0"/>
              </a:rPr>
              <a:t>Fall A. S., </a:t>
            </a:r>
            <a:r>
              <a:rPr lang="it-IT" sz="1600" dirty="0" err="1">
                <a:latin typeface="Cambria" panose="02040503050406030204" pitchFamily="18" charset="0"/>
                <a:ea typeface="Calibri" panose="020F0502020204030204" pitchFamily="34" charset="0"/>
                <a:cs typeface="Times New Roman" panose="02020603050405020304" pitchFamily="18" charset="0"/>
              </a:rPr>
              <a:t>Lô</a:t>
            </a:r>
            <a:r>
              <a:rPr lang="it-IT" sz="1600" dirty="0">
                <a:latin typeface="Cambria" panose="02040503050406030204" pitchFamily="18" charset="0"/>
                <a:ea typeface="Calibri" panose="020F0502020204030204" pitchFamily="34" charset="0"/>
                <a:cs typeface="Times New Roman" panose="02020603050405020304" pitchFamily="18" charset="0"/>
              </a:rPr>
              <a:t>, C. &amp; Ndiaye, M. D., (2021). </a:t>
            </a:r>
            <a:r>
              <a:rPr lang="it-IT" sz="1600" dirty="0" err="1">
                <a:latin typeface="Cambria" panose="02040503050406030204" pitchFamily="18" charset="0"/>
                <a:ea typeface="Calibri" panose="020F0502020204030204" pitchFamily="34" charset="0"/>
                <a:cs typeface="Times New Roman" panose="02020603050405020304" pitchFamily="18" charset="0"/>
              </a:rPr>
              <a:t>Rapport</a:t>
            </a:r>
            <a:r>
              <a:rPr lang="it-IT" sz="1600" dirty="0">
                <a:latin typeface="Cambria" panose="02040503050406030204" pitchFamily="18" charset="0"/>
                <a:ea typeface="Calibri" panose="020F0502020204030204" pitchFamily="34" charset="0"/>
                <a:cs typeface="Times New Roman" panose="02020603050405020304" pitchFamily="18" charset="0"/>
              </a:rPr>
              <a:t> </a:t>
            </a:r>
            <a:r>
              <a:rPr lang="it-IT" sz="1600" dirty="0" err="1">
                <a:latin typeface="Cambria" panose="02040503050406030204" pitchFamily="18" charset="0"/>
                <a:ea typeface="Calibri" panose="020F0502020204030204" pitchFamily="34" charset="0"/>
                <a:cs typeface="Times New Roman" panose="02020603050405020304" pitchFamily="18" charset="0"/>
              </a:rPr>
              <a:t>final</a:t>
            </a:r>
            <a:r>
              <a:rPr lang="it-IT" sz="1600" dirty="0">
                <a:latin typeface="Cambria" panose="02040503050406030204" pitchFamily="18" charset="0"/>
                <a:ea typeface="Calibri" panose="020F0502020204030204" pitchFamily="34" charset="0"/>
                <a:cs typeface="Times New Roman" panose="02020603050405020304" pitchFamily="18" charset="0"/>
              </a:rPr>
              <a:t> - </a:t>
            </a:r>
            <a:r>
              <a:rPr lang="fr-FR" sz="1600" dirty="0">
                <a:latin typeface="Cambria" panose="02040503050406030204" pitchFamily="18" charset="0"/>
                <a:ea typeface="Calibri" panose="020F0502020204030204" pitchFamily="34" charset="0"/>
                <a:cs typeface="Times New Roman" panose="02020603050405020304" pitchFamily="18" charset="0"/>
              </a:rPr>
              <a:t>Mesure des indicateurs d’impact, d’effets finaux et d’effets intermédiaires de la matrice du projet ACEFOP alignes sur les documents du secteur de la FPT. </a:t>
            </a:r>
            <a:endParaRPr lang="it-IT" sz="1600" dirty="0">
              <a:latin typeface="Cambria" panose="02040503050406030204" pitchFamily="18" charset="0"/>
              <a:ea typeface="Calibri" panose="020F0502020204030204" pitchFamily="34" charset="0"/>
              <a:cs typeface="Times New Roman" panose="02020603050405020304" pitchFamily="18" charset="0"/>
            </a:endParaRPr>
          </a:p>
          <a:p>
            <a:pPr lvl="0">
              <a:lnSpc>
                <a:spcPct val="115000"/>
              </a:lnSpc>
              <a:spcAft>
                <a:spcPts val="800"/>
              </a:spcAft>
            </a:pPr>
            <a:r>
              <a:rPr lang="fr-BE" sz="1600" dirty="0">
                <a:latin typeface="Cambria" panose="02040503050406030204" pitchFamily="18" charset="0"/>
                <a:ea typeface="Calibri" panose="020F0502020204030204" pitchFamily="34" charset="0"/>
                <a:cs typeface="Times New Roman" panose="02020603050405020304" pitchFamily="18" charset="0"/>
              </a:rPr>
              <a:t>Thiam, M. T., and Crowley, J. (2014). Impact des changements environnementaux sur les migrations humaines. UNESCO ISBN 978-2-917400-40-1</a:t>
            </a:r>
            <a:endParaRPr lang="en-GB"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4294967295"/>
          </p:nvPr>
        </p:nvSpPr>
        <p:spPr>
          <a:xfrm>
            <a:off x="10596563" y="6453188"/>
            <a:ext cx="1595437" cy="404812"/>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40</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40240709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340750" y="891893"/>
            <a:ext cx="4416325" cy="1245047"/>
          </a:xfrm>
        </p:spPr>
        <p:txBody>
          <a:bodyPr>
            <a:noAutofit/>
          </a:bodyPr>
          <a:lstStyle/>
          <a:p>
            <a:br>
              <a:rPr lang="fr-FR" sz="2800" dirty="0"/>
            </a:br>
            <a:r>
              <a:rPr lang="fr-BE" sz="3600" dirty="0"/>
              <a:t>Références</a:t>
            </a:r>
            <a:endParaRPr lang="en-GB" sz="3600" dirty="0"/>
          </a:p>
        </p:txBody>
      </p:sp>
      <p:sp>
        <p:nvSpPr>
          <p:cNvPr id="6" name="Text Placeholder 5"/>
          <p:cNvSpPr>
            <a:spLocks noGrp="1"/>
          </p:cNvSpPr>
          <p:nvPr>
            <p:ph type="subTitle" idx="1"/>
          </p:nvPr>
        </p:nvSpPr>
        <p:spPr>
          <a:xfrm>
            <a:off x="2292096" y="2266249"/>
            <a:ext cx="9211927" cy="4372129"/>
          </a:xfrm>
        </p:spPr>
        <p:txBody>
          <a:bodyPr>
            <a:normAutofit lnSpcReduction="10000"/>
          </a:bodyPr>
          <a:lstStyle/>
          <a:p>
            <a:r>
              <a:rPr lang="fr-BE" sz="2000" b="1" dirty="0">
                <a:solidFill>
                  <a:srgbClr val="0070C0"/>
                </a:solidFill>
              </a:rPr>
              <a:t>Complément</a:t>
            </a:r>
            <a:endParaRPr lang="en-GB" sz="2000" b="1" dirty="0">
              <a:solidFill>
                <a:srgbClr val="0070C0"/>
              </a:solidFill>
            </a:endParaRPr>
          </a:p>
          <a:p>
            <a:pPr>
              <a:lnSpc>
                <a:spcPct val="115000"/>
              </a:lnSpc>
              <a:spcAft>
                <a:spcPts val="800"/>
              </a:spcAft>
            </a:pPr>
            <a:r>
              <a:rPr lang="en-GB" sz="2000" dirty="0">
                <a:latin typeface="Cambria" panose="02040503050406030204" pitchFamily="18" charset="0"/>
                <a:ea typeface="Calibri" panose="020F0502020204030204" pitchFamily="34" charset="0"/>
                <a:cs typeface="Times New Roman" panose="02020603050405020304" pitchFamily="18" charset="0"/>
              </a:rPr>
              <a:t>Ba, C. O., &amp; Ndiaye, A. I. (2008). </a:t>
            </a:r>
            <a:r>
              <a:rPr lang="fr-BE" sz="2000" dirty="0">
                <a:latin typeface="Cambria" panose="02040503050406030204" pitchFamily="18" charset="0"/>
                <a:ea typeface="Calibri" panose="020F0502020204030204" pitchFamily="34" charset="0"/>
                <a:cs typeface="Times New Roman" panose="02020603050405020304" pitchFamily="18" charset="0"/>
              </a:rPr>
              <a:t>L’émigration clandestine sénégalaise. </a:t>
            </a:r>
            <a:r>
              <a:rPr lang="fr-BE" sz="2000" i="1" dirty="0">
                <a:latin typeface="Cambria" panose="02040503050406030204" pitchFamily="18" charset="0"/>
                <a:ea typeface="Calibri" panose="020F0502020204030204" pitchFamily="34" charset="0"/>
                <a:cs typeface="Times New Roman" panose="02020603050405020304" pitchFamily="18" charset="0"/>
              </a:rPr>
              <a:t>REVUE </a:t>
            </a:r>
            <a:r>
              <a:rPr lang="fr-BE" sz="2000" i="1" dirty="0" err="1">
                <a:latin typeface="Cambria" panose="02040503050406030204" pitchFamily="18" charset="0"/>
                <a:ea typeface="Calibri" panose="020F0502020204030204" pitchFamily="34" charset="0"/>
                <a:cs typeface="Times New Roman" panose="02020603050405020304" pitchFamily="18" charset="0"/>
              </a:rPr>
              <a:t>Asylon</a:t>
            </a:r>
            <a:r>
              <a:rPr lang="fr-BE" sz="2000" i="1" dirty="0">
                <a:latin typeface="Cambria" panose="02040503050406030204" pitchFamily="18" charset="0"/>
                <a:ea typeface="Calibri" panose="020F0502020204030204" pitchFamily="34" charset="0"/>
                <a:cs typeface="Times New Roman" panose="02020603050405020304" pitchFamily="18" charset="0"/>
              </a:rPr>
              <a:t> (s)</a:t>
            </a:r>
            <a:r>
              <a:rPr lang="fr-BE" sz="2000" dirty="0">
                <a:latin typeface="Cambria" panose="02040503050406030204" pitchFamily="18" charset="0"/>
                <a:ea typeface="Calibri" panose="020F0502020204030204" pitchFamily="34" charset="0"/>
                <a:cs typeface="Times New Roman" panose="02020603050405020304" pitchFamily="18" charset="0"/>
              </a:rPr>
              <a:t>, (3).</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2000" dirty="0">
                <a:latin typeface="Cambria" panose="02040503050406030204" pitchFamily="18" charset="0"/>
                <a:ea typeface="Calibri" panose="020F0502020204030204" pitchFamily="34" charset="0"/>
                <a:cs typeface="Times New Roman" panose="02020603050405020304" pitchFamily="18" charset="0"/>
              </a:rPr>
              <a:t>Bacon, L., Clochard, O., Honoré, T., Lambert, N., </a:t>
            </a:r>
            <a:r>
              <a:rPr lang="fr-BE" sz="2000" dirty="0" err="1">
                <a:latin typeface="Cambria" panose="02040503050406030204" pitchFamily="18" charset="0"/>
                <a:ea typeface="Calibri" panose="020F0502020204030204" pitchFamily="34" charset="0"/>
                <a:cs typeface="Times New Roman" panose="02020603050405020304" pitchFamily="18" charset="0"/>
              </a:rPr>
              <a:t>Mekdjian</a:t>
            </a:r>
            <a:r>
              <a:rPr lang="fr-BE" sz="2000" dirty="0">
                <a:latin typeface="Cambria" panose="02040503050406030204" pitchFamily="18" charset="0"/>
                <a:ea typeface="Calibri" panose="020F0502020204030204" pitchFamily="34" charset="0"/>
                <a:cs typeface="Times New Roman" panose="02020603050405020304" pitchFamily="18" charset="0"/>
              </a:rPr>
              <a:t>, S., &amp; Rekacewicz, P. (2016). Cartographier les mouvements migratoires. </a:t>
            </a:r>
            <a:r>
              <a:rPr lang="fr-BE" sz="2000" i="1" dirty="0">
                <a:latin typeface="Cambria" panose="02040503050406030204" pitchFamily="18" charset="0"/>
                <a:ea typeface="Calibri" panose="020F0502020204030204" pitchFamily="34" charset="0"/>
                <a:cs typeface="Times New Roman" panose="02020603050405020304" pitchFamily="18" charset="0"/>
              </a:rPr>
              <a:t>Revue européenne des migrations internationales</a:t>
            </a:r>
            <a:r>
              <a:rPr lang="fr-BE" sz="2000" dirty="0">
                <a:latin typeface="Cambria" panose="02040503050406030204" pitchFamily="18" charset="0"/>
                <a:ea typeface="Calibri" panose="020F0502020204030204" pitchFamily="34" charset="0"/>
                <a:cs typeface="Times New Roman" panose="02020603050405020304" pitchFamily="18" charset="0"/>
              </a:rPr>
              <a:t>, </a:t>
            </a:r>
            <a:r>
              <a:rPr lang="fr-BE" sz="2000" i="1" dirty="0">
                <a:latin typeface="Cambria" panose="02040503050406030204" pitchFamily="18" charset="0"/>
                <a:ea typeface="Calibri" panose="020F0502020204030204" pitchFamily="34" charset="0"/>
                <a:cs typeface="Times New Roman" panose="02020603050405020304" pitchFamily="18" charset="0"/>
              </a:rPr>
              <a:t>32</a:t>
            </a:r>
            <a:r>
              <a:rPr lang="fr-BE" sz="2000" dirty="0">
                <a:latin typeface="Cambria" panose="02040503050406030204" pitchFamily="18" charset="0"/>
                <a:ea typeface="Calibri" panose="020F0502020204030204" pitchFamily="34" charset="0"/>
                <a:cs typeface="Times New Roman" panose="02020603050405020304" pitchFamily="18" charset="0"/>
              </a:rPr>
              <a:t>(3 et 4), 185-214.</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2000" dirty="0" err="1">
                <a:latin typeface="Cambria" panose="02040503050406030204" pitchFamily="18" charset="0"/>
                <a:ea typeface="Calibri" panose="020F0502020204030204" pitchFamily="34" charset="0"/>
                <a:cs typeface="Times New Roman" panose="02020603050405020304" pitchFamily="18" charset="0"/>
              </a:rPr>
              <a:t>Tandian</a:t>
            </a:r>
            <a:r>
              <a:rPr lang="fr-BE" sz="2000" dirty="0">
                <a:latin typeface="Cambria" panose="02040503050406030204" pitchFamily="18" charset="0"/>
                <a:ea typeface="Calibri" panose="020F0502020204030204" pitchFamily="34" charset="0"/>
                <a:cs typeface="Times New Roman" panose="02020603050405020304" pitchFamily="18" charset="0"/>
              </a:rPr>
              <a:t>, A. (2019). Migrations sénégalaises : entre mobiles hétéroclites et politiques migratoires européennes en Afrique de l'Ouest. [En ligne] </a:t>
            </a:r>
            <a:r>
              <a:rPr lang="fr-BE" sz="2000" u="sng" dirty="0">
                <a:solidFill>
                  <a:srgbClr val="0563C1"/>
                </a:solidFill>
                <a:latin typeface="Cambria" panose="02040503050406030204" pitchFamily="18" charset="0"/>
                <a:ea typeface="Calibri" panose="020F0502020204030204" pitchFamily="34" charset="0"/>
                <a:cs typeface="Times New Roman" panose="02020603050405020304" pitchFamily="18" charset="0"/>
                <a:hlinkClick r:id="rId3"/>
              </a:rPr>
              <a:t>https://sn.boell.org/fr/2019/05/02/migrations-senegalaises-entre-mobiles-heteroclites-et-politiques-migratoires-europeennes</a:t>
            </a:r>
            <a:r>
              <a:rPr lang="fr-BE" sz="2000" dirty="0">
                <a:latin typeface="Cambria" panose="02040503050406030204" pitchFamily="18" charset="0"/>
                <a:ea typeface="Calibri" panose="020F0502020204030204" pitchFamily="34" charset="0"/>
                <a:cs typeface="Times New Roman" panose="02020603050405020304" pitchFamily="18" charset="0"/>
              </a:rPr>
              <a:t> consulté le 11 novembre 2021.</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4294967295"/>
          </p:nvPr>
        </p:nvSpPr>
        <p:spPr>
          <a:xfrm>
            <a:off x="10596563" y="6453188"/>
            <a:ext cx="1595437" cy="404812"/>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41</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1770186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7828" y="1584036"/>
            <a:ext cx="9601200" cy="3581400"/>
          </a:xfrm>
        </p:spPr>
        <p:txBody>
          <a:bodyPr anchor="ctr">
            <a:normAutofit/>
          </a:bodyPr>
          <a:lstStyle/>
          <a:p>
            <a:pPr marL="0" indent="0" algn="ctr">
              <a:buNone/>
            </a:pPr>
            <a:r>
              <a:rPr lang="fr-BE" sz="9600" dirty="0"/>
              <a:t>Merci!</a:t>
            </a:r>
            <a:endParaRPr lang="en-GB" sz="9600"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42</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2004027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41776631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192907"/>
            <a:ext cx="9601200" cy="1014214"/>
          </a:xfrm>
        </p:spPr>
        <p:txBody>
          <a:bodyPr>
            <a:normAutofit fontScale="90000"/>
          </a:bodyPr>
          <a:lstStyle/>
          <a:p>
            <a:pPr lvl="0">
              <a:lnSpc>
                <a:spcPct val="100000"/>
              </a:lnSpc>
              <a:spcBef>
                <a:spcPts val="0"/>
              </a:spcBef>
            </a:pPr>
            <a:r>
              <a:rPr lang="en-GB" dirty="0"/>
              <a:t>Flux </a:t>
            </a:r>
            <a:r>
              <a:rPr lang="en-GB" dirty="0" err="1"/>
              <a:t>migratoires</a:t>
            </a:r>
            <a:br>
              <a:rPr lang="en-GB" dirty="0"/>
            </a:br>
            <a:r>
              <a:rPr lang="fr-BE" sz="3200" b="1" dirty="0">
                <a:solidFill>
                  <a:srgbClr val="69A1AB"/>
                </a:solidFill>
                <a:latin typeface="Franklin Gothic Book" panose="020B0503020102020204"/>
                <a:ea typeface="+mn-ea"/>
                <a:cs typeface="+mn-cs"/>
              </a:rPr>
              <a:t>Motif de départ </a:t>
            </a:r>
            <a:endParaRPr lang="en-GB" dirty="0"/>
          </a:p>
        </p:txBody>
      </p:sp>
      <p:sp>
        <p:nvSpPr>
          <p:cNvPr id="3" name="Content Placeholder 2"/>
          <p:cNvSpPr>
            <a:spLocks noGrp="1"/>
          </p:cNvSpPr>
          <p:nvPr>
            <p:ph idx="1"/>
          </p:nvPr>
        </p:nvSpPr>
        <p:spPr>
          <a:xfrm>
            <a:off x="1371600" y="2286000"/>
            <a:ext cx="9601200" cy="4167386"/>
          </a:xfrm>
        </p:spPr>
        <p:txBody>
          <a:bodyPr>
            <a:noAutofit/>
          </a:bodyPr>
          <a:lstStyle/>
          <a:p>
            <a:pPr marL="0" lvl="0" indent="0">
              <a:lnSpc>
                <a:spcPct val="100000"/>
              </a:lnSpc>
              <a:spcAft>
                <a:spcPts val="800"/>
              </a:spcAft>
              <a:buNone/>
            </a:pPr>
            <a:r>
              <a:rPr lang="fr-BE" dirty="0">
                <a:solidFill>
                  <a:srgbClr val="0070C0"/>
                </a:solidFill>
                <a:latin typeface="+mj-lt"/>
                <a:ea typeface="Calibri" panose="020F0502020204030204" pitchFamily="34" charset="0"/>
                <a:cs typeface="Arial" panose="020B0604020202020204" pitchFamily="34" charset="0"/>
              </a:rPr>
              <a:t>Économique ou politique ET de nature éducative, religieuse, sociale ou culturelle</a:t>
            </a:r>
          </a:p>
          <a:p>
            <a:pPr marL="0" lvl="0" indent="0">
              <a:lnSpc>
                <a:spcPct val="100000"/>
              </a:lnSpc>
              <a:spcAft>
                <a:spcPts val="800"/>
              </a:spcAft>
              <a:buNone/>
            </a:pPr>
            <a:r>
              <a:rPr lang="fr-FR" dirty="0">
                <a:ea typeface="Calibri" panose="020F0502020204030204" pitchFamily="34" charset="0"/>
                <a:cs typeface="Times New Roman" panose="02020603050405020304" pitchFamily="18" charset="0"/>
              </a:rPr>
              <a:t>Recherche d’un emploi et de meilleures opportunités économiques, Poursuivre des études, rejoindre des membres de la famille à l'étranger et partir à l'aventure</a:t>
            </a:r>
          </a:p>
          <a:p>
            <a:pPr marL="0" lvl="0" indent="0">
              <a:lnSpc>
                <a:spcPct val="100000"/>
              </a:lnSpc>
              <a:spcAft>
                <a:spcPts val="800"/>
              </a:spcAft>
              <a:buNone/>
            </a:pPr>
            <a:r>
              <a:rPr lang="fr-FR" dirty="0">
                <a:ea typeface="Calibri" panose="020F0502020204030204" pitchFamily="34" charset="0"/>
                <a:cs typeface="Times New Roman" panose="02020603050405020304" pitchFamily="18" charset="0"/>
              </a:rPr>
              <a:t>Facteurs d’attraction = opportunités d’emploi, d’éducation et d’accès amélioré aux soins de santé offerts</a:t>
            </a:r>
          </a:p>
          <a:p>
            <a:pPr marL="0" lvl="0" indent="0">
              <a:lnSpc>
                <a:spcPct val="100000"/>
              </a:lnSpc>
              <a:spcAft>
                <a:spcPts val="800"/>
              </a:spcAft>
              <a:buNone/>
            </a:pPr>
            <a:r>
              <a:rPr lang="fr-FR" dirty="0">
                <a:ea typeface="Calibri" panose="020F0502020204030204" pitchFamily="34" charset="0"/>
                <a:cs typeface="Times New Roman" panose="02020603050405020304" pitchFamily="18" charset="0"/>
              </a:rPr>
              <a:t>Amélioration des conditions de vie des familles  et investissement grâce aux transferts de fonds</a:t>
            </a:r>
          </a:p>
          <a:p>
            <a:pPr marL="0" lvl="0" indent="0">
              <a:lnSpc>
                <a:spcPct val="100000"/>
              </a:lnSpc>
              <a:spcAft>
                <a:spcPts val="800"/>
              </a:spcAft>
              <a:buNone/>
            </a:pPr>
            <a:r>
              <a:rPr lang="fr-FR" dirty="0">
                <a:ea typeface="Calibri" panose="020F0502020204030204" pitchFamily="34" charset="0"/>
                <a:cs typeface="Times New Roman" panose="02020603050405020304" pitchFamily="18" charset="0"/>
              </a:rPr>
              <a:t>Facteurs répulsifs = la pauvreté, la dégradation de l’environnement, les conflits, etc.</a:t>
            </a:r>
          </a:p>
          <a:p>
            <a:pPr marL="0" indent="0">
              <a:buNone/>
            </a:pPr>
            <a:endParaRPr lang="en-GB"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44</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879783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192907"/>
            <a:ext cx="9601200" cy="1014214"/>
          </a:xfrm>
        </p:spPr>
        <p:txBody>
          <a:bodyPr>
            <a:normAutofit fontScale="90000"/>
          </a:bodyPr>
          <a:lstStyle/>
          <a:p>
            <a:pPr lvl="0">
              <a:lnSpc>
                <a:spcPct val="100000"/>
              </a:lnSpc>
              <a:spcBef>
                <a:spcPts val="0"/>
              </a:spcBef>
            </a:pPr>
            <a:r>
              <a:rPr lang="en-GB" dirty="0"/>
              <a:t>Flux </a:t>
            </a:r>
            <a:r>
              <a:rPr lang="en-GB" dirty="0" err="1"/>
              <a:t>migratoires</a:t>
            </a:r>
            <a:br>
              <a:rPr lang="en-GB" dirty="0"/>
            </a:br>
            <a:r>
              <a:rPr lang="fr-BE" sz="3200" b="1" dirty="0">
                <a:solidFill>
                  <a:srgbClr val="69A1AB"/>
                </a:solidFill>
                <a:latin typeface="Franklin Gothic Book" panose="020B0503020102020204"/>
                <a:ea typeface="+mn-ea"/>
                <a:cs typeface="+mn-cs"/>
              </a:rPr>
              <a:t>Motif de départ </a:t>
            </a:r>
            <a:endParaRPr lang="en-GB" dirty="0"/>
          </a:p>
        </p:txBody>
      </p:sp>
      <p:sp>
        <p:nvSpPr>
          <p:cNvPr id="3" name="Content Placeholder 2"/>
          <p:cNvSpPr>
            <a:spLocks noGrp="1"/>
          </p:cNvSpPr>
          <p:nvPr>
            <p:ph idx="1"/>
          </p:nvPr>
        </p:nvSpPr>
        <p:spPr>
          <a:xfrm>
            <a:off x="1371600" y="2286000"/>
            <a:ext cx="9601200" cy="4167386"/>
          </a:xfrm>
        </p:spPr>
        <p:txBody>
          <a:bodyPr>
            <a:noAutofit/>
          </a:bodyPr>
          <a:lstStyle/>
          <a:p>
            <a:pPr marL="0" indent="0">
              <a:lnSpc>
                <a:spcPct val="100000"/>
              </a:lnSpc>
              <a:spcAft>
                <a:spcPts val="800"/>
              </a:spcAft>
              <a:buNone/>
            </a:pPr>
            <a:r>
              <a:rPr lang="fr-BE" dirty="0">
                <a:solidFill>
                  <a:srgbClr val="0070C0"/>
                </a:solidFill>
                <a:ea typeface="Calibri" panose="020F0502020204030204" pitchFamily="34" charset="0"/>
                <a:cs typeface="Times New Roman" panose="02020603050405020304" pitchFamily="18" charset="0"/>
              </a:rPr>
              <a:t>Climatique </a:t>
            </a:r>
          </a:p>
          <a:p>
            <a:pPr marL="0" indent="0">
              <a:lnSpc>
                <a:spcPct val="100000"/>
              </a:lnSpc>
              <a:spcAft>
                <a:spcPts val="800"/>
              </a:spcAft>
              <a:buNone/>
            </a:pPr>
            <a:r>
              <a:rPr lang="fr-FR" dirty="0">
                <a:ea typeface="Calibri" panose="020F0502020204030204" pitchFamily="34" charset="0"/>
                <a:cs typeface="Times New Roman" panose="02020603050405020304" pitchFamily="18" charset="0"/>
              </a:rPr>
              <a:t>Groupes dépendants de l’agriculture et les populations les plus démunies dans les pays, les îles et les zones côtières sont plus vulnérables aux conséquences du changement climatique</a:t>
            </a:r>
          </a:p>
          <a:p>
            <a:r>
              <a:rPr lang="fr-BE" dirty="0"/>
              <a:t>Manque de planification des politiques publiques : nécessité d’investir dans la recherche sur les mouvements migratoires dus à l’environnement afin de produire et d’accompagner de meilleures stratégies d’adaptation</a:t>
            </a:r>
            <a:endParaRPr lang="en-GB" dirty="0"/>
          </a:p>
          <a:p>
            <a:r>
              <a:rPr lang="fr-BE" dirty="0"/>
              <a:t>Relations entre changements environnementaux et migrations, pour une meilleure prise en compte de ces enjeux dans les processus nationaux de planification et d’élaboration des politiques</a:t>
            </a:r>
            <a:endParaRPr lang="en-GB"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45</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2954371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192906"/>
            <a:ext cx="9601200" cy="1093093"/>
          </a:xfrm>
        </p:spPr>
        <p:txBody>
          <a:bodyPr>
            <a:normAutofit fontScale="90000"/>
          </a:bodyPr>
          <a:lstStyle/>
          <a:p>
            <a:pPr lvl="0">
              <a:lnSpc>
                <a:spcPct val="100000"/>
              </a:lnSpc>
              <a:spcBef>
                <a:spcPts val="0"/>
              </a:spcBef>
            </a:pPr>
            <a:r>
              <a:rPr lang="en-GB" dirty="0"/>
              <a:t>Flux </a:t>
            </a:r>
            <a:r>
              <a:rPr lang="en-GB" dirty="0" err="1"/>
              <a:t>migratoires</a:t>
            </a:r>
            <a:br>
              <a:rPr lang="fr-BE" sz="3200" b="1" dirty="0">
                <a:solidFill>
                  <a:srgbClr val="69A1AB"/>
                </a:solidFill>
                <a:latin typeface="Franklin Gothic Book" panose="020B0503020102020204"/>
                <a:ea typeface="+mn-ea"/>
                <a:cs typeface="+mn-cs"/>
              </a:rPr>
            </a:br>
            <a:r>
              <a:rPr lang="fr-BE" sz="3200" b="1" dirty="0">
                <a:solidFill>
                  <a:srgbClr val="69A1AB"/>
                </a:solidFill>
                <a:latin typeface="Franklin Gothic Book" panose="020B0503020102020204"/>
                <a:ea typeface="+mn-ea"/>
                <a:cs typeface="+mn-cs"/>
              </a:rPr>
              <a:t>Types de migration</a:t>
            </a:r>
            <a:br>
              <a:rPr lang="fr-BE" sz="3200" b="1" dirty="0">
                <a:solidFill>
                  <a:srgbClr val="69A1AB"/>
                </a:solidFill>
                <a:latin typeface="Franklin Gothic Book" panose="020B0503020102020204"/>
                <a:ea typeface="+mn-ea"/>
                <a:cs typeface="+mn-cs"/>
              </a:rPr>
            </a:br>
            <a:endParaRPr lang="en-GB" dirty="0"/>
          </a:p>
        </p:txBody>
      </p:sp>
      <p:sp>
        <p:nvSpPr>
          <p:cNvPr id="3" name="Content Placeholder 2"/>
          <p:cNvSpPr>
            <a:spLocks noGrp="1"/>
          </p:cNvSpPr>
          <p:nvPr>
            <p:ph idx="1"/>
          </p:nvPr>
        </p:nvSpPr>
        <p:spPr>
          <a:xfrm>
            <a:off x="1371600" y="2424545"/>
            <a:ext cx="9601200" cy="3581400"/>
          </a:xfrm>
        </p:spPr>
        <p:txBody>
          <a:bodyPr/>
          <a:lstStyle/>
          <a:p>
            <a:pPr marL="0" indent="0">
              <a:buNone/>
            </a:pPr>
            <a:r>
              <a:rPr lang="fr-FR" dirty="0"/>
              <a:t>Migration temporaire, circulaire et irrégulière* </a:t>
            </a:r>
          </a:p>
          <a:p>
            <a:pPr marL="0" indent="0">
              <a:buNone/>
            </a:pPr>
            <a:r>
              <a:rPr lang="fr-FR" dirty="0"/>
              <a:t>Migration de main-d'œuvre (temporaire, saisonnière et permanente)</a:t>
            </a:r>
          </a:p>
          <a:p>
            <a:pPr marL="0" indent="0">
              <a:buNone/>
            </a:pPr>
            <a:r>
              <a:rPr lang="fr-FR" dirty="0"/>
              <a:t>Déplacements forcés : internes et transfrontalier</a:t>
            </a:r>
          </a:p>
          <a:p>
            <a:pPr marL="0" indent="0">
              <a:buNone/>
            </a:pPr>
            <a:r>
              <a:rPr lang="fr-FR" dirty="0"/>
              <a:t>Sahel : crises, insécurité et violence = vie et moyens de subsistance des civils en péril</a:t>
            </a:r>
          </a:p>
          <a:p>
            <a:pPr marL="0" indent="0">
              <a:buNone/>
            </a:pPr>
            <a:r>
              <a:rPr lang="fr-FR" dirty="0"/>
              <a:t>Bassin du lac Tchad : </a:t>
            </a:r>
            <a:r>
              <a:rPr lang="fr-FR" dirty="0" err="1"/>
              <a:t>Boko</a:t>
            </a:r>
            <a:r>
              <a:rPr lang="fr-FR" dirty="0"/>
              <a:t> </a:t>
            </a:r>
            <a:r>
              <a:rPr lang="fr-FR" dirty="0" err="1"/>
              <a:t>Haram</a:t>
            </a:r>
            <a:endParaRPr lang="fr-FR" dirty="0"/>
          </a:p>
          <a:p>
            <a:pPr marL="0" indent="0">
              <a:buNone/>
            </a:pPr>
            <a:r>
              <a:rPr lang="fr-FR" dirty="0"/>
              <a:t>*transhumance: doit entraîner des politiques migratoires transfrontalières qui soient respectées pour éviter les conflits</a:t>
            </a:r>
          </a:p>
          <a:p>
            <a:pPr marL="0" indent="0">
              <a:buNone/>
            </a:pPr>
            <a:endParaRPr lang="en-GB" b="1"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46</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3564432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47</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5" name="Rectangle 4"/>
          <p:cNvSpPr/>
          <p:nvPr/>
        </p:nvSpPr>
        <p:spPr>
          <a:xfrm>
            <a:off x="1273616" y="956497"/>
            <a:ext cx="10217344" cy="5496889"/>
          </a:xfrm>
          <a:prstGeom prst="rect">
            <a:avLst/>
          </a:prstGeom>
        </p:spPr>
        <p:txBody>
          <a:bodyPr wrap="square">
            <a:spAutoFit/>
          </a:bodyPr>
          <a:lstStyle/>
          <a:p>
            <a:pPr>
              <a:lnSpc>
                <a:spcPct val="115000"/>
              </a:lnSpc>
              <a:spcAft>
                <a:spcPts val="800"/>
              </a:spcAft>
            </a:pPr>
            <a:r>
              <a:rPr lang="fr-BE" sz="2400" u="sng" dirty="0">
                <a:solidFill>
                  <a:srgbClr val="C67320"/>
                </a:solidFill>
                <a:latin typeface="Cambria" panose="02040503050406030204" pitchFamily="18" charset="0"/>
                <a:ea typeface="Calibri" panose="020F0502020204030204" pitchFamily="34" charset="0"/>
                <a:cs typeface="Arial" panose="020B0604020202020204" pitchFamily="34" charset="0"/>
              </a:rPr>
              <a:t>Comment </a:t>
            </a:r>
            <a:endParaRPr lang="en-GB" sz="2400" dirty="0">
              <a:solidFill>
                <a:srgbClr val="C6732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BE" sz="2400" dirty="0">
                <a:solidFill>
                  <a:srgbClr val="C67320"/>
                </a:solidFill>
                <a:latin typeface="Cambria" panose="02040503050406030204" pitchFamily="18" charset="0"/>
                <a:ea typeface="Calibri" panose="020F0502020204030204" pitchFamily="34" charset="0"/>
                <a:cs typeface="Arial" panose="020B0604020202020204" pitchFamily="34" charset="0"/>
              </a:rPr>
              <a:t>Réseaux = Dépendance vis-à-vis ≠ groupes d'appartenance // relation entourage et leurs relations à distance.</a:t>
            </a:r>
            <a:endParaRPr lang="en-GB" sz="2400" dirty="0">
              <a:solidFill>
                <a:srgbClr val="C6732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BE" sz="2400" dirty="0">
                <a:solidFill>
                  <a:srgbClr val="C67320"/>
                </a:solidFill>
                <a:latin typeface="Cambria" panose="02040503050406030204" pitchFamily="18" charset="0"/>
                <a:ea typeface="Calibri" panose="020F0502020204030204" pitchFamily="34" charset="0"/>
                <a:cs typeface="Arial" panose="020B0604020202020204" pitchFamily="34" charset="0"/>
              </a:rPr>
              <a:t>« </a:t>
            </a:r>
            <a:r>
              <a:rPr lang="fr-BE" sz="2400" dirty="0" err="1">
                <a:solidFill>
                  <a:srgbClr val="C67320"/>
                </a:solidFill>
                <a:latin typeface="Cambria" panose="02040503050406030204" pitchFamily="18" charset="0"/>
                <a:ea typeface="Calibri" panose="020F0502020204030204" pitchFamily="34" charset="0"/>
                <a:cs typeface="Arial" panose="020B0604020202020204" pitchFamily="34" charset="0"/>
              </a:rPr>
              <a:t>Taqale</a:t>
            </a:r>
            <a:r>
              <a:rPr lang="fr-BE" sz="2400" dirty="0">
                <a:solidFill>
                  <a:srgbClr val="C67320"/>
                </a:solidFill>
                <a:latin typeface="Cambria" panose="02040503050406030204" pitchFamily="18" charset="0"/>
                <a:ea typeface="Calibri" panose="020F0502020204030204" pitchFamily="34" charset="0"/>
                <a:cs typeface="Arial" panose="020B0604020202020204" pitchFamily="34" charset="0"/>
              </a:rPr>
              <a:t> » = mobiliser plusieurs bouts de ressources pour financer le départ</a:t>
            </a:r>
            <a:endParaRPr lang="en-GB" sz="2400" dirty="0">
              <a:solidFill>
                <a:srgbClr val="C6732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Wingdings" panose="05000000000000000000" pitchFamily="2" charset="2"/>
              <a:buChar char=""/>
            </a:pPr>
            <a:r>
              <a:rPr lang="fr-BE" sz="2400" dirty="0">
                <a:solidFill>
                  <a:srgbClr val="C67320"/>
                </a:solidFill>
                <a:latin typeface="Cambria" panose="02040503050406030204" pitchFamily="18" charset="0"/>
                <a:ea typeface="Calibri" panose="020F0502020204030204" pitchFamily="34" charset="0"/>
                <a:cs typeface="Arial" panose="020B0604020202020204" pitchFamily="34" charset="0"/>
              </a:rPr>
              <a:t>Billets « arrivée-payée » = parents et ou membres de la famille mettent en gage un titre foncier ou des bijoux en or </a:t>
            </a:r>
            <a:endParaRPr lang="en-GB" sz="2400" dirty="0">
              <a:solidFill>
                <a:srgbClr val="C67320"/>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fr-BE" sz="2400" u="sng" dirty="0">
                <a:solidFill>
                  <a:srgbClr val="C67320"/>
                </a:solidFill>
                <a:latin typeface="Cambria" panose="02040503050406030204" pitchFamily="18" charset="0"/>
                <a:ea typeface="Calibri" panose="020F0502020204030204" pitchFamily="34" charset="0"/>
                <a:cs typeface="Arial" panose="020B0604020202020204" pitchFamily="34" charset="0"/>
              </a:rPr>
              <a:t>Contexte</a:t>
            </a:r>
            <a:endParaRPr lang="en-GB" sz="2400" dirty="0">
              <a:solidFill>
                <a:srgbClr val="C6732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BE" sz="2400" dirty="0">
                <a:solidFill>
                  <a:srgbClr val="C67320"/>
                </a:solidFill>
                <a:latin typeface="Cambria" panose="02040503050406030204" pitchFamily="18" charset="0"/>
                <a:ea typeface="Calibri" panose="020F0502020204030204" pitchFamily="34" charset="0"/>
                <a:cs typeface="Arial" panose="020B0604020202020204" pitchFamily="34" charset="0"/>
              </a:rPr>
              <a:t>Rapport inédit aux risques </a:t>
            </a:r>
            <a:endParaRPr lang="en-GB" sz="2400" dirty="0">
              <a:solidFill>
                <a:srgbClr val="C6732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Wingdings" panose="05000000000000000000" pitchFamily="2" charset="2"/>
              <a:buChar char=""/>
            </a:pPr>
            <a:r>
              <a:rPr lang="fr-BE" sz="2400" dirty="0">
                <a:solidFill>
                  <a:srgbClr val="C67320"/>
                </a:solidFill>
                <a:latin typeface="Cambria" panose="02040503050406030204" pitchFamily="18" charset="0"/>
                <a:ea typeface="Calibri" panose="020F0502020204030204" pitchFamily="34" charset="0"/>
                <a:cs typeface="Arial" panose="020B0604020202020204" pitchFamily="34" charset="0"/>
              </a:rPr>
              <a:t>Parvenir à destination ou périr « Barça ou </a:t>
            </a:r>
            <a:r>
              <a:rPr lang="fr-BE" sz="2400" dirty="0" err="1">
                <a:solidFill>
                  <a:srgbClr val="C67320"/>
                </a:solidFill>
                <a:latin typeface="Cambria" panose="02040503050406030204" pitchFamily="18" charset="0"/>
                <a:ea typeface="Calibri" panose="020F0502020204030204" pitchFamily="34" charset="0"/>
                <a:cs typeface="Arial" panose="020B0604020202020204" pitchFamily="34" charset="0"/>
              </a:rPr>
              <a:t>Barsaaq</a:t>
            </a:r>
            <a:r>
              <a:rPr lang="fr-BE" sz="2400" dirty="0">
                <a:solidFill>
                  <a:srgbClr val="C67320"/>
                </a:solidFill>
                <a:latin typeface="Cambria" panose="02040503050406030204" pitchFamily="18" charset="0"/>
                <a:ea typeface="Calibri" panose="020F0502020204030204" pitchFamily="34" charset="0"/>
                <a:cs typeface="Arial" panose="020B0604020202020204" pitchFamily="34" charset="0"/>
              </a:rPr>
              <a:t> » (Barcelone ou les cimetières)</a:t>
            </a:r>
            <a:endParaRPr lang="en-GB" sz="2400" dirty="0">
              <a:solidFill>
                <a:srgbClr val="C6732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Wingdings" panose="05000000000000000000" pitchFamily="2" charset="2"/>
              <a:buChar char=""/>
            </a:pPr>
            <a:r>
              <a:rPr lang="fr-BE" sz="2400" dirty="0">
                <a:solidFill>
                  <a:srgbClr val="C67320"/>
                </a:solidFill>
                <a:latin typeface="Cambria" panose="02040503050406030204" pitchFamily="18" charset="0"/>
                <a:ea typeface="Calibri" panose="020F0502020204030204" pitchFamily="34" charset="0"/>
                <a:cs typeface="Arial" panose="020B0604020202020204" pitchFamily="34" charset="0"/>
              </a:rPr>
              <a:t>Prises de risques = règle = migrations internationales massives</a:t>
            </a:r>
            <a:endParaRPr lang="en-GB" sz="2400" dirty="0">
              <a:solidFill>
                <a:srgbClr val="C6732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16458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4582" y="1357746"/>
            <a:ext cx="9854446" cy="4996872"/>
          </a:xfrm>
        </p:spPr>
        <p:txBody>
          <a:bodyPr>
            <a:noAutofit/>
          </a:bodyPr>
          <a:lstStyle/>
          <a:p>
            <a:pPr marL="0" indent="0">
              <a:buNone/>
            </a:pPr>
            <a:r>
              <a:rPr lang="fr-BE" sz="2200" b="1" dirty="0"/>
              <a:t>Migration transitoire</a:t>
            </a:r>
            <a:endParaRPr lang="en-GB" sz="2200" dirty="0"/>
          </a:p>
          <a:p>
            <a:r>
              <a:rPr lang="fr-BE" sz="2200" dirty="0"/>
              <a:t>Un entre deux provisoire qui peut devenir définitif</a:t>
            </a:r>
            <a:endParaRPr lang="en-GB" sz="2200" dirty="0"/>
          </a:p>
          <a:p>
            <a:r>
              <a:rPr lang="fr-BE" sz="2200" dirty="0"/>
              <a:t>Initialement un pays de destination mais en cours de route, une étape dans un pays tiers pour une durée déterminée qui parfois se transforme alors en pays d’établissement et donc de destination par la force des choses </a:t>
            </a:r>
            <a:endParaRPr lang="en-GB" sz="2200" dirty="0"/>
          </a:p>
          <a:p>
            <a:pPr marL="0" indent="0">
              <a:buNone/>
            </a:pPr>
            <a:r>
              <a:rPr lang="fr-BE" sz="2200" b="1" dirty="0"/>
              <a:t>Migration sans fixation</a:t>
            </a:r>
            <a:endParaRPr lang="en-GB" sz="2200" dirty="0"/>
          </a:p>
          <a:p>
            <a:r>
              <a:rPr lang="fr-BE" sz="2200" dirty="0"/>
              <a:t>Va-et-vient comme mode de vie</a:t>
            </a:r>
            <a:endParaRPr lang="en-GB" sz="2200" dirty="0"/>
          </a:p>
          <a:p>
            <a:r>
              <a:rPr lang="fr-BE" sz="2200" dirty="0"/>
              <a:t>Émigration économique transitoire avec toujours un retour définitif au pays</a:t>
            </a:r>
            <a:endParaRPr lang="en-GB" sz="2200" dirty="0"/>
          </a:p>
          <a:p>
            <a:pPr marL="0" indent="0" algn="ctr">
              <a:buNone/>
            </a:pPr>
            <a:r>
              <a:rPr lang="fr-BE" sz="2200" dirty="0">
                <a:solidFill>
                  <a:srgbClr val="00B0F0"/>
                </a:solidFill>
              </a:rPr>
              <a:t>Exemple : les femmes entrepreneures qui se rendent en Asie (Chine, Inde, Thaïlande) pour y faire des affaires notamment pour identifier les marchandises voyagent avec leurs enfants en bas-âges pendant plusieurs mois avant de revenir au pays</a:t>
            </a:r>
            <a:endParaRPr lang="en-GB" sz="2200" dirty="0">
              <a:solidFill>
                <a:srgbClr val="00B0F0"/>
              </a:solidFill>
            </a:endParaRPr>
          </a:p>
          <a:p>
            <a:pPr marL="0" indent="0">
              <a:buNone/>
            </a:pPr>
            <a:endParaRPr lang="en-GB" sz="2200"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48</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0962752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02145" y="230938"/>
            <a:ext cx="7504546" cy="782782"/>
          </a:xfrm>
        </p:spPr>
        <p:txBody>
          <a:bodyPr>
            <a:noAutofit/>
          </a:bodyPr>
          <a:lstStyle/>
          <a:p>
            <a:r>
              <a:rPr lang="fr-FR" sz="2000" dirty="0"/>
              <a:t>Tableau des différentes sources de données </a:t>
            </a:r>
            <a:br>
              <a:rPr lang="fr-FR" sz="2000" dirty="0"/>
            </a:br>
            <a:r>
              <a:rPr lang="fr-FR" sz="2000" dirty="0">
                <a:solidFill>
                  <a:schemeClr val="accent1"/>
                </a:solidFill>
              </a:rPr>
              <a:t>source : </a:t>
            </a:r>
            <a:r>
              <a:rPr lang="fr-FR" sz="2000" dirty="0">
                <a:solidFill>
                  <a:schemeClr val="tx2">
                    <a:lumMod val="50000"/>
                    <a:lumOff val="50000"/>
                  </a:schemeClr>
                </a:solidFill>
                <a:hlinkClick r:id="rId2"/>
              </a:rPr>
              <a:t>https://www.migrationdataportal.org/fr/regional-data-overview/western-africa</a:t>
            </a:r>
            <a:endParaRPr lang="en-GB" sz="2000" dirty="0">
              <a:solidFill>
                <a:schemeClr val="tx2">
                  <a:lumMod val="50000"/>
                  <a:lumOff val="50000"/>
                </a:schemeClr>
              </a:solidFill>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49</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graphicFrame>
        <p:nvGraphicFramePr>
          <p:cNvPr id="7" name="Table 6"/>
          <p:cNvGraphicFramePr>
            <a:graphicFrameLocks noGrp="1"/>
          </p:cNvGraphicFramePr>
          <p:nvPr>
            <p:extLst>
              <p:ext uri="{D42A27DB-BD31-4B8C-83A1-F6EECF244321}">
                <p14:modId xmlns:p14="http://schemas.microsoft.com/office/powerpoint/2010/main" val="1818044059"/>
              </p:ext>
            </p:extLst>
          </p:nvPr>
        </p:nvGraphicFramePr>
        <p:xfrm>
          <a:off x="1177636" y="1472230"/>
          <a:ext cx="9601200" cy="5096764"/>
        </p:xfrm>
        <a:graphic>
          <a:graphicData uri="http://schemas.openxmlformats.org/drawingml/2006/table">
            <a:tbl>
              <a:tblPr firstRow="1" firstCol="1" bandRow="1">
                <a:tableStyleId>{5C22544A-7EE6-4342-B048-85BDC9FD1C3A}</a:tableStyleId>
              </a:tblPr>
              <a:tblGrid>
                <a:gridCol w="4800600">
                  <a:extLst>
                    <a:ext uri="{9D8B030D-6E8A-4147-A177-3AD203B41FA5}">
                      <a16:colId xmlns:a16="http://schemas.microsoft.com/office/drawing/2014/main" val="4141170599"/>
                    </a:ext>
                  </a:extLst>
                </a:gridCol>
                <a:gridCol w="4800600">
                  <a:extLst>
                    <a:ext uri="{9D8B030D-6E8A-4147-A177-3AD203B41FA5}">
                      <a16:colId xmlns:a16="http://schemas.microsoft.com/office/drawing/2014/main" val="2679786209"/>
                    </a:ext>
                  </a:extLst>
                </a:gridCol>
              </a:tblGrid>
              <a:tr h="0">
                <a:tc>
                  <a:txBody>
                    <a:bodyPr/>
                    <a:lstStyle/>
                    <a:p>
                      <a:pPr>
                        <a:lnSpc>
                          <a:spcPct val="115000"/>
                        </a:lnSpc>
                        <a:spcAft>
                          <a:spcPts val="0"/>
                        </a:spcAft>
                      </a:pPr>
                      <a:r>
                        <a:rPr lang="fr-BE" sz="1600" dirty="0">
                          <a:effectLst/>
                        </a:rPr>
                        <a:t>Sources de données régionales et internationales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75000"/>
                      </a:schemeClr>
                    </a:solidFill>
                  </a:tcPr>
                </a:tc>
                <a:tc>
                  <a:txBody>
                    <a:bodyPr/>
                    <a:lstStyle/>
                    <a:p>
                      <a:pPr>
                        <a:lnSpc>
                          <a:spcPct val="107000"/>
                        </a:lnSpc>
                        <a:spcAft>
                          <a:spcPts val="0"/>
                        </a:spcAft>
                      </a:pPr>
                      <a:r>
                        <a:rPr lang="fr-BE" sz="1600" dirty="0">
                          <a:effectLst/>
                        </a:rPr>
                        <a:t>Données tirées des recensements et des enquêtes ménages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75000"/>
                      </a:schemeClr>
                    </a:solidFill>
                  </a:tcPr>
                </a:tc>
                <a:extLst>
                  <a:ext uri="{0D108BD9-81ED-4DB2-BD59-A6C34878D82A}">
                    <a16:rowId xmlns:a16="http://schemas.microsoft.com/office/drawing/2014/main" val="734005156"/>
                  </a:ext>
                </a:extLst>
              </a:tr>
              <a:tr h="0">
                <a:tc>
                  <a:txBody>
                    <a:bodyPr/>
                    <a:lstStyle/>
                    <a:p>
                      <a:pPr>
                        <a:lnSpc>
                          <a:spcPct val="115000"/>
                        </a:lnSpc>
                        <a:spcAft>
                          <a:spcPts val="0"/>
                        </a:spcAft>
                      </a:pPr>
                      <a:r>
                        <a:rPr lang="fr-BE" sz="1600" b="0" dirty="0">
                          <a:solidFill>
                            <a:schemeClr val="tx1"/>
                          </a:solidFill>
                          <a:effectLst/>
                        </a:rPr>
                        <a:t>CEDEAO </a:t>
                      </a:r>
                      <a:endParaRPr lang="en-GB" sz="1600" b="0" dirty="0">
                        <a:solidFill>
                          <a:schemeClr val="tx1"/>
                        </a:solidFill>
                        <a:effectLst/>
                      </a:endParaRPr>
                    </a:p>
                    <a:p>
                      <a:pPr>
                        <a:lnSpc>
                          <a:spcPct val="115000"/>
                        </a:lnSpc>
                        <a:spcAft>
                          <a:spcPts val="0"/>
                        </a:spcAft>
                      </a:pPr>
                      <a:r>
                        <a:rPr lang="fr-BE" sz="1600" b="0" dirty="0">
                          <a:solidFill>
                            <a:schemeClr val="tx1"/>
                          </a:solidFill>
                          <a:effectLst/>
                        </a:rPr>
                        <a:t>statistiques sur le </a:t>
                      </a:r>
                      <a:r>
                        <a:rPr lang="en-GB" sz="1600" b="0" dirty="0" err="1">
                          <a:solidFill>
                            <a:schemeClr val="tx1"/>
                          </a:solidFill>
                          <a:effectLst/>
                        </a:rPr>
                        <a:t>nombre</a:t>
                      </a:r>
                      <a:r>
                        <a:rPr lang="en-GB" sz="1600" b="0" dirty="0">
                          <a:solidFill>
                            <a:schemeClr val="tx1"/>
                          </a:solidFill>
                          <a:effectLst/>
                        </a:rPr>
                        <a:t> de </a:t>
                      </a:r>
                      <a:r>
                        <a:rPr lang="en-GB" sz="1600" b="0" dirty="0" err="1">
                          <a:solidFill>
                            <a:schemeClr val="tx1"/>
                          </a:solidFill>
                          <a:effectLst/>
                        </a:rPr>
                        <a:t>résidents</a:t>
                      </a:r>
                      <a:r>
                        <a:rPr lang="en-GB" sz="1600" b="0" dirty="0">
                          <a:solidFill>
                            <a:schemeClr val="tx1"/>
                          </a:solidFill>
                          <a:effectLst/>
                        </a:rPr>
                        <a:t> </a:t>
                      </a:r>
                      <a:r>
                        <a:rPr lang="en-GB" sz="1600" b="0" dirty="0" err="1">
                          <a:solidFill>
                            <a:schemeClr val="tx1"/>
                          </a:solidFill>
                          <a:effectLst/>
                        </a:rPr>
                        <a:t>étrangers</a:t>
                      </a:r>
                      <a:r>
                        <a:rPr lang="en-GB" sz="1600" b="0" dirty="0">
                          <a:solidFill>
                            <a:schemeClr val="tx1"/>
                          </a:solidFill>
                          <a:effectLst/>
                        </a:rPr>
                        <a:t>, par pays </a:t>
                      </a:r>
                      <a:r>
                        <a:rPr lang="en-GB" sz="1600" b="0" dirty="0" err="1">
                          <a:solidFill>
                            <a:schemeClr val="tx1"/>
                          </a:solidFill>
                          <a:effectLst/>
                        </a:rPr>
                        <a:t>ainsi</a:t>
                      </a:r>
                      <a:r>
                        <a:rPr lang="en-GB" sz="1600" b="0" dirty="0">
                          <a:solidFill>
                            <a:schemeClr val="tx1"/>
                          </a:solidFill>
                          <a:effectLst/>
                        </a:rPr>
                        <a:t> </a:t>
                      </a:r>
                      <a:r>
                        <a:rPr lang="en-GB" sz="1600" b="0" dirty="0" err="1">
                          <a:solidFill>
                            <a:schemeClr val="tx1"/>
                          </a:solidFill>
                          <a:effectLst/>
                        </a:rPr>
                        <a:t>qu’au</a:t>
                      </a:r>
                      <a:r>
                        <a:rPr lang="en-GB" sz="1600" b="0" dirty="0">
                          <a:solidFill>
                            <a:schemeClr val="tx1"/>
                          </a:solidFill>
                          <a:effectLst/>
                        </a:rPr>
                        <a:t> </a:t>
                      </a:r>
                      <a:r>
                        <a:rPr lang="en-GB" sz="1600" b="0" dirty="0" err="1">
                          <a:solidFill>
                            <a:schemeClr val="tx1"/>
                          </a:solidFill>
                          <a:effectLst/>
                        </a:rPr>
                        <a:t>niveau</a:t>
                      </a:r>
                      <a:r>
                        <a:rPr lang="en-GB" sz="1600" b="0" dirty="0">
                          <a:solidFill>
                            <a:schemeClr val="tx1"/>
                          </a:solidFill>
                          <a:effectLst/>
                        </a:rPr>
                        <a:t> </a:t>
                      </a:r>
                      <a:r>
                        <a:rPr lang="en-GB" sz="1600" b="0" dirty="0" err="1">
                          <a:solidFill>
                            <a:schemeClr val="tx1"/>
                          </a:solidFill>
                          <a:effectLst/>
                        </a:rPr>
                        <a:t>régional</a:t>
                      </a:r>
                      <a:endParaRPr lang="en-GB"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BE" sz="1600" dirty="0">
                          <a:effectLst/>
                        </a:rPr>
                        <a:t>Recensements de la population et des logements (Division de la statistique des Nations Unies (ONU DAES) &amp; bureaux nationaux de statistique)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2750648129"/>
                  </a:ext>
                </a:extLst>
              </a:tr>
              <a:tr h="0">
                <a:tc>
                  <a:txBody>
                    <a:bodyPr/>
                    <a:lstStyle/>
                    <a:p>
                      <a:pPr>
                        <a:lnSpc>
                          <a:spcPct val="115000"/>
                        </a:lnSpc>
                        <a:spcAft>
                          <a:spcPts val="0"/>
                        </a:spcAft>
                      </a:pPr>
                      <a:r>
                        <a:rPr lang="fr-BE" sz="1600" b="0" dirty="0">
                          <a:solidFill>
                            <a:schemeClr val="tx1"/>
                          </a:solidFill>
                          <a:effectLst/>
                        </a:rPr>
                        <a:t>Département des affaires économiques et sociales des Nations Unies (UN DESA) </a:t>
                      </a:r>
                      <a:endParaRPr lang="en-GB"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BE" sz="1600" dirty="0">
                          <a:effectLst/>
                        </a:rPr>
                        <a:t>Enquêtes sur la population active</a:t>
                      </a:r>
                      <a:r>
                        <a:rPr lang="en-GB" sz="1600" dirty="0">
                          <a:effectLst/>
                        </a:rPr>
                        <a:t> (</a:t>
                      </a:r>
                      <a:r>
                        <a:rPr lang="fr-BE" sz="1600" dirty="0">
                          <a:effectLst/>
                        </a:rPr>
                        <a:t>OIT)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1848640005"/>
                  </a:ext>
                </a:extLst>
              </a:tr>
              <a:tr h="0">
                <a:tc>
                  <a:txBody>
                    <a:bodyPr/>
                    <a:lstStyle/>
                    <a:p>
                      <a:pPr>
                        <a:lnSpc>
                          <a:spcPct val="115000"/>
                        </a:lnSpc>
                        <a:spcAft>
                          <a:spcPts val="0"/>
                        </a:spcAft>
                      </a:pPr>
                      <a:r>
                        <a:rPr lang="fr-BE" sz="1600" b="0" dirty="0">
                          <a:solidFill>
                            <a:schemeClr val="tx1"/>
                          </a:solidFill>
                          <a:effectLst/>
                        </a:rPr>
                        <a:t>OIM</a:t>
                      </a:r>
                      <a:endParaRPr lang="en-GB"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BE" sz="1600" dirty="0">
                          <a:effectLst/>
                        </a:rPr>
                        <a:t>Enquêtes démographiques et sanitaires (EDS)</a:t>
                      </a:r>
                      <a:r>
                        <a:rPr lang="en-GB" sz="1600" dirty="0">
                          <a:effectLst/>
                        </a:rPr>
                        <a:t> (The Demographic and Health Surveys (DHS) –USAID)</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3077426295"/>
                  </a:ext>
                </a:extLst>
              </a:tr>
              <a:tr h="0">
                <a:tc>
                  <a:txBody>
                    <a:bodyPr/>
                    <a:lstStyle/>
                    <a:p>
                      <a:pPr>
                        <a:lnSpc>
                          <a:spcPct val="115000"/>
                        </a:lnSpc>
                        <a:spcAft>
                          <a:spcPts val="0"/>
                        </a:spcAft>
                      </a:pPr>
                      <a:r>
                        <a:rPr lang="fr-BE" sz="1600" b="0" dirty="0">
                          <a:solidFill>
                            <a:schemeClr val="tx1"/>
                          </a:solidFill>
                          <a:effectLst/>
                        </a:rPr>
                        <a:t>Organisation internationale du travail (OIT), </a:t>
                      </a:r>
                      <a:r>
                        <a:rPr lang="en-GB" sz="1600" b="0" dirty="0">
                          <a:solidFill>
                            <a:schemeClr val="tx1"/>
                          </a:solidFill>
                          <a:effectLst/>
                        </a:rPr>
                        <a:t>ILOSTAT</a:t>
                      </a:r>
                      <a:endParaRPr lang="en-GB"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BE" sz="1600" dirty="0">
                          <a:effectLst/>
                        </a:rPr>
                        <a:t>Étude sur la mesure des niveaux de vie (EMNV) (Banque Mondiale)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3410823113"/>
                  </a:ext>
                </a:extLst>
              </a:tr>
              <a:tr h="0">
                <a:tc>
                  <a:txBody>
                    <a:bodyPr/>
                    <a:lstStyle/>
                    <a:p>
                      <a:pPr>
                        <a:lnSpc>
                          <a:spcPct val="115000"/>
                        </a:lnSpc>
                        <a:spcAft>
                          <a:spcPts val="0"/>
                        </a:spcAft>
                      </a:pPr>
                      <a:r>
                        <a:rPr lang="fr-BE" sz="1600" b="0" dirty="0">
                          <a:solidFill>
                            <a:schemeClr val="tx1"/>
                          </a:solidFill>
                          <a:effectLst/>
                        </a:rPr>
                        <a:t>UNHCR </a:t>
                      </a:r>
                      <a:endParaRPr lang="en-GB"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BE" sz="1600" b="1" dirty="0">
                          <a:solidFill>
                            <a:schemeClr val="bg1"/>
                          </a:solidFill>
                          <a:effectLst/>
                        </a:rPr>
                        <a:t>Autres sources de données et d'analyses</a:t>
                      </a:r>
                      <a:endParaRPr lang="en-GB" sz="16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75000"/>
                      </a:schemeClr>
                    </a:solidFill>
                  </a:tcPr>
                </a:tc>
                <a:extLst>
                  <a:ext uri="{0D108BD9-81ED-4DB2-BD59-A6C34878D82A}">
                    <a16:rowId xmlns:a16="http://schemas.microsoft.com/office/drawing/2014/main" val="1159529659"/>
                  </a:ext>
                </a:extLst>
              </a:tr>
              <a:tr h="0">
                <a:tc>
                  <a:txBody>
                    <a:bodyPr/>
                    <a:lstStyle/>
                    <a:p>
                      <a:pPr>
                        <a:lnSpc>
                          <a:spcPct val="115000"/>
                        </a:lnSpc>
                        <a:spcAft>
                          <a:spcPts val="0"/>
                        </a:spcAft>
                      </a:pPr>
                      <a:r>
                        <a:rPr lang="fr-BE" sz="1600" b="0" dirty="0">
                          <a:solidFill>
                            <a:schemeClr val="tx1"/>
                          </a:solidFill>
                          <a:effectLst/>
                        </a:rPr>
                        <a:t>Observatoire des situations de déplacement interne (IDMC) </a:t>
                      </a:r>
                      <a:endParaRPr lang="en-GB"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BE" sz="1600" dirty="0">
                          <a:effectLst/>
                        </a:rPr>
                        <a:t>Initiative du mécanisme de suivi des migrations mixtes (4Mi)</a:t>
                      </a:r>
                      <a:r>
                        <a:rPr lang="en-GB" sz="1600" dirty="0">
                          <a:effectLst/>
                        </a:rPr>
                        <a:t>(</a:t>
                      </a:r>
                      <a:r>
                        <a:rPr lang="fr-BE" sz="1600" dirty="0">
                          <a:effectLst/>
                        </a:rPr>
                        <a:t> Centre des migrations mixtes (MMC)</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1063397422"/>
                  </a:ext>
                </a:extLst>
              </a:tr>
              <a:tr h="0">
                <a:tc>
                  <a:txBody>
                    <a:bodyPr/>
                    <a:lstStyle/>
                    <a:p>
                      <a:pPr>
                        <a:lnSpc>
                          <a:spcPct val="115000"/>
                        </a:lnSpc>
                        <a:spcAft>
                          <a:spcPts val="0"/>
                        </a:spcAft>
                      </a:pPr>
                      <a:r>
                        <a:rPr lang="fr-BE" sz="1600" b="0" dirty="0" err="1">
                          <a:solidFill>
                            <a:schemeClr val="tx1"/>
                          </a:solidFill>
                          <a:effectLst/>
                        </a:rPr>
                        <a:t>Counter</a:t>
                      </a:r>
                      <a:r>
                        <a:rPr lang="fr-BE" sz="1600" b="0" dirty="0">
                          <a:solidFill>
                            <a:schemeClr val="tx1"/>
                          </a:solidFill>
                          <a:effectLst/>
                        </a:rPr>
                        <a:t> </a:t>
                      </a:r>
                      <a:r>
                        <a:rPr lang="fr-BE" sz="1600" b="0" dirty="0" err="1">
                          <a:solidFill>
                            <a:schemeClr val="tx1"/>
                          </a:solidFill>
                          <a:effectLst/>
                        </a:rPr>
                        <a:t>Trafficking</a:t>
                      </a:r>
                      <a:r>
                        <a:rPr lang="fr-BE" sz="1600" b="0" dirty="0">
                          <a:solidFill>
                            <a:schemeClr val="tx1"/>
                          </a:solidFill>
                          <a:effectLst/>
                        </a:rPr>
                        <a:t> Data Collaborative (CTDC)</a:t>
                      </a:r>
                      <a:endParaRPr lang="en-GB"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BE" sz="1600" dirty="0" err="1">
                          <a:effectLst/>
                        </a:rPr>
                        <a:t>Humanitarian</a:t>
                      </a:r>
                      <a:r>
                        <a:rPr lang="fr-BE" sz="1600" dirty="0">
                          <a:effectLst/>
                        </a:rPr>
                        <a:t> Data Exchange (HDX) (UNOCHA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1480416497"/>
                  </a:ext>
                </a:extLst>
              </a:tr>
              <a:tr h="0">
                <a:tc>
                  <a:txBody>
                    <a:bodyPr/>
                    <a:lstStyle/>
                    <a:p>
                      <a:pPr>
                        <a:lnSpc>
                          <a:spcPct val="115000"/>
                        </a:lnSpc>
                        <a:spcAft>
                          <a:spcPts val="0"/>
                        </a:spcAft>
                      </a:pPr>
                      <a:r>
                        <a:rPr lang="fr-BE" sz="1600" b="0" dirty="0">
                          <a:solidFill>
                            <a:schemeClr val="tx1"/>
                          </a:solidFill>
                          <a:effectLst/>
                        </a:rPr>
                        <a:t>Banque Mondiale (transferts de fonds, entrées et sorties)</a:t>
                      </a:r>
                      <a:endParaRPr lang="en-GB"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BE" sz="1600" dirty="0">
                          <a:effectLst/>
                        </a:rPr>
                        <a:t>Centre de ressources (REACH)</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3279257256"/>
                  </a:ext>
                </a:extLst>
              </a:tr>
              <a:tr h="0">
                <a:tc>
                  <a:txBody>
                    <a:bodyPr/>
                    <a:lstStyle/>
                    <a:p>
                      <a:pPr>
                        <a:lnSpc>
                          <a:spcPct val="115000"/>
                        </a:lnSpc>
                        <a:spcAft>
                          <a:spcPts val="0"/>
                        </a:spcAft>
                      </a:pPr>
                      <a:r>
                        <a:rPr lang="fr-BE" sz="1600" b="0" dirty="0">
                          <a:solidFill>
                            <a:schemeClr val="tx1"/>
                          </a:solidFill>
                          <a:effectLst/>
                        </a:rPr>
                        <a:t>Afro baromètre</a:t>
                      </a:r>
                      <a:endParaRPr lang="en-GB"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BE" sz="1600" dirty="0">
                          <a:effectLst/>
                        </a:rPr>
                        <a:t>Rapports et analyses</a:t>
                      </a:r>
                      <a:r>
                        <a:rPr lang="en-GB" sz="1600" dirty="0">
                          <a:effectLst/>
                        </a:rPr>
                        <a:t> (ACAPS)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3464900171"/>
                  </a:ext>
                </a:extLst>
              </a:tr>
              <a:tr h="0">
                <a:tc>
                  <a:txBody>
                    <a:bodyPr/>
                    <a:lstStyle/>
                    <a:p>
                      <a:pPr>
                        <a:lnSpc>
                          <a:spcPct val="115000"/>
                        </a:lnSpc>
                        <a:spcAft>
                          <a:spcPts val="0"/>
                        </a:spcAft>
                      </a:pPr>
                      <a:r>
                        <a:rPr lang="fr-BE" sz="1600" b="0" dirty="0">
                          <a:solidFill>
                            <a:schemeClr val="tx1"/>
                          </a:solidFill>
                          <a:effectLst/>
                        </a:rPr>
                        <a:t>Union Africaine </a:t>
                      </a:r>
                      <a:endParaRPr lang="en-GB"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BE" sz="160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solidFill>
                  </a:tcPr>
                </a:tc>
                <a:extLst>
                  <a:ext uri="{0D108BD9-81ED-4DB2-BD59-A6C34878D82A}">
                    <a16:rowId xmlns:a16="http://schemas.microsoft.com/office/drawing/2014/main" val="2775977724"/>
                  </a:ext>
                </a:extLst>
              </a:tr>
            </a:tbl>
          </a:graphicData>
        </a:graphic>
      </p:graphicFrame>
    </p:spTree>
    <p:extLst>
      <p:ext uri="{BB962C8B-B14F-4D97-AF65-F5344CB8AC3E}">
        <p14:creationId xmlns:p14="http://schemas.microsoft.com/office/powerpoint/2010/main" val="3602050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15852" y="959090"/>
            <a:ext cx="5817318" cy="5766670"/>
          </a:xfrm>
        </p:spPr>
      </p:pic>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2" name="Rectangle 1"/>
          <p:cNvSpPr/>
          <p:nvPr/>
        </p:nvSpPr>
        <p:spPr>
          <a:xfrm>
            <a:off x="1048223" y="518602"/>
            <a:ext cx="5352575" cy="400110"/>
          </a:xfrm>
          <a:prstGeom prst="rect">
            <a:avLst/>
          </a:prstGeom>
        </p:spPr>
        <p:txBody>
          <a:bodyPr wrap="square">
            <a:spAutoFit/>
          </a:bodyPr>
          <a:lstStyle/>
          <a:p>
            <a:r>
              <a:rPr lang="fr-FR" sz="2000" b="1" u="sng" dirty="0">
                <a:solidFill>
                  <a:srgbClr val="0070C0"/>
                </a:solidFill>
              </a:rPr>
              <a:t>Corridors</a:t>
            </a:r>
            <a:r>
              <a:rPr lang="fr-FR" b="1" u="sng" dirty="0">
                <a:solidFill>
                  <a:srgbClr val="0070C0"/>
                </a:solidFill>
              </a:rPr>
              <a:t> migratoires impliquant des pays africains*</a:t>
            </a:r>
            <a:endParaRPr lang="en-GB" b="1" u="sng" dirty="0">
              <a:solidFill>
                <a:srgbClr val="0070C0"/>
              </a:solidFill>
            </a:endParaRPr>
          </a:p>
        </p:txBody>
      </p:sp>
      <p:sp>
        <p:nvSpPr>
          <p:cNvPr id="3" name="Rectangle 2"/>
          <p:cNvSpPr/>
          <p:nvPr/>
        </p:nvSpPr>
        <p:spPr>
          <a:xfrm>
            <a:off x="7180144" y="1941219"/>
            <a:ext cx="4629235" cy="3662541"/>
          </a:xfrm>
          <a:prstGeom prst="rect">
            <a:avLst/>
          </a:prstGeom>
        </p:spPr>
        <p:txBody>
          <a:bodyPr wrap="square">
            <a:spAutoFit/>
          </a:bodyPr>
          <a:lstStyle/>
          <a:p>
            <a:r>
              <a:rPr lang="fr-FR" sz="2400" b="1" dirty="0">
                <a:solidFill>
                  <a:srgbClr val="0070C0"/>
                </a:solidFill>
              </a:rPr>
              <a:t>Les flux migratoires en Afrique demeure essentiellement intrarégionale.*</a:t>
            </a:r>
          </a:p>
          <a:p>
            <a:endParaRPr lang="fr-FR" sz="2400" dirty="0">
              <a:solidFill>
                <a:srgbClr val="C67320"/>
              </a:solidFill>
            </a:endParaRPr>
          </a:p>
          <a:p>
            <a:r>
              <a:rPr lang="fr-FR" sz="2400" dirty="0">
                <a:solidFill>
                  <a:srgbClr val="C67320"/>
                </a:solidFill>
              </a:rPr>
              <a:t>Sur le court terme, les migrants africains circulent entre pays africains pour des raisons économiques.* </a:t>
            </a:r>
          </a:p>
          <a:p>
            <a:endParaRPr lang="fr-FR" sz="2400" dirty="0">
              <a:solidFill>
                <a:srgbClr val="C67320"/>
              </a:solidFill>
            </a:endParaRPr>
          </a:p>
          <a:p>
            <a:r>
              <a:rPr lang="fr-FR" sz="1600" dirty="0">
                <a:solidFill>
                  <a:srgbClr val="C67320"/>
                </a:solidFill>
              </a:rPr>
              <a:t>*Source: Portail sur les données migratoires (2021)</a:t>
            </a:r>
            <a:endParaRPr lang="en-GB" sz="1600" dirty="0">
              <a:solidFill>
                <a:srgbClr val="C67320"/>
              </a:solidFill>
            </a:endParaRPr>
          </a:p>
        </p:txBody>
      </p:sp>
    </p:spTree>
    <p:extLst>
      <p:ext uri="{BB962C8B-B14F-4D97-AF65-F5344CB8AC3E}">
        <p14:creationId xmlns:p14="http://schemas.microsoft.com/office/powerpoint/2010/main" val="35432064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847273"/>
            <a:ext cx="9601200" cy="4606113"/>
          </a:xfrm>
        </p:spPr>
        <p:txBody>
          <a:bodyPr>
            <a:normAutofit/>
          </a:bodyPr>
          <a:lstStyle/>
          <a:p>
            <a:pPr marL="0" lvl="0" indent="0">
              <a:buNone/>
            </a:pPr>
            <a:r>
              <a:rPr lang="fr-BE" sz="2200" dirty="0"/>
              <a:t>Migrants et réfugiés climatiques</a:t>
            </a:r>
            <a:endParaRPr lang="en-GB" sz="2200" dirty="0"/>
          </a:p>
          <a:p>
            <a:pPr marL="0" lvl="0" indent="0">
              <a:buNone/>
            </a:pPr>
            <a:r>
              <a:rPr lang="fr-BE" sz="2200" dirty="0">
                <a:solidFill>
                  <a:srgbClr val="00B0F0"/>
                </a:solidFill>
              </a:rPr>
              <a:t>Exemples : Bassin arachidier dans la région de Kaffrine, la surexploitation et la saturation ont entraînés des départs de familles entières vers Kolda. Conséquences : importation des habitudes culturales des paysans qui ont systématiquement enlever tous les arbres dans les champs et a ainsi entrainé une déforestation et donc une dégradation climatique sans précédent dans la zone</a:t>
            </a:r>
            <a:endParaRPr lang="en-GB" sz="2200" dirty="0">
              <a:solidFill>
                <a:srgbClr val="00B0F0"/>
              </a:solidFill>
            </a:endParaRPr>
          </a:p>
          <a:p>
            <a:pPr marL="0" lvl="0" indent="0">
              <a:buNone/>
            </a:pPr>
            <a:r>
              <a:rPr lang="fr-FR" sz="2200" dirty="0">
                <a:solidFill>
                  <a:srgbClr val="00B0F0"/>
                </a:solidFill>
              </a:rPr>
              <a:t>La crise casamançaise et la mobilité forcée des populations qui se sont réfugiées aux bords des routes pour des raisons de sécurités. Des villages entiers ont été abandonnés. Déboisement immédiat des zones d’installation</a:t>
            </a:r>
          </a:p>
          <a:p>
            <a:pPr marL="0" lvl="0" indent="0">
              <a:buNone/>
            </a:pPr>
            <a:r>
              <a:rPr lang="fr-FR" sz="2200" dirty="0">
                <a:solidFill>
                  <a:srgbClr val="00B0F0"/>
                </a:solidFill>
              </a:rPr>
              <a:t>Mouvements migratoires vers Dakar que sont l’hinterland rural de Dakar, la région du fleuve et la Casamance</a:t>
            </a: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50</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57380127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icture Placeholder 5"/>
          <p:cNvSpPr>
            <a:spLocks noGrp="1"/>
          </p:cNvSpPr>
          <p:nvPr>
            <p:ph type="pic" sz="quarter" idx="14"/>
          </p:nvPr>
        </p:nvSpPr>
        <p:spPr/>
      </p:sp>
      <p:sp>
        <p:nvSpPr>
          <p:cNvPr id="3" name="Slide Number Placeholder 2"/>
          <p:cNvSpPr>
            <a:spLocks noGrp="1"/>
          </p:cNvSpPr>
          <p:nvPr>
            <p:ph type="sldNum" sz="quarter" idx="4294967295"/>
          </p:nvPr>
        </p:nvSpPr>
        <p:spPr>
          <a:xfrm>
            <a:off x="10596563" y="6453188"/>
            <a:ext cx="1595437" cy="404812"/>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51</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
        <p:nvSpPr>
          <p:cNvPr id="5" name="Text Placeholder 4"/>
          <p:cNvSpPr>
            <a:spLocks noGrp="1"/>
          </p:cNvSpPr>
          <p:nvPr>
            <p:ph type="body" idx="4294967295"/>
          </p:nvPr>
        </p:nvSpPr>
        <p:spPr>
          <a:xfrm>
            <a:off x="3028385" y="2453986"/>
            <a:ext cx="7685797" cy="3891396"/>
          </a:xfrm>
        </p:spPr>
        <p:txBody>
          <a:bodyPr>
            <a:normAutofit fontScale="92500" lnSpcReduction="20000"/>
          </a:bodyPr>
          <a:lstStyle/>
          <a:p>
            <a:pPr marL="0" indent="0">
              <a:buNone/>
            </a:pPr>
            <a:r>
              <a:rPr lang="en-GB" sz="4400" dirty="0" err="1">
                <a:latin typeface="Franklin Gothic Medium" panose="020B0603020102020204"/>
                <a:ea typeface="+mj-ea"/>
                <a:cs typeface="+mj-cs"/>
              </a:rPr>
              <a:t>Inconvénients</a:t>
            </a:r>
            <a:endParaRPr lang="en-GB" sz="4400" dirty="0">
              <a:latin typeface="Franklin Gothic Medium" panose="020B0603020102020204"/>
              <a:ea typeface="+mj-ea"/>
              <a:cs typeface="+mj-cs"/>
            </a:endParaRPr>
          </a:p>
          <a:p>
            <a:pPr marL="342900" indent="-342900">
              <a:buFont typeface="Wingdings" panose="05000000000000000000" pitchFamily="2" charset="2"/>
              <a:buChar char="Ø"/>
            </a:pPr>
            <a:r>
              <a:rPr lang="fr-FR" dirty="0"/>
              <a:t> Pas de données fiables et à jour </a:t>
            </a:r>
          </a:p>
          <a:p>
            <a:pPr marL="342900" indent="-342900">
              <a:buFont typeface="Wingdings" panose="05000000000000000000" pitchFamily="2" charset="2"/>
              <a:buChar char="Ø"/>
            </a:pPr>
            <a:r>
              <a:rPr lang="fr-FR" dirty="0"/>
              <a:t>Données existantes difficiles à comparer et à agréger (≠ définitions de la migration, ≠ périodes et ≠ système de classification)</a:t>
            </a:r>
          </a:p>
          <a:p>
            <a:pPr marL="342900" indent="-342900">
              <a:buFont typeface="Wingdings" panose="05000000000000000000" pitchFamily="2" charset="2"/>
              <a:buChar char="Ø"/>
            </a:pPr>
            <a:r>
              <a:rPr lang="fr-FR" dirty="0"/>
              <a:t>Données démographiques trop peu précises en matière de migration non actualisées, hétérogènes (ne se basent pas sur les mêmes catégories)</a:t>
            </a:r>
          </a:p>
          <a:p>
            <a:pPr marL="342900" indent="-342900">
              <a:buFont typeface="Wingdings" panose="05000000000000000000" pitchFamily="2" charset="2"/>
              <a:buChar char="Ø"/>
            </a:pPr>
            <a:r>
              <a:rPr lang="fr-FR" dirty="0"/>
              <a:t>Trop peu d’enquêtes de ménages à grandes échelle en Afrique de l'Ouest et n’incluent peu ou pas des questions sur la migration</a:t>
            </a:r>
          </a:p>
          <a:p>
            <a:pPr marL="342900" indent="-342900">
              <a:buFont typeface="Wingdings" panose="05000000000000000000" pitchFamily="2" charset="2"/>
              <a:buChar char="Ø"/>
            </a:pPr>
            <a:r>
              <a:rPr lang="fr-FR" dirty="0"/>
              <a:t>Contradiction données OI et nationales </a:t>
            </a:r>
          </a:p>
          <a:p>
            <a:pPr marL="342900" indent="-342900">
              <a:buFont typeface="Wingdings" panose="05000000000000000000" pitchFamily="2" charset="2"/>
              <a:buChar char="Ø"/>
            </a:pPr>
            <a:r>
              <a:rPr lang="fr-FR" dirty="0"/>
              <a:t>Non représentatives à l’échelle nationale car couverture géographique partielle </a:t>
            </a:r>
          </a:p>
          <a:p>
            <a:endParaRPr lang="en-GB" dirty="0"/>
          </a:p>
        </p:txBody>
      </p:sp>
    </p:spTree>
    <p:extLst>
      <p:ext uri="{BB962C8B-B14F-4D97-AF65-F5344CB8AC3E}">
        <p14:creationId xmlns:p14="http://schemas.microsoft.com/office/powerpoint/2010/main" val="1084260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1246908"/>
            <a:ext cx="8400473" cy="1039092"/>
          </a:xfrm>
        </p:spPr>
        <p:txBody>
          <a:bodyPr>
            <a:normAutofit fontScale="90000"/>
          </a:bodyPr>
          <a:lstStyle/>
          <a:p>
            <a:r>
              <a:rPr lang="fr-FR" sz="4000" b="1" kern="0" dirty="0">
                <a:solidFill>
                  <a:srgbClr val="2E74B5"/>
                </a:solidFill>
                <a:ea typeface="Times New Roman" panose="02020603050405020304" pitchFamily="18" charset="0"/>
                <a:cs typeface="Times New Roman" panose="02020603050405020304" pitchFamily="18" charset="0"/>
              </a:rPr>
              <a:t>Orientations politiques</a:t>
            </a:r>
            <a:br>
              <a:rPr lang="fr-FR" sz="4000" b="1" kern="0" dirty="0">
                <a:solidFill>
                  <a:srgbClr val="2E74B5"/>
                </a:solidFill>
                <a:ea typeface="Times New Roman" panose="02020603050405020304" pitchFamily="18" charset="0"/>
                <a:cs typeface="Times New Roman" panose="02020603050405020304" pitchFamily="18" charset="0"/>
              </a:rPr>
            </a:br>
            <a:endParaRPr lang="en-GB" sz="4000" dirty="0"/>
          </a:p>
        </p:txBody>
      </p:sp>
      <p:sp>
        <p:nvSpPr>
          <p:cNvPr id="3" name="Content Placeholder 2"/>
          <p:cNvSpPr>
            <a:spLocks noGrp="1"/>
          </p:cNvSpPr>
          <p:nvPr>
            <p:ph idx="1"/>
          </p:nvPr>
        </p:nvSpPr>
        <p:spPr>
          <a:xfrm>
            <a:off x="1371600" y="2286000"/>
            <a:ext cx="9601200" cy="4167386"/>
          </a:xfrm>
        </p:spPr>
        <p:txBody>
          <a:bodyPr>
            <a:normAutofit fontScale="25000" lnSpcReduction="20000"/>
          </a:bodyPr>
          <a:lstStyle/>
          <a:p>
            <a:pPr>
              <a:lnSpc>
                <a:spcPct val="120000"/>
              </a:lnSpc>
              <a:spcBef>
                <a:spcPts val="600"/>
              </a:spcBef>
              <a:spcAft>
                <a:spcPts val="600"/>
              </a:spcAft>
            </a:pPr>
            <a:r>
              <a:rPr lang="fr-BE" sz="7200" b="1" dirty="0">
                <a:ea typeface="Calibri" panose="020F0502020204030204" pitchFamily="34" charset="0"/>
                <a:cs typeface="Times New Roman" panose="02020603050405020304" pitchFamily="18" charset="0"/>
              </a:rPr>
              <a:t>Favoriser les flux entre les régions africaines</a:t>
            </a:r>
          </a:p>
          <a:p>
            <a:pPr marL="0" indent="0">
              <a:lnSpc>
                <a:spcPct val="120000"/>
              </a:lnSpc>
              <a:spcBef>
                <a:spcPts val="600"/>
              </a:spcBef>
              <a:spcAft>
                <a:spcPts val="600"/>
              </a:spcAft>
              <a:buNone/>
            </a:pPr>
            <a:r>
              <a:rPr lang="fr-FR" sz="7200" dirty="0">
                <a:ea typeface="Calibri" panose="020F0502020204030204" pitchFamily="34" charset="0"/>
                <a:cs typeface="Times New Roman" panose="02020603050405020304" pitchFamily="18" charset="0"/>
              </a:rPr>
              <a:t>Le Forum panafricain sur la migration (PAFOM)  offre un espace de dialogue continental interétatique sur les questions migratoires intracontinentales. </a:t>
            </a:r>
            <a:endParaRPr lang="fr-BE" sz="7200" dirty="0">
              <a:ea typeface="Calibri" panose="020F0502020204030204" pitchFamily="34" charset="0"/>
              <a:cs typeface="Times New Roman" panose="02020603050405020304" pitchFamily="18" charset="0"/>
            </a:endParaRPr>
          </a:p>
          <a:p>
            <a:pPr>
              <a:lnSpc>
                <a:spcPct val="120000"/>
              </a:lnSpc>
              <a:spcBef>
                <a:spcPts val="600"/>
              </a:spcBef>
              <a:spcAft>
                <a:spcPts val="600"/>
              </a:spcAft>
            </a:pPr>
            <a:r>
              <a:rPr lang="fr-BE" sz="7200" b="1" dirty="0">
                <a:ea typeface="Calibri" panose="020F0502020204030204" pitchFamily="34" charset="0"/>
                <a:cs typeface="Times New Roman" panose="02020603050405020304" pitchFamily="18" charset="0"/>
              </a:rPr>
              <a:t>Régulation </a:t>
            </a:r>
          </a:p>
          <a:p>
            <a:pPr marL="0" indent="0">
              <a:lnSpc>
                <a:spcPct val="120000"/>
              </a:lnSpc>
              <a:spcBef>
                <a:spcPts val="600"/>
              </a:spcBef>
              <a:spcAft>
                <a:spcPts val="600"/>
              </a:spcAft>
              <a:buNone/>
            </a:pPr>
            <a:r>
              <a:rPr lang="fr-FR" sz="7200" dirty="0">
                <a:ea typeface="Calibri" panose="020F0502020204030204" pitchFamily="34" charset="0"/>
                <a:cs typeface="Times New Roman" panose="02020603050405020304" pitchFamily="18" charset="0"/>
              </a:rPr>
              <a:t>Protocole au Traité instituant la Communauté économique africaine relatif à la libre circulation des personnes, au droit de séjour et au droit d'établissement</a:t>
            </a:r>
          </a:p>
          <a:p>
            <a:pPr>
              <a:lnSpc>
                <a:spcPct val="120000"/>
              </a:lnSpc>
              <a:spcBef>
                <a:spcPts val="600"/>
              </a:spcBef>
              <a:spcAft>
                <a:spcPts val="600"/>
              </a:spcAft>
            </a:pPr>
            <a:r>
              <a:rPr lang="fr-FR" sz="7200" b="1" dirty="0">
                <a:ea typeface="Calibri" panose="020F0502020204030204" pitchFamily="34" charset="0"/>
                <a:cs typeface="Times New Roman" panose="02020603050405020304" pitchFamily="18" charset="0"/>
              </a:rPr>
              <a:t>Transferts de fonds</a:t>
            </a:r>
          </a:p>
          <a:p>
            <a:pPr marL="0" indent="0">
              <a:lnSpc>
                <a:spcPct val="120000"/>
              </a:lnSpc>
              <a:spcBef>
                <a:spcPts val="600"/>
              </a:spcBef>
              <a:spcAft>
                <a:spcPts val="600"/>
              </a:spcAft>
              <a:buNone/>
            </a:pPr>
            <a:r>
              <a:rPr lang="fr-FR" sz="7200" dirty="0">
                <a:ea typeface="Calibri" panose="020F0502020204030204" pitchFamily="34" charset="0"/>
                <a:cs typeface="Times New Roman" panose="02020603050405020304" pitchFamily="18" charset="0"/>
              </a:rPr>
              <a:t>Le Cadre de Politique Migratoire pour l'Afrique (CPMA) propose de standardiser les accords bilatéraux de travail pour assurer la protection des travailleurs migrants et ainsi faciliter les transferts de fonds. (Union Africaine, 2021: p.2).</a:t>
            </a:r>
          </a:p>
          <a:p>
            <a:pPr marL="0" indent="0">
              <a:lnSpc>
                <a:spcPct val="120000"/>
              </a:lnSpc>
              <a:spcAft>
                <a:spcPts val="800"/>
              </a:spcAft>
              <a:buNone/>
            </a:pPr>
            <a:endParaRPr lang="fr-FR" sz="6400" dirty="0">
              <a:ea typeface="Calibri" panose="020F0502020204030204" pitchFamily="34" charset="0"/>
              <a:cs typeface="Times New Roman" panose="02020603050405020304" pitchFamily="18" charset="0"/>
            </a:endParaRPr>
          </a:p>
          <a:p>
            <a:pPr marL="0" indent="0">
              <a:lnSpc>
                <a:spcPct val="120000"/>
              </a:lnSpc>
              <a:spcAft>
                <a:spcPts val="800"/>
              </a:spcAft>
              <a:buNone/>
            </a:pPr>
            <a:endParaRPr lang="en-GB"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1360850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1246908"/>
            <a:ext cx="8400473" cy="1039092"/>
          </a:xfrm>
        </p:spPr>
        <p:txBody>
          <a:bodyPr>
            <a:normAutofit fontScale="90000"/>
          </a:bodyPr>
          <a:lstStyle/>
          <a:p>
            <a:r>
              <a:rPr lang="fr-FR" sz="4000" b="1" dirty="0">
                <a:ea typeface="Calibri" panose="020F0502020204030204" pitchFamily="34" charset="0"/>
                <a:cs typeface="Times New Roman" panose="02020603050405020304" pitchFamily="18" charset="0"/>
              </a:rPr>
              <a:t>La Protection sociale</a:t>
            </a:r>
            <a:br>
              <a:rPr lang="fr-FR" sz="4000" b="1" dirty="0">
                <a:ea typeface="Calibri" panose="020F0502020204030204" pitchFamily="34" charset="0"/>
                <a:cs typeface="Times New Roman" panose="02020603050405020304" pitchFamily="18" charset="0"/>
              </a:rPr>
            </a:br>
            <a:endParaRPr lang="en-GB" sz="4000" dirty="0"/>
          </a:p>
        </p:txBody>
      </p:sp>
      <p:sp>
        <p:nvSpPr>
          <p:cNvPr id="3" name="Content Placeholder 2"/>
          <p:cNvSpPr>
            <a:spLocks noGrp="1"/>
          </p:cNvSpPr>
          <p:nvPr>
            <p:ph idx="1"/>
          </p:nvPr>
        </p:nvSpPr>
        <p:spPr>
          <a:xfrm>
            <a:off x="1371600" y="2286000"/>
            <a:ext cx="9601200" cy="3710940"/>
          </a:xfrm>
        </p:spPr>
        <p:txBody>
          <a:bodyPr>
            <a:normAutofit fontScale="25000" lnSpcReduction="20000"/>
          </a:bodyPr>
          <a:lstStyle/>
          <a:p>
            <a:pPr marL="0" indent="0">
              <a:lnSpc>
                <a:spcPct val="120000"/>
              </a:lnSpc>
              <a:spcAft>
                <a:spcPts val="800"/>
              </a:spcAft>
              <a:buNone/>
            </a:pPr>
            <a:r>
              <a:rPr lang="fr-FR" sz="7200" b="1" dirty="0">
                <a:ea typeface="Calibri" panose="020F0502020204030204" pitchFamily="34" charset="0"/>
                <a:cs typeface="Times New Roman" panose="02020603050405020304" pitchFamily="18" charset="0"/>
              </a:rPr>
              <a:t>Article 7 </a:t>
            </a:r>
            <a:r>
              <a:rPr lang="fr-FR" sz="7200" dirty="0">
                <a:ea typeface="Calibri" panose="020F0502020204030204" pitchFamily="34" charset="0"/>
                <a:cs typeface="Times New Roman" panose="02020603050405020304" pitchFamily="18" charset="0"/>
              </a:rPr>
              <a:t>de la de l’Union africaine; Migrants, réfugiés, personnes déplacées et apatrides paragraphe a « Les Etats parties doivent adopter des mesures visant à garantir à tous les migrants, y compris les travailleurs migrants, des prestations de protection sociale ». </a:t>
            </a:r>
          </a:p>
          <a:p>
            <a:pPr marL="0" indent="0">
              <a:lnSpc>
                <a:spcPct val="120000"/>
              </a:lnSpc>
              <a:spcAft>
                <a:spcPts val="800"/>
              </a:spcAft>
              <a:buNone/>
            </a:pPr>
            <a:r>
              <a:rPr lang="fr-FR" sz="7200" dirty="0">
                <a:ea typeface="Calibri" panose="020F0502020204030204" pitchFamily="34" charset="0"/>
                <a:cs typeface="Times New Roman" panose="02020603050405020304" pitchFamily="18" charset="0"/>
              </a:rPr>
              <a:t>But: assurer la transférabilité des droits et prestations de sécurité sociale, d’inclure les migrants  dans les régimes de protection sociale, etc. (idem).</a:t>
            </a:r>
            <a:endParaRPr lang="fr-BE" sz="6400" dirty="0">
              <a:solidFill>
                <a:srgbClr val="FF0000"/>
              </a:solidFill>
              <a:ea typeface="Calibri" panose="020F0502020204030204" pitchFamily="34" charset="0"/>
              <a:cs typeface="Times New Roman" panose="02020603050405020304" pitchFamily="18" charset="0"/>
            </a:endParaRPr>
          </a:p>
          <a:p>
            <a:pPr marL="0" indent="0">
              <a:lnSpc>
                <a:spcPct val="120000"/>
              </a:lnSpc>
              <a:spcAft>
                <a:spcPts val="800"/>
              </a:spcAft>
              <a:buNone/>
            </a:pPr>
            <a:r>
              <a:rPr lang="fr-FR" sz="7200" dirty="0">
                <a:ea typeface="Calibri" panose="020F0502020204030204" pitchFamily="34" charset="0"/>
                <a:cs typeface="Times New Roman" panose="02020603050405020304" pitchFamily="18" charset="0"/>
              </a:rPr>
              <a:t>Sources: Union Africaine (</a:t>
            </a:r>
            <a:r>
              <a:rPr lang="fr-FR" sz="7200" dirty="0" err="1">
                <a:ea typeface="Calibri" panose="020F0502020204030204" pitchFamily="34" charset="0"/>
                <a:cs typeface="Times New Roman" panose="02020603050405020304" pitchFamily="18" charset="0"/>
              </a:rPr>
              <a:t>n.d</a:t>
            </a:r>
            <a:r>
              <a:rPr lang="fr-FR" sz="7200" dirty="0">
                <a:ea typeface="Calibri" panose="020F0502020204030204" pitchFamily="34" charset="0"/>
                <a:cs typeface="Times New Roman" panose="02020603050405020304" pitchFamily="18" charset="0"/>
              </a:rPr>
              <a:t>); </a:t>
            </a:r>
            <a:r>
              <a:rPr lang="fr-BE" sz="7200" dirty="0">
                <a:ea typeface="Calibri" panose="020F0502020204030204" pitchFamily="34" charset="0"/>
                <a:cs typeface="Times New Roman" panose="02020603050405020304" pitchFamily="18" charset="0"/>
              </a:rPr>
              <a:t>Union Africaine (2021: p.3) ; Cf. Article 19 </a:t>
            </a:r>
            <a:r>
              <a:rPr lang="fr-FR" sz="7200" dirty="0">
                <a:ea typeface="Calibri" panose="020F0502020204030204" pitchFamily="34" charset="0"/>
                <a:cs typeface="Times New Roman" panose="02020603050405020304" pitchFamily="18" charset="0"/>
              </a:rPr>
              <a:t>Protocole au Traité instituant la Communauté économique africaine relatif à la libre circulation des personnes, au droit de séjour et au droit d'établissement. </a:t>
            </a:r>
          </a:p>
          <a:p>
            <a:pPr marL="0" indent="0">
              <a:lnSpc>
                <a:spcPct val="120000"/>
              </a:lnSpc>
              <a:buNone/>
            </a:pPr>
            <a:endParaRPr lang="en-GB"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3630221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1246908"/>
            <a:ext cx="8400473" cy="1039092"/>
          </a:xfrm>
        </p:spPr>
        <p:txBody>
          <a:bodyPr>
            <a:normAutofit fontScale="90000"/>
          </a:bodyPr>
          <a:lstStyle/>
          <a:p>
            <a:r>
              <a:rPr lang="fr-BE" sz="4000" b="1" dirty="0">
                <a:ea typeface="Calibri" panose="020F0502020204030204" pitchFamily="34" charset="0"/>
                <a:cs typeface="Times New Roman" panose="02020603050405020304" pitchFamily="18" charset="0"/>
              </a:rPr>
              <a:t>Les retours volontaires</a:t>
            </a:r>
            <a:br>
              <a:rPr lang="fr-BE" sz="4000" b="1" dirty="0">
                <a:ea typeface="Calibri" panose="020F0502020204030204" pitchFamily="34" charset="0"/>
                <a:cs typeface="Times New Roman" panose="02020603050405020304" pitchFamily="18" charset="0"/>
              </a:rPr>
            </a:br>
            <a:endParaRPr lang="en-GB" sz="4000" dirty="0"/>
          </a:p>
        </p:txBody>
      </p:sp>
      <p:sp>
        <p:nvSpPr>
          <p:cNvPr id="3" name="Content Placeholder 2"/>
          <p:cNvSpPr>
            <a:spLocks noGrp="1"/>
          </p:cNvSpPr>
          <p:nvPr>
            <p:ph idx="1"/>
          </p:nvPr>
        </p:nvSpPr>
        <p:spPr>
          <a:xfrm>
            <a:off x="1371600" y="2286000"/>
            <a:ext cx="9601200" cy="4167386"/>
          </a:xfrm>
        </p:spPr>
        <p:txBody>
          <a:bodyPr>
            <a:noAutofit/>
          </a:bodyPr>
          <a:lstStyle/>
          <a:p>
            <a:pPr marL="0" indent="0">
              <a:lnSpc>
                <a:spcPct val="115000"/>
              </a:lnSpc>
              <a:spcAft>
                <a:spcPts val="800"/>
              </a:spcAft>
              <a:buNone/>
            </a:pPr>
            <a:r>
              <a:rPr lang="fr-FR" sz="1700" dirty="0"/>
              <a:t>En 2018, l’Agenda Africain pour la Migration faisait de la coopération Sud-Sud un point essentiel dans une meilleure gestion des flux migratoires intracontinentaux. (L y, A. et  M., Grégoire, 2020: p.77). </a:t>
            </a:r>
            <a:r>
              <a:rPr lang="fr-BE" sz="1700" dirty="0">
                <a:cs typeface="Times New Roman" panose="02020603050405020304" pitchFamily="18" charset="0"/>
              </a:rPr>
              <a:t> </a:t>
            </a:r>
            <a:r>
              <a:rPr lang="fr-FR" sz="1700" b="1" kern="0" dirty="0">
                <a:solidFill>
                  <a:srgbClr val="2E74B5"/>
                </a:solidFill>
                <a:ea typeface="Times New Roman" panose="02020603050405020304" pitchFamily="18" charset="0"/>
                <a:cs typeface="Times New Roman" panose="02020603050405020304" pitchFamily="18" charset="0"/>
              </a:rPr>
              <a:t>Cf. Cadre de politique migratoire de l’UA (MPFA - 2006 révisé en 2016)</a:t>
            </a:r>
            <a:endParaRPr lang="fr-FR" sz="1700" dirty="0"/>
          </a:p>
          <a:p>
            <a:pPr marL="0" indent="0">
              <a:lnSpc>
                <a:spcPct val="115000"/>
              </a:lnSpc>
              <a:spcAft>
                <a:spcPts val="800"/>
              </a:spcAft>
              <a:buNone/>
            </a:pPr>
            <a:r>
              <a:rPr lang="fr-FR" sz="1700" dirty="0"/>
              <a:t>Depuis 2006, suites aux révélations des conditions de maltraitance et d’esclavage des migrants en Libye, l’UA suite au sommet UA-UE, a intensifié les programmes d’ aide au retour humanitaire volontaire (ARHV).  (OIM, 2018).</a:t>
            </a:r>
          </a:p>
          <a:p>
            <a:pPr marL="0" indent="0">
              <a:lnSpc>
                <a:spcPct val="115000"/>
              </a:lnSpc>
              <a:spcAft>
                <a:spcPts val="800"/>
              </a:spcAft>
              <a:buNone/>
            </a:pPr>
            <a:r>
              <a:rPr lang="fr-BE" sz="1700" dirty="0">
                <a:ea typeface="Calibri" panose="020F0502020204030204" pitchFamily="34" charset="0"/>
                <a:cs typeface="Times New Roman" panose="02020603050405020304" pitchFamily="18" charset="0"/>
              </a:rPr>
              <a:t>Lignes directrices abordées dans ces politiques: Migration de la main-d’œuvre; gestion des frontières;  migration irrégulière; déplacement forcé; droits humains des migrants; migration interne; gestion des données de migration; migration et développement et la coopération interétatique et les partenariats</a:t>
            </a:r>
            <a:endParaRPr lang="en-GB" sz="1700"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53465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9236" y="1543050"/>
            <a:ext cx="9601200" cy="1485900"/>
          </a:xfrm>
        </p:spPr>
        <p:txBody>
          <a:bodyPr/>
          <a:lstStyle/>
          <a:p>
            <a:r>
              <a:rPr lang="fr-BE" dirty="0"/>
              <a:t>Les régions qui gagnent le plus, c’est aussi grâce aux migrants</a:t>
            </a:r>
            <a:endParaRPr lang="en-GB" dirty="0"/>
          </a:p>
        </p:txBody>
      </p:sp>
      <p:sp>
        <p:nvSpPr>
          <p:cNvPr id="3" name="Content Placeholder 2"/>
          <p:cNvSpPr>
            <a:spLocks noGrp="1"/>
          </p:cNvSpPr>
          <p:nvPr>
            <p:ph idx="1"/>
          </p:nvPr>
        </p:nvSpPr>
        <p:spPr>
          <a:xfrm>
            <a:off x="1205345" y="2950468"/>
            <a:ext cx="9601200" cy="3581400"/>
          </a:xfrm>
        </p:spPr>
        <p:txBody>
          <a:bodyPr/>
          <a:lstStyle/>
          <a:p>
            <a:pPr marL="0" indent="0">
              <a:buNone/>
            </a:pPr>
            <a:r>
              <a:rPr lang="fr-BE" dirty="0">
                <a:solidFill>
                  <a:srgbClr val="0070C0"/>
                </a:solidFill>
              </a:rPr>
              <a:t>Deuxième idée reçue à déconstruire: les migrants concurrenceraient les résidents habituels sur le plan de l’emploi, de l’accès aux services et de la protection sociale et que leurs gains seraient reversés sous formes de transferts dans leurs pays d’origine.</a:t>
            </a:r>
          </a:p>
          <a:p>
            <a:pPr marL="0" indent="0">
              <a:buNone/>
            </a:pPr>
            <a:r>
              <a:rPr lang="fr-BE" dirty="0"/>
              <a:t>Or  les régions qui gagnent sont les régions qui reçoivent le plus de migrants:</a:t>
            </a:r>
          </a:p>
          <a:p>
            <a:pPr marL="0" indent="0">
              <a:buNone/>
            </a:pPr>
            <a:r>
              <a:rPr lang="fr-BE" dirty="0"/>
              <a:t>Les migrants sont d’abord des consommateurs, ils achètent sur le marché les ressources pour vivre, mettent leurs enfants à l’école, payent les services de santé, épargnent leurs surplus dans les banques des pays d’accueil et assurent le plein emploi souvent dans des conditions précaires.</a:t>
            </a:r>
            <a:endParaRPr lang="en-GB" dirty="0"/>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51CF400-3D3E-4DDA-BC0E-6EEF12C43793}" type="slidenum">
              <a:rPr kumimoji="0" lang="de-DE" sz="1200" b="0" i="0" u="none" strike="noStrike" kern="1200" cap="none" spc="0" normalizeH="0" baseline="0" noProof="0" smtClean="0">
                <a:ln>
                  <a:noFill/>
                </a:ln>
                <a:solidFill>
                  <a:srgbClr val="1A2E40"/>
                </a:solidFill>
                <a:effectLst/>
                <a:uLnTx/>
                <a:uFillTx/>
                <a:latin typeface="Franklin Gothic Book" panose="020B05030201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de-DE" sz="1200" b="0" i="0" u="none" strike="noStrike" kern="1200" cap="none" spc="0" normalizeH="0" baseline="0" noProof="0">
              <a:ln>
                <a:noFill/>
              </a:ln>
              <a:solidFill>
                <a:srgbClr val="1A2E40"/>
              </a:solidFill>
              <a:effectLst/>
              <a:uLnTx/>
              <a:uFillTx/>
              <a:latin typeface="Franklin Gothic Book" panose="020B0503020102020204"/>
              <a:ea typeface="+mn-ea"/>
              <a:cs typeface="+mn-cs"/>
            </a:endParaRPr>
          </a:p>
        </p:txBody>
      </p:sp>
    </p:spTree>
    <p:extLst>
      <p:ext uri="{BB962C8B-B14F-4D97-AF65-F5344CB8AC3E}">
        <p14:creationId xmlns:p14="http://schemas.microsoft.com/office/powerpoint/2010/main" val="2186855452"/>
      </p:ext>
    </p:extLst>
  </p:cSld>
  <p:clrMapOvr>
    <a:masterClrMapping/>
  </p:clrMapOvr>
</p:sld>
</file>

<file path=ppt/theme/theme1.xml><?xml version="1.0" encoding="utf-8"?>
<a:theme xmlns:a="http://schemas.openxmlformats.org/drawingml/2006/main" name="Ausschnitt">
  <a:themeElements>
    <a:clrScheme name="Ausschnitt">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usschnit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366</TotalTime>
  <Words>4753</Words>
  <Application>Microsoft Macintosh PowerPoint</Application>
  <PresentationFormat>Grand écran</PresentationFormat>
  <Paragraphs>339</Paragraphs>
  <Slides>51</Slides>
  <Notes>18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51</vt:i4>
      </vt:variant>
    </vt:vector>
  </HeadingPairs>
  <TitlesOfParts>
    <vt:vector size="57" baseType="lpstr">
      <vt:lpstr>Calibri</vt:lpstr>
      <vt:lpstr>Cambria</vt:lpstr>
      <vt:lpstr>Franklin Gothic Book</vt:lpstr>
      <vt:lpstr>Franklin Gothic Medium</vt:lpstr>
      <vt:lpstr>Wingdings</vt:lpstr>
      <vt:lpstr>Ausschnitt</vt:lpstr>
      <vt:lpstr>Plénière : Principes et valeurs de l’évaluation des politiques publiques migratoires [Afrique]</vt:lpstr>
      <vt:lpstr>Plan </vt:lpstr>
      <vt:lpstr>Présentation PowerPoint</vt:lpstr>
      <vt:lpstr>I. 10,4% des migrants dans les pays de l’OCDE sont africains*</vt:lpstr>
      <vt:lpstr>Présentation PowerPoint</vt:lpstr>
      <vt:lpstr>Orientations politiques </vt:lpstr>
      <vt:lpstr>La Protection sociale </vt:lpstr>
      <vt:lpstr>Les retours volontaires </vt:lpstr>
      <vt:lpstr>Les régions qui gagnent le plus, c’est aussi grâce aux migrants</vt:lpstr>
      <vt:lpstr>« Les principaux destinataires des transferts de fonds des migrants vers la région africaine en 2018 sont l’Égypte (28,9 milliards USD), le Nigéria (24,3 milliards USD), et le Maroc (7,4 milliards USD). » (Afriquenmemoire , 2021).</vt:lpstr>
      <vt:lpstr>La n-ième région, la diaspora, revendique sa participation via le digital (entre autres)</vt:lpstr>
      <vt:lpstr>Présentation PowerPoint</vt:lpstr>
      <vt:lpstr>Présentation PowerPoint</vt:lpstr>
      <vt:lpstr>LEÇON</vt:lpstr>
      <vt:lpstr>Présentation PowerPoint</vt:lpstr>
      <vt:lpstr>Focus orientation politiques nationales africaines et Ouest-africaines</vt:lpstr>
      <vt:lpstr>Focus orientation politiques migratoires africaines et Ouest-africaines</vt:lpstr>
      <vt:lpstr>Focus orientation politiques nationales africaines et Ouest-africaines</vt:lpstr>
      <vt:lpstr>Présentation PowerPoint</vt:lpstr>
      <vt:lpstr>Présentation PowerPoint</vt:lpstr>
      <vt:lpstr>*Retour volontaire assisté</vt:lpstr>
      <vt:lpstr>Présentation PowerPoint</vt:lpstr>
      <vt:lpstr> Interne versus internationale</vt:lpstr>
      <vt:lpstr>III. Perspectives et enjeux démographiques</vt:lpstr>
      <vt:lpstr>Perspectives et enjeux démographiques</vt:lpstr>
      <vt:lpstr>Perspectives et enjeux démographiques</vt:lpstr>
      <vt:lpstr>Indicateurs </vt:lpstr>
      <vt:lpstr>IV. 3 Sous Conclusions </vt:lpstr>
      <vt:lpstr>Sous-conclusion #1</vt:lpstr>
      <vt:lpstr>Sous-conclusion #2</vt:lpstr>
      <vt:lpstr>Tekki Fii</vt:lpstr>
      <vt:lpstr>   </vt:lpstr>
      <vt:lpstr>Sous-conclusion #3</vt:lpstr>
      <vt:lpstr> Conclusion</vt:lpstr>
      <vt:lpstr>Références</vt:lpstr>
      <vt:lpstr>Références</vt:lpstr>
      <vt:lpstr>Références</vt:lpstr>
      <vt:lpstr>Références</vt:lpstr>
      <vt:lpstr>Références</vt:lpstr>
      <vt:lpstr>Références</vt:lpstr>
      <vt:lpstr> Références</vt:lpstr>
      <vt:lpstr>Présentation PowerPoint</vt:lpstr>
      <vt:lpstr>Présentation PowerPoint</vt:lpstr>
      <vt:lpstr>Flux migratoires Motif de départ </vt:lpstr>
      <vt:lpstr>Flux migratoires Motif de départ </vt:lpstr>
      <vt:lpstr>Flux migratoires Types de migration </vt:lpstr>
      <vt:lpstr>Présentation PowerPoint</vt:lpstr>
      <vt:lpstr>Présentation PowerPoint</vt:lpstr>
      <vt:lpstr>Tableau des différentes sources de données  source : https://www.migrationdataportal.org/fr/regional-data-overview/western-africa</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Nadege</dc:creator>
  <cp:lastModifiedBy>Abdou Salam FALL</cp:lastModifiedBy>
  <cp:revision>206</cp:revision>
  <dcterms:created xsi:type="dcterms:W3CDTF">2021-10-04T13:52:34Z</dcterms:created>
  <dcterms:modified xsi:type="dcterms:W3CDTF">2021-11-16T13:10:50Z</dcterms:modified>
</cp:coreProperties>
</file>