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300177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742159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865269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09467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19033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B143DAF-8817-4566-A044-756018EA1BD6}" type="datetimeFigureOut">
              <a:rPr lang="fr-FR" smtClean="0"/>
              <a:t>16/12/2020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245830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B143DAF-8817-4566-A044-756018EA1BD6}" type="datetimeFigureOut">
              <a:rPr lang="fr-FR" smtClean="0"/>
              <a:t>16/12/2020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965460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B143DAF-8817-4566-A044-756018EA1BD6}" type="datetimeFigureOut">
              <a:rPr lang="fr-FR" smtClean="0"/>
              <a:t>16/12/2020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876616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143DAF-8817-4566-A044-756018EA1BD6}" type="datetimeFigureOut">
              <a:rPr lang="fr-FR" smtClean="0"/>
              <a:t>16/12/2020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3920967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B143DAF-8817-4566-A044-756018EA1BD6}" type="datetimeFigureOut">
              <a:rPr lang="fr-FR" smtClean="0"/>
              <a:t>16/12/2020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4286810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B143DAF-8817-4566-A044-756018EA1BD6}" type="datetimeFigureOut">
              <a:rPr lang="fr-FR" smtClean="0"/>
              <a:t>16/12/2020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903A18-6B72-4B60-AC94-CA7B57E81FC8}" type="slidenum">
              <a:rPr lang="fr-FR" smtClean="0"/>
              <a:t>‹N°›</a:t>
            </a:fld>
            <a:endParaRPr lang="fr-FR"/>
          </a:p>
        </p:txBody>
      </p:sp>
    </p:spTree>
    <p:extLst>
      <p:ext uri="{BB962C8B-B14F-4D97-AF65-F5344CB8AC3E}">
        <p14:creationId xmlns:p14="http://schemas.microsoft.com/office/powerpoint/2010/main" val="176407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43DAF-8817-4566-A044-756018EA1BD6}" type="datetimeFigureOut">
              <a:rPr lang="fr-FR" smtClean="0"/>
              <a:t>16/12/2020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903A18-6B72-4B60-AC94-CA7B57E81FC8}" type="slidenum">
              <a:rPr lang="fr-FR" smtClean="0"/>
              <a:t>‹N°›</a:t>
            </a:fld>
            <a:endParaRPr lang="fr-FR"/>
          </a:p>
        </p:txBody>
      </p:sp>
    </p:spTree>
    <p:extLst>
      <p:ext uri="{BB962C8B-B14F-4D97-AF65-F5344CB8AC3E}">
        <p14:creationId xmlns:p14="http://schemas.microsoft.com/office/powerpoint/2010/main" val="3160405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272553"/>
            <a:ext cx="9144000" cy="1237410"/>
          </a:xfrm>
        </p:spPr>
        <p:txBody>
          <a:bodyPr/>
          <a:lstStyle/>
          <a:p>
            <a:r>
              <a:rPr lang="fr-FR" dirty="0" smtClean="0"/>
              <a:t>MODULE 7</a:t>
            </a:r>
            <a:endParaRPr lang="fr-FR" dirty="0"/>
          </a:p>
        </p:txBody>
      </p:sp>
      <p:sp>
        <p:nvSpPr>
          <p:cNvPr id="3" name="Sous-titre 2"/>
          <p:cNvSpPr>
            <a:spLocks noGrp="1"/>
          </p:cNvSpPr>
          <p:nvPr>
            <p:ph type="subTitle" idx="1"/>
          </p:nvPr>
        </p:nvSpPr>
        <p:spPr>
          <a:xfrm>
            <a:off x="1524000" y="3602038"/>
            <a:ext cx="9144000" cy="1144774"/>
          </a:xfrm>
        </p:spPr>
        <p:txBody>
          <a:bodyPr>
            <a:noAutofit/>
          </a:bodyPr>
          <a:lstStyle/>
          <a:p>
            <a:r>
              <a:rPr lang="fr-FR" altLang="fr-FR" sz="6000" b="1" dirty="0" smtClean="0">
                <a:cs typeface="Arial" panose="020B0604020202020204" pitchFamily="34" charset="0"/>
              </a:rPr>
              <a:t>STYLE D’ÉCRITURE</a:t>
            </a:r>
          </a:p>
          <a:p>
            <a:endParaRPr lang="fr-FR" sz="6000" dirty="0"/>
          </a:p>
        </p:txBody>
      </p:sp>
    </p:spTree>
    <p:extLst>
      <p:ext uri="{BB962C8B-B14F-4D97-AF65-F5344CB8AC3E}">
        <p14:creationId xmlns:p14="http://schemas.microsoft.com/office/powerpoint/2010/main" val="3462304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lstStyle/>
          <a:p>
            <a:endParaRPr lang="fr-FR" dirty="0" smtClean="0"/>
          </a:p>
          <a:p>
            <a:endParaRPr lang="fr-FR" dirty="0" smtClean="0"/>
          </a:p>
          <a:p>
            <a:pPr marL="0" indent="0">
              <a:buNone/>
            </a:pPr>
            <a:endParaRPr lang="fr-FR" dirty="0"/>
          </a:p>
          <a:p>
            <a:pPr marL="742950" indent="-742950" algn="just">
              <a:buFont typeface="+mj-lt"/>
              <a:buAutoNum type="arabicPeriod"/>
            </a:pPr>
            <a:r>
              <a:rPr lang="fr-FR" sz="3600" dirty="0" smtClean="0"/>
              <a:t>Les </a:t>
            </a:r>
            <a:r>
              <a:rPr lang="fr-FR" sz="3600" dirty="0"/>
              <a:t>passages cités sont présentés en romain et entre guillemets. Lorsque la phrase citant et la citation dépassent trois lignes, il faut aller à la ligne, pour présenter la citation (interligne 1) en romain et en retrait, en diminuant la taille de police d’un point.</a:t>
            </a:r>
          </a:p>
          <a:p>
            <a:pPr marL="742950" indent="-742950" algn="just">
              <a:buFont typeface="+mj-lt"/>
              <a:buAutoNum type="arabicPeriod"/>
            </a:pPr>
            <a:endParaRPr lang="fr-FR" sz="3600" dirty="0"/>
          </a:p>
        </p:txBody>
      </p:sp>
    </p:spTree>
    <p:extLst>
      <p:ext uri="{BB962C8B-B14F-4D97-AF65-F5344CB8AC3E}">
        <p14:creationId xmlns:p14="http://schemas.microsoft.com/office/powerpoint/2010/main" val="2267025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lstStyle/>
          <a:p>
            <a:pPr marL="914400" lvl="1" indent="-457200">
              <a:buFont typeface="+mj-lt"/>
              <a:buAutoNum type="arabicPeriod"/>
            </a:pPr>
            <a:endParaRPr lang="fr-FR" sz="3600" dirty="0" smtClean="0"/>
          </a:p>
          <a:p>
            <a:pPr marL="457200" lvl="1" indent="0" algn="just">
              <a:buNone/>
            </a:pPr>
            <a:endParaRPr lang="fr-FR" sz="3600" dirty="0" smtClean="0"/>
          </a:p>
          <a:p>
            <a:pPr marL="914400" lvl="1" indent="-457200" algn="just">
              <a:buFont typeface="+mj-lt"/>
              <a:buAutoNum type="arabicPeriod"/>
            </a:pPr>
            <a:r>
              <a:rPr lang="fr-FR" sz="3600" dirty="0" smtClean="0"/>
              <a:t>Les </a:t>
            </a:r>
            <a:r>
              <a:rPr lang="fr-FR" sz="3600" dirty="0"/>
              <a:t>références de citation sont intégrées au texte citant, selon les cas, des façons suivantes : </a:t>
            </a:r>
            <a:endParaRPr lang="fr-FR" sz="3600" dirty="0" smtClean="0"/>
          </a:p>
          <a:p>
            <a:pPr marL="457200" lvl="1" indent="0" algn="just">
              <a:buNone/>
            </a:pPr>
            <a:endParaRPr lang="fr-FR" sz="1400" dirty="0"/>
          </a:p>
          <a:p>
            <a:pPr marL="538163" lvl="0" indent="-538163" algn="just">
              <a:buFont typeface="Wingdings" panose="05000000000000000000" pitchFamily="2" charset="2"/>
              <a:buChar char="§"/>
            </a:pPr>
            <a:r>
              <a:rPr lang="fr-FR" sz="3600" dirty="0"/>
              <a:t>(Initiale (s) du Prénom ou des Prénoms et de l’Auteur, année de publication, pages citées) ;</a:t>
            </a:r>
          </a:p>
          <a:p>
            <a:pPr marL="538163" lvl="0" indent="-538163" algn="just">
              <a:buFont typeface="Wingdings" panose="05000000000000000000" pitchFamily="2" charset="2"/>
              <a:buChar char="§"/>
            </a:pPr>
            <a:r>
              <a:rPr lang="fr-FR" sz="3600" dirty="0"/>
              <a:t>Initiale (s) du Prénom ou des Prénoms et de l’Auteur (année de publication, pages citées).</a:t>
            </a:r>
          </a:p>
          <a:p>
            <a:pPr marL="538163" indent="-538163">
              <a:buFont typeface="Wingdings" panose="05000000000000000000" pitchFamily="2" charset="2"/>
              <a:buChar char="§"/>
            </a:pPr>
            <a:endParaRPr lang="fr-FR" dirty="0"/>
          </a:p>
        </p:txBody>
      </p:sp>
    </p:spTree>
    <p:extLst>
      <p:ext uri="{BB962C8B-B14F-4D97-AF65-F5344CB8AC3E}">
        <p14:creationId xmlns:p14="http://schemas.microsoft.com/office/powerpoint/2010/main" val="4191067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lnSpcReduction="10000"/>
          </a:bodyPr>
          <a:lstStyle/>
          <a:p>
            <a:pPr marL="0" indent="0" algn="just">
              <a:buNone/>
            </a:pPr>
            <a:r>
              <a:rPr lang="fr-FR" sz="3600" dirty="0"/>
              <a:t>Exemples :</a:t>
            </a:r>
          </a:p>
          <a:p>
            <a:pPr lvl="0" algn="just"/>
            <a:r>
              <a:rPr lang="fr-FR" sz="3600" dirty="0"/>
              <a:t>En effet, le but poursuivi par M. </a:t>
            </a:r>
            <a:r>
              <a:rPr lang="fr-FR" sz="3600" dirty="0" err="1"/>
              <a:t>Ascher</a:t>
            </a:r>
            <a:r>
              <a:rPr lang="fr-FR" sz="3600" dirty="0"/>
              <a:t> (1998, p. 223), est </a:t>
            </a:r>
            <a:r>
              <a:rPr lang="fr-FR" sz="3600" dirty="0" smtClean="0"/>
              <a:t>«d’élargir </a:t>
            </a:r>
            <a:r>
              <a:rPr lang="fr-FR" sz="3600" dirty="0"/>
              <a:t>l’histoire des mathématiques de telle sorte qu’elle acquière une perspective multiculturelle et globale (…), d’accroitre le domaine des mathématiques : alors qu’elle s’est pour l’essentiel occupé du groupe professionnel occidental que l’on appelle les mathématiciens </a:t>
            </a:r>
            <a:r>
              <a:rPr lang="fr-FR" sz="3600" dirty="0" smtClean="0"/>
              <a:t>(…)».</a:t>
            </a:r>
          </a:p>
          <a:p>
            <a:pPr marL="0" lvl="0" indent="0" algn="just">
              <a:buNone/>
            </a:pPr>
            <a:endParaRPr lang="fr-FR" sz="3600" dirty="0"/>
          </a:p>
          <a:p>
            <a:pPr lvl="0" algn="just"/>
            <a:r>
              <a:rPr lang="fr-FR" sz="3600" dirty="0"/>
              <a:t>Pour dire plus amplement ce qu’est cette capacité de la société civile, qui dans son déploiement effectif, atteste qu’elle peut porter le développement et l’histoire, S. B. Diagne (1991, p. 2) écrit :</a:t>
            </a:r>
          </a:p>
          <a:p>
            <a:pPr marL="0" indent="0">
              <a:buNone/>
            </a:pPr>
            <a:endParaRPr lang="fr-FR" dirty="0"/>
          </a:p>
        </p:txBody>
      </p:sp>
    </p:spTree>
    <p:extLst>
      <p:ext uri="{BB962C8B-B14F-4D97-AF65-F5344CB8AC3E}">
        <p14:creationId xmlns:p14="http://schemas.microsoft.com/office/powerpoint/2010/main" val="3397845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5519" y="860611"/>
            <a:ext cx="7481046" cy="5472953"/>
          </a:xfrm>
          <a:solidFill>
            <a:schemeClr val="tx2">
              <a:lumMod val="20000"/>
              <a:lumOff val="80000"/>
            </a:schemeClr>
          </a:solidFill>
        </p:spPr>
        <p:txBody>
          <a:bodyPr>
            <a:normAutofit/>
          </a:bodyPr>
          <a:lstStyle/>
          <a:p>
            <a:pPr marL="2514600" indent="0" algn="just">
              <a:buNone/>
            </a:pPr>
            <a:endParaRPr lang="fr-FR" dirty="0" smtClean="0"/>
          </a:p>
          <a:p>
            <a:pPr marL="0" indent="0" algn="just">
              <a:buNone/>
            </a:pPr>
            <a:r>
              <a:rPr lang="fr-FR" sz="3200" dirty="0" smtClean="0"/>
              <a:t>Qu’on </a:t>
            </a:r>
            <a:r>
              <a:rPr lang="fr-FR" sz="3200" dirty="0"/>
              <a:t>ne s’y trompe pas : de toute manière, les populations ont toujours su opposer à la philosophie de l’encadrement et à son volontarisme leurs propres stratégies de contournements. Celles-là, par exemple, sont lisibles dans le dynamisme, ou à tout le moins, dans la créativité dont sait preuve ce que l’on désigne sous le nom de secteur informel et à qui il faudra donner l’appellation positive d’économie populaire</a:t>
            </a:r>
            <a:r>
              <a:rPr lang="fr-FR" sz="3200" dirty="0" smtClean="0"/>
              <a:t>.</a:t>
            </a:r>
            <a:endParaRPr lang="fr-FR" sz="3200" dirty="0"/>
          </a:p>
        </p:txBody>
      </p:sp>
    </p:spTree>
    <p:extLst>
      <p:ext uri="{BB962C8B-B14F-4D97-AF65-F5344CB8AC3E}">
        <p14:creationId xmlns:p14="http://schemas.microsoft.com/office/powerpoint/2010/main" val="88603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fontScale="70000" lnSpcReduction="20000"/>
          </a:bodyPr>
          <a:lstStyle/>
          <a:p>
            <a:pPr lvl="0"/>
            <a:endParaRPr lang="fr-FR" sz="3600" dirty="0" smtClean="0"/>
          </a:p>
          <a:p>
            <a:pPr lvl="0"/>
            <a:r>
              <a:rPr lang="fr-FR" sz="4100" dirty="0" smtClean="0"/>
              <a:t>Le </a:t>
            </a:r>
            <a:r>
              <a:rPr lang="fr-FR" sz="4100" dirty="0"/>
              <a:t>philosophe ivoirien a raison, dans une certaine mesure, de lire, dans ce choc déstabilisateur, le processus du sous-développement. Ainsi qu’il le dit : </a:t>
            </a:r>
          </a:p>
          <a:p>
            <a:pPr marL="3940175" indent="0" algn="just">
              <a:buNone/>
            </a:pPr>
            <a:r>
              <a:rPr lang="fr-FR" sz="4100" dirty="0"/>
              <a:t>le processus du sous-développement résultant de ce choc est vécu concrètement par les populations concernées comme une crise globale : crise socio-économique (exploitation brutale, chômage permanent, exode accéléré et douloureux), mais aussi crise socio-culturelle et de civilisation traduisant une impréparation socio-historique et une inadaptation des cultures et des comportements humains aux formes de vie imposées par les technologies étrangères. (S. Diakité, 1985, p. 105). </a:t>
            </a:r>
          </a:p>
          <a:p>
            <a:pPr marL="0" indent="0">
              <a:buNone/>
            </a:pPr>
            <a:endParaRPr lang="fr-FR" dirty="0"/>
          </a:p>
          <a:p>
            <a:endParaRPr lang="fr-FR" dirty="0"/>
          </a:p>
        </p:txBody>
      </p:sp>
    </p:spTree>
    <p:extLst>
      <p:ext uri="{BB962C8B-B14F-4D97-AF65-F5344CB8AC3E}">
        <p14:creationId xmlns:p14="http://schemas.microsoft.com/office/powerpoint/2010/main" val="14491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lnSpcReduction="10000"/>
          </a:bodyPr>
          <a:lstStyle/>
          <a:p>
            <a:pPr marL="914400" lvl="1" indent="-457200">
              <a:buFont typeface="+mj-lt"/>
              <a:buAutoNum type="arabicPeriod"/>
            </a:pPr>
            <a:endParaRPr lang="fr-FR" dirty="0" smtClean="0"/>
          </a:p>
          <a:p>
            <a:pPr marL="914400" lvl="1" indent="-457200">
              <a:buFont typeface="+mj-lt"/>
              <a:buAutoNum type="arabicPeriod"/>
            </a:pPr>
            <a:endParaRPr lang="fr-FR" dirty="0"/>
          </a:p>
          <a:p>
            <a:pPr marL="914400" lvl="1" indent="-457200" algn="just">
              <a:buFont typeface="+mj-lt"/>
              <a:buAutoNum type="arabicPeriod"/>
            </a:pPr>
            <a:r>
              <a:rPr lang="fr-FR" sz="3600" dirty="0" smtClean="0"/>
              <a:t>Les </a:t>
            </a:r>
            <a:r>
              <a:rPr lang="fr-FR" sz="3600" dirty="0"/>
              <a:t>sources historiques, les références d’informations orales et les notes explicatives sont numérotées en série continue et présentées en bas de page.</a:t>
            </a:r>
          </a:p>
          <a:p>
            <a:pPr marL="0" indent="0" algn="just">
              <a:buNone/>
            </a:pPr>
            <a:endParaRPr lang="fr-FR" sz="1300" dirty="0"/>
          </a:p>
          <a:p>
            <a:pPr marL="914400" lvl="1" indent="-457200" algn="just">
              <a:buFont typeface="+mj-lt"/>
              <a:buAutoNum type="arabicPeriod"/>
            </a:pPr>
            <a:r>
              <a:rPr lang="fr-FR" sz="3600" dirty="0"/>
              <a:t>Les divers éléments d’une référence bibliographique sont présentés comme il suit : </a:t>
            </a:r>
          </a:p>
          <a:p>
            <a:pPr marL="1789113" indent="0" algn="just">
              <a:buNone/>
            </a:pPr>
            <a:r>
              <a:rPr lang="fr-FR" sz="3600" dirty="0"/>
              <a:t>NOM et Prénom (s) de l’auteur, Année de publication, Zone titre, Lieu de publication, Zone Editeur, les pages (pp.) des articles pour une revue.</a:t>
            </a:r>
          </a:p>
          <a:p>
            <a:pPr algn="just"/>
            <a:endParaRPr lang="fr-FR" sz="3600" dirty="0"/>
          </a:p>
        </p:txBody>
      </p:sp>
    </p:spTree>
    <p:extLst>
      <p:ext uri="{BB962C8B-B14F-4D97-AF65-F5344CB8AC3E}">
        <p14:creationId xmlns:p14="http://schemas.microsoft.com/office/powerpoint/2010/main" val="3735839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a:bodyPr>
          <a:lstStyle/>
          <a:p>
            <a:pPr marL="1519238" indent="0" algn="just">
              <a:buNone/>
            </a:pPr>
            <a:endParaRPr lang="fr-FR" sz="3200" dirty="0" smtClean="0"/>
          </a:p>
          <a:p>
            <a:pPr marL="1519238" indent="0" algn="just">
              <a:buNone/>
            </a:pPr>
            <a:r>
              <a:rPr lang="fr-FR" sz="3200" dirty="0" smtClean="0"/>
              <a:t>Dans </a:t>
            </a:r>
            <a:r>
              <a:rPr lang="fr-FR" sz="3200" dirty="0"/>
              <a:t>la zone titre, le titre d’un article est présenté en romain et entre guillemets, </a:t>
            </a:r>
            <a:endParaRPr lang="fr-FR" sz="3200" dirty="0" smtClean="0"/>
          </a:p>
          <a:p>
            <a:pPr marL="1519238" indent="0" algn="just">
              <a:buNone/>
            </a:pPr>
            <a:endParaRPr lang="fr-FR" sz="3200" dirty="0"/>
          </a:p>
          <a:p>
            <a:pPr marL="1519238" indent="0" algn="just">
              <a:buNone/>
            </a:pPr>
            <a:r>
              <a:rPr lang="fr-FR" sz="3200" dirty="0" smtClean="0"/>
              <a:t>celui </a:t>
            </a:r>
            <a:r>
              <a:rPr lang="fr-FR" sz="3200" dirty="0"/>
              <a:t>d’un ouvrage, d’un mémoire ou d’une thèse, d’un rapport, d’une revue ou d’un journal est présenté en italique. </a:t>
            </a:r>
            <a:endParaRPr lang="fr-FR" sz="3200" dirty="0" smtClean="0"/>
          </a:p>
          <a:p>
            <a:pPr marL="1519238" indent="0" algn="just">
              <a:buNone/>
            </a:pPr>
            <a:endParaRPr lang="fr-FR" sz="3200" dirty="0"/>
          </a:p>
          <a:p>
            <a:pPr marL="1519238" indent="0" algn="just">
              <a:buNone/>
            </a:pPr>
            <a:r>
              <a:rPr lang="fr-FR" sz="3200" dirty="0" smtClean="0"/>
              <a:t>Dans </a:t>
            </a:r>
            <a:r>
              <a:rPr lang="fr-FR" sz="3200" dirty="0"/>
              <a:t>la zone Editeur, on indique la Maison d’édition (pour un ouvrage), le Nom et le numéro/volume de la revue (pour un article). </a:t>
            </a:r>
            <a:endParaRPr lang="fr-FR" sz="3200" dirty="0"/>
          </a:p>
          <a:p>
            <a:pPr marL="1519238" indent="0" algn="just">
              <a:buNone/>
            </a:pPr>
            <a:endParaRPr lang="fr-FR" sz="3600" dirty="0"/>
          </a:p>
        </p:txBody>
      </p:sp>
    </p:spTree>
    <p:extLst>
      <p:ext uri="{BB962C8B-B14F-4D97-AF65-F5344CB8AC3E}">
        <p14:creationId xmlns:p14="http://schemas.microsoft.com/office/powerpoint/2010/main" val="3874865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a:bodyPr>
          <a:lstStyle/>
          <a:p>
            <a:pPr marL="0" indent="0" algn="just">
              <a:buNone/>
            </a:pPr>
            <a:endParaRPr lang="fr-FR" sz="3600" dirty="0" smtClean="0"/>
          </a:p>
          <a:p>
            <a:pPr marL="0" indent="0" algn="just">
              <a:buNone/>
            </a:pPr>
            <a:endParaRPr lang="fr-FR" sz="3600" dirty="0"/>
          </a:p>
          <a:p>
            <a:pPr marL="0" indent="0" algn="just">
              <a:buNone/>
            </a:pPr>
            <a:r>
              <a:rPr lang="fr-FR" sz="3600" dirty="0" smtClean="0"/>
              <a:t>Au </a:t>
            </a:r>
            <a:r>
              <a:rPr lang="fr-FR" sz="3600" dirty="0"/>
              <a:t>cas où un ouvrage est une traduction et/ou une réédition, il faut préciser après le titre le nom du traducteur et/ou l’édition (ex : 2</a:t>
            </a:r>
            <a:r>
              <a:rPr lang="fr-FR" sz="3600" baseline="30000" dirty="0"/>
              <a:t>nde</a:t>
            </a:r>
            <a:r>
              <a:rPr lang="fr-FR" sz="3600" dirty="0"/>
              <a:t> éd</a:t>
            </a:r>
            <a:r>
              <a:rPr lang="fr-FR" sz="3600" dirty="0" smtClean="0"/>
              <a:t>.).</a:t>
            </a:r>
          </a:p>
          <a:p>
            <a:pPr marL="0" indent="0" algn="just">
              <a:buNone/>
            </a:pPr>
            <a:endParaRPr lang="fr-FR" sz="3600" dirty="0"/>
          </a:p>
          <a:p>
            <a:pPr marL="514350" indent="-514350" algn="just">
              <a:buFont typeface="+mj-lt"/>
              <a:buAutoNum type="arabicPeriod"/>
            </a:pPr>
            <a:r>
              <a:rPr lang="fr-FR" sz="3600" dirty="0"/>
              <a:t>Les références bibliographiques sont présentées par ordre alphabétique des noms d’auteur.</a:t>
            </a:r>
            <a:endParaRPr lang="fr-FR" sz="3600" dirty="0"/>
          </a:p>
          <a:p>
            <a:pPr marL="0" indent="0">
              <a:buNone/>
            </a:pPr>
            <a:endParaRPr lang="fr-FR" sz="3600" dirty="0"/>
          </a:p>
        </p:txBody>
      </p:sp>
    </p:spTree>
    <p:extLst>
      <p:ext uri="{BB962C8B-B14F-4D97-AF65-F5344CB8AC3E}">
        <p14:creationId xmlns:p14="http://schemas.microsoft.com/office/powerpoint/2010/main" val="1982853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fontScale="92500" lnSpcReduction="20000"/>
          </a:bodyPr>
          <a:lstStyle/>
          <a:p>
            <a:pPr marL="0" lvl="1" indent="0">
              <a:buNone/>
            </a:pPr>
            <a:endParaRPr lang="fr-FR" sz="3600" dirty="0" smtClean="0"/>
          </a:p>
          <a:p>
            <a:pPr marL="0" lvl="1" indent="0" algn="just">
              <a:buNone/>
            </a:pPr>
            <a:r>
              <a:rPr lang="fr-FR" sz="3600" dirty="0" smtClean="0"/>
              <a:t>Par </a:t>
            </a:r>
            <a:r>
              <a:rPr lang="fr-FR" sz="3600" dirty="0"/>
              <a:t>exemple </a:t>
            </a:r>
            <a:r>
              <a:rPr lang="fr-FR" sz="3600" dirty="0" smtClean="0"/>
              <a:t>:</a:t>
            </a:r>
            <a:endParaRPr lang="fr-FR" sz="3600" dirty="0"/>
          </a:p>
          <a:p>
            <a:pPr marL="0" indent="0" algn="just">
              <a:buNone/>
            </a:pPr>
            <a:endParaRPr lang="fr-FR" sz="3600" b="1" dirty="0" smtClean="0"/>
          </a:p>
          <a:p>
            <a:pPr marL="0" indent="0" algn="just">
              <a:buNone/>
            </a:pPr>
            <a:r>
              <a:rPr lang="fr-FR" sz="3600" b="1" dirty="0" smtClean="0"/>
              <a:t>Bibliographie </a:t>
            </a:r>
            <a:endParaRPr lang="fr-FR" sz="3600" dirty="0"/>
          </a:p>
          <a:p>
            <a:pPr marL="0" indent="0" algn="just">
              <a:buNone/>
            </a:pPr>
            <a:endParaRPr lang="fr-FR" sz="3600" dirty="0" smtClean="0"/>
          </a:p>
          <a:p>
            <a:pPr marL="0" indent="0" algn="just">
              <a:buNone/>
            </a:pPr>
            <a:r>
              <a:rPr lang="fr-FR" sz="3600" dirty="0" smtClean="0"/>
              <a:t>AMIN </a:t>
            </a:r>
            <a:r>
              <a:rPr lang="fr-FR" sz="3600" dirty="0"/>
              <a:t>Samir, 1996, </a:t>
            </a:r>
            <a:r>
              <a:rPr lang="fr-FR" sz="3600" i="1" dirty="0"/>
              <a:t>Les Défis de la mondialisation</a:t>
            </a:r>
            <a:r>
              <a:rPr lang="fr-FR" sz="3600" dirty="0"/>
              <a:t>, Paris, L’Harmattan.</a:t>
            </a:r>
          </a:p>
          <a:p>
            <a:pPr marL="0" indent="0" algn="just">
              <a:buNone/>
            </a:pPr>
            <a:endParaRPr lang="fr-FR" sz="3600" dirty="0" smtClean="0"/>
          </a:p>
          <a:p>
            <a:pPr marL="0" indent="0" algn="just">
              <a:buNone/>
            </a:pPr>
            <a:r>
              <a:rPr lang="fr-FR" sz="3600" dirty="0" smtClean="0"/>
              <a:t>AUDARD </a:t>
            </a:r>
            <a:r>
              <a:rPr lang="fr-FR" sz="3600" dirty="0"/>
              <a:t>Catherine, 2009, </a:t>
            </a:r>
            <a:r>
              <a:rPr lang="fr-FR" sz="3600" i="1" dirty="0"/>
              <a:t>Qu’est-ce que le libéralisme ? Ethique, politique, société</a:t>
            </a:r>
            <a:r>
              <a:rPr lang="fr-FR" sz="3600" dirty="0"/>
              <a:t>, Paris, Gallimard.</a:t>
            </a:r>
          </a:p>
          <a:p>
            <a:pPr marL="0" indent="0" algn="just">
              <a:buNone/>
            </a:pPr>
            <a:endParaRPr lang="fr-FR" sz="3600" dirty="0" smtClean="0"/>
          </a:p>
          <a:p>
            <a:pPr marL="0" indent="0" algn="just">
              <a:buNone/>
            </a:pPr>
            <a:r>
              <a:rPr lang="fr-FR" sz="3600" dirty="0" smtClean="0"/>
              <a:t>BERGER </a:t>
            </a:r>
            <a:r>
              <a:rPr lang="fr-FR" sz="3600" dirty="0"/>
              <a:t>Gaston, 1967, </a:t>
            </a:r>
            <a:r>
              <a:rPr lang="fr-FR" sz="3600" i="1" dirty="0"/>
              <a:t>L’Homme moderne et son éducation</a:t>
            </a:r>
            <a:r>
              <a:rPr lang="fr-FR" sz="3600" dirty="0"/>
              <a:t>, Paris, PUF</a:t>
            </a:r>
            <a:r>
              <a:rPr lang="fr-FR" sz="3600" dirty="0" smtClean="0"/>
              <a:t>.</a:t>
            </a:r>
          </a:p>
          <a:p>
            <a:pPr marL="0" indent="0">
              <a:buNone/>
            </a:pPr>
            <a:endParaRPr lang="fr-FR" sz="3600" dirty="0"/>
          </a:p>
        </p:txBody>
      </p:sp>
    </p:spTree>
    <p:extLst>
      <p:ext uri="{BB962C8B-B14F-4D97-AF65-F5344CB8AC3E}">
        <p14:creationId xmlns:p14="http://schemas.microsoft.com/office/powerpoint/2010/main" val="3931221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a:bodyPr>
          <a:lstStyle/>
          <a:p>
            <a:pPr marL="0" indent="0" algn="just">
              <a:buNone/>
            </a:pPr>
            <a:endParaRPr lang="fr-FR" sz="3600" dirty="0" smtClean="0"/>
          </a:p>
          <a:p>
            <a:pPr marL="0" indent="0" algn="just">
              <a:buNone/>
            </a:pPr>
            <a:endParaRPr lang="fr-FR" sz="3600" dirty="0"/>
          </a:p>
          <a:p>
            <a:pPr marL="0" indent="0" algn="just">
              <a:buNone/>
            </a:pPr>
            <a:r>
              <a:rPr lang="fr-FR" sz="3600" dirty="0" smtClean="0"/>
              <a:t>DIAGNE </a:t>
            </a:r>
            <a:r>
              <a:rPr lang="fr-FR" sz="3600" dirty="0"/>
              <a:t>Souleymane Bachir, 2003, </a:t>
            </a:r>
            <a:r>
              <a:rPr lang="fr-FR" sz="3600" dirty="0" smtClean="0"/>
              <a:t>«Islam </a:t>
            </a:r>
            <a:r>
              <a:rPr lang="fr-FR" sz="3600" dirty="0"/>
              <a:t>et philosophie. Leçons d’une </a:t>
            </a:r>
            <a:r>
              <a:rPr lang="fr-FR" sz="3600" dirty="0" smtClean="0"/>
              <a:t>rencontre», </a:t>
            </a:r>
            <a:r>
              <a:rPr lang="fr-FR" sz="3600" i="1" dirty="0"/>
              <a:t>Diogène</a:t>
            </a:r>
            <a:r>
              <a:rPr lang="fr-FR" sz="3600" dirty="0"/>
              <a:t>, 202, p. 145-151.</a:t>
            </a:r>
          </a:p>
          <a:p>
            <a:pPr marL="0" indent="0" algn="just">
              <a:buNone/>
            </a:pPr>
            <a:endParaRPr lang="fr-FR" sz="3600" dirty="0" smtClean="0"/>
          </a:p>
          <a:p>
            <a:pPr marL="0" indent="0" algn="just">
              <a:buNone/>
            </a:pPr>
            <a:r>
              <a:rPr lang="fr-FR" sz="3600" dirty="0" smtClean="0"/>
              <a:t>DIAKITE </a:t>
            </a:r>
            <a:r>
              <a:rPr lang="fr-FR" sz="3600" dirty="0" err="1"/>
              <a:t>Sidiki</a:t>
            </a:r>
            <a:r>
              <a:rPr lang="fr-FR" sz="3600" dirty="0"/>
              <a:t>, 1985, </a:t>
            </a:r>
            <a:r>
              <a:rPr lang="fr-FR" sz="3600" i="1" dirty="0"/>
              <a:t>Violence technologique et développement. La question africaine du développement</a:t>
            </a:r>
            <a:r>
              <a:rPr lang="fr-FR" sz="3600" dirty="0"/>
              <a:t>, Paris, L’Harmattan.</a:t>
            </a:r>
          </a:p>
          <a:p>
            <a:pPr marL="0" indent="0" algn="just">
              <a:buNone/>
            </a:pPr>
            <a:endParaRPr lang="fr-FR" sz="3600" dirty="0"/>
          </a:p>
        </p:txBody>
      </p:sp>
    </p:spTree>
    <p:extLst>
      <p:ext uri="{BB962C8B-B14F-4D97-AF65-F5344CB8AC3E}">
        <p14:creationId xmlns:p14="http://schemas.microsoft.com/office/powerpoint/2010/main" val="422420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Espace réservé du contenu 3"/>
          <p:cNvSpPr>
            <a:spLocks noGrp="1"/>
          </p:cNvSpPr>
          <p:nvPr>
            <p:ph idx="1"/>
          </p:nvPr>
        </p:nvSpPr>
        <p:spPr>
          <a:xfrm>
            <a:off x="2133600" y="228601"/>
            <a:ext cx="8001000" cy="5750719"/>
          </a:xfrm>
        </p:spPr>
        <p:txBody>
          <a:bodyPr>
            <a:normAutofit/>
          </a:bodyPr>
          <a:lstStyle/>
          <a:p>
            <a:pPr marL="1343025" indent="-985838">
              <a:buNone/>
            </a:pPr>
            <a:endParaRPr lang="fr-FR" altLang="fr-FR" sz="3600" b="1" dirty="0">
              <a:cs typeface="Arial" panose="020B0604020202020204" pitchFamily="34" charset="0"/>
            </a:endParaRPr>
          </a:p>
          <a:p>
            <a:pPr marL="1343025" indent="-985838">
              <a:buNone/>
            </a:pPr>
            <a:r>
              <a:rPr lang="fr-FR" altLang="fr-FR" sz="3200" b="1" dirty="0" smtClean="0">
                <a:latin typeface="Arial" panose="020B0604020202020204" pitchFamily="34" charset="0"/>
                <a:cs typeface="Arial" panose="020B0604020202020204" pitchFamily="34" charset="0"/>
              </a:rPr>
              <a:t>7.1- Style </a:t>
            </a:r>
            <a:r>
              <a:rPr lang="fr-FR" altLang="fr-FR" sz="3200" b="1" dirty="0">
                <a:latin typeface="Arial" panose="020B0604020202020204" pitchFamily="34" charset="0"/>
                <a:cs typeface="Arial" panose="020B0604020202020204" pitchFamily="34" charset="0"/>
              </a:rPr>
              <a:t>d’écriture</a:t>
            </a:r>
          </a:p>
          <a:p>
            <a:pPr marL="1343025" indent="-985838">
              <a:buNone/>
            </a:pPr>
            <a:endParaRPr lang="fr-FR" altLang="fr-FR" sz="3200" b="1" dirty="0">
              <a:latin typeface="Arial" panose="020B0604020202020204" pitchFamily="34" charset="0"/>
              <a:cs typeface="Arial" panose="020B0604020202020204" pitchFamily="34" charset="0"/>
            </a:endParaRPr>
          </a:p>
          <a:p>
            <a:pPr marL="1343025" indent="-985838">
              <a:buNone/>
            </a:pPr>
            <a:r>
              <a:rPr lang="fr-FR" altLang="fr-FR" sz="3200" b="1" dirty="0">
                <a:latin typeface="Arial" panose="020B0604020202020204" pitchFamily="34" charset="0"/>
                <a:cs typeface="Arial" panose="020B0604020202020204" pitchFamily="34" charset="0"/>
              </a:rPr>
              <a:t>Règles générales de la rédaction</a:t>
            </a:r>
            <a:br>
              <a:rPr lang="fr-FR" altLang="fr-FR" sz="3200" b="1" dirty="0">
                <a:latin typeface="Arial" panose="020B0604020202020204" pitchFamily="34" charset="0"/>
                <a:cs typeface="Arial" panose="020B0604020202020204" pitchFamily="34" charset="0"/>
              </a:rPr>
            </a:br>
            <a:endParaRPr lang="fr-FR" altLang="fr-FR" sz="3200" b="1" dirty="0">
              <a:latin typeface="Arial" panose="020B0604020202020204" pitchFamily="34" charset="0"/>
              <a:cs typeface="Arial" panose="020B0604020202020204" pitchFamily="34" charset="0"/>
            </a:endParaRPr>
          </a:p>
          <a:p>
            <a:pPr algn="just">
              <a:buFont typeface="Wingdings" panose="05000000000000000000" pitchFamily="2" charset="2"/>
              <a:buChar char="q"/>
            </a:pPr>
            <a:r>
              <a:rPr lang="fr-FR" altLang="fr-FR" sz="3200" b="1" dirty="0">
                <a:latin typeface="Arial" panose="020B0604020202020204" pitchFamily="34" charset="0"/>
                <a:cs typeface="Arial" panose="020B0604020202020204" pitchFamily="34" charset="0"/>
              </a:rPr>
              <a:t>Mettez-vous à la place de votre lecteur </a:t>
            </a:r>
            <a:r>
              <a:rPr lang="fr-FR" altLang="fr-FR" sz="3200" dirty="0">
                <a:latin typeface="Arial" panose="020B0604020202020204" pitchFamily="34" charset="0"/>
                <a:cs typeface="Arial" panose="020B0604020202020204" pitchFamily="34" charset="0"/>
              </a:rPr>
              <a:t>avant et pendant que vous écrivez : restez intelligible, clair, précis, sans ambiguïté.</a:t>
            </a:r>
          </a:p>
          <a:p>
            <a:pPr marL="0" indent="0" algn="just">
              <a:buNone/>
            </a:pPr>
            <a:endParaRPr lang="fr-FR" altLang="fr-FR" sz="2400" dirty="0"/>
          </a:p>
          <a:p>
            <a:pPr>
              <a:buFont typeface="Wingdings" panose="05000000000000000000" pitchFamily="2" charset="2"/>
              <a:buNone/>
            </a:pPr>
            <a:endParaRPr lang="fr-FR" altLang="fr-FR" sz="2400" dirty="0"/>
          </a:p>
        </p:txBody>
      </p:sp>
    </p:spTree>
    <p:extLst>
      <p:ext uri="{BB962C8B-B14F-4D97-AF65-F5344CB8AC3E}">
        <p14:creationId xmlns:p14="http://schemas.microsoft.com/office/powerpoint/2010/main" val="3631370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8229600" cy="5749925"/>
          </a:xfrm>
        </p:spPr>
        <p:txBody>
          <a:bodyPr/>
          <a:lstStyle/>
          <a:p>
            <a:pPr algn="just">
              <a:buFont typeface="Wingdings" panose="05000000000000000000" pitchFamily="2" charset="2"/>
              <a:buChar char="q"/>
            </a:pPr>
            <a:endParaRPr lang="fr-FR" altLang="fr-FR" b="1" dirty="0"/>
          </a:p>
          <a:p>
            <a:pPr marL="0" indent="0" algn="just">
              <a:buNone/>
            </a:pPr>
            <a:r>
              <a:rPr lang="fr-FR" altLang="fr-FR" sz="3200" b="1" dirty="0"/>
              <a:t>Rendez votre texte facile à lire</a:t>
            </a:r>
            <a:r>
              <a:rPr lang="fr-FR" altLang="fr-FR" sz="3200" dirty="0"/>
              <a:t> :</a:t>
            </a:r>
          </a:p>
          <a:p>
            <a:pPr algn="just">
              <a:buFont typeface="Wingdings" panose="05000000000000000000" pitchFamily="2" charset="2"/>
              <a:buChar char="§"/>
            </a:pPr>
            <a:r>
              <a:rPr lang="fr-FR" altLang="fr-FR" sz="3200" dirty="0"/>
              <a:t>Utilisez des mots simples, </a:t>
            </a:r>
          </a:p>
          <a:p>
            <a:pPr algn="just">
              <a:buFont typeface="Wingdings" panose="05000000000000000000" pitchFamily="2" charset="2"/>
              <a:buChar char="§"/>
            </a:pPr>
            <a:r>
              <a:rPr lang="fr-FR" altLang="fr-FR" sz="3200" dirty="0"/>
              <a:t>évitez la surenchère d</a:t>
            </a:r>
            <a:r>
              <a:rPr lang="ja-JP" altLang="fr-FR" sz="3200" dirty="0"/>
              <a:t>’</a:t>
            </a:r>
            <a:r>
              <a:rPr lang="fr-FR" altLang="ja-JP" sz="3200" dirty="0"/>
              <a:t>adverbes, </a:t>
            </a:r>
          </a:p>
          <a:p>
            <a:pPr algn="just">
              <a:buFont typeface="Wingdings" panose="05000000000000000000" pitchFamily="2" charset="2"/>
              <a:buChar char="§"/>
            </a:pPr>
            <a:r>
              <a:rPr lang="fr-FR" altLang="fr-FR" sz="3200" dirty="0"/>
              <a:t>écrivez des phrases courtes, </a:t>
            </a:r>
          </a:p>
          <a:p>
            <a:pPr algn="just">
              <a:buFont typeface="Wingdings" panose="05000000000000000000" pitchFamily="2" charset="2"/>
              <a:buChar char="§"/>
            </a:pPr>
            <a:r>
              <a:rPr lang="fr-FR" altLang="fr-FR" sz="3200" dirty="0"/>
              <a:t>évitez les compléments à rallonges, </a:t>
            </a:r>
          </a:p>
          <a:p>
            <a:pPr algn="just">
              <a:buFont typeface="Wingdings" panose="05000000000000000000" pitchFamily="2" charset="2"/>
              <a:buChar char="§"/>
            </a:pPr>
            <a:r>
              <a:rPr lang="fr-FR" altLang="fr-FR" sz="3200" dirty="0"/>
              <a:t>ordonnez votre texte et aérez la présentation.</a:t>
            </a:r>
          </a:p>
          <a:p>
            <a:pPr marL="0" indent="0">
              <a:buNone/>
            </a:pPr>
            <a:endParaRPr lang="fr-FR" sz="3200" dirty="0"/>
          </a:p>
        </p:txBody>
      </p:sp>
    </p:spTree>
    <p:extLst>
      <p:ext uri="{BB962C8B-B14F-4D97-AF65-F5344CB8AC3E}">
        <p14:creationId xmlns:p14="http://schemas.microsoft.com/office/powerpoint/2010/main" val="60277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Espace réservé du contenu 3"/>
          <p:cNvSpPr>
            <a:spLocks noGrp="1"/>
          </p:cNvSpPr>
          <p:nvPr>
            <p:ph idx="1"/>
          </p:nvPr>
        </p:nvSpPr>
        <p:spPr>
          <a:xfrm>
            <a:off x="2209799" y="304800"/>
            <a:ext cx="8668871" cy="6229350"/>
          </a:xfrm>
        </p:spPr>
        <p:txBody>
          <a:bodyPr/>
          <a:lstStyle/>
          <a:p>
            <a:pPr marL="0" indent="0">
              <a:buNone/>
            </a:pPr>
            <a:endParaRPr lang="fr-FR" altLang="fr-FR" sz="3200" dirty="0" smtClean="0">
              <a:latin typeface="Arial Rounded MT Bold" panose="020F0704030504030204" pitchFamily="34" charset="0"/>
            </a:endParaRPr>
          </a:p>
          <a:p>
            <a:pPr marL="0" indent="0">
              <a:buNone/>
            </a:pPr>
            <a:r>
              <a:rPr lang="fr-FR" altLang="fr-FR" sz="3200" dirty="0" smtClean="0">
                <a:latin typeface="Arial Rounded MT Bold" panose="020F0704030504030204" pitchFamily="34" charset="0"/>
              </a:rPr>
              <a:t>Autres </a:t>
            </a:r>
            <a:r>
              <a:rPr lang="fr-FR" altLang="fr-FR" sz="3200" dirty="0">
                <a:latin typeface="Arial Rounded MT Bold" panose="020F0704030504030204" pitchFamily="34" charset="0"/>
              </a:rPr>
              <a:t>moyens à utiliser le plus souvent</a:t>
            </a:r>
            <a:r>
              <a:rPr lang="fr-FR" altLang="fr-FR" sz="3200" dirty="0"/>
              <a:t/>
            </a:r>
            <a:br>
              <a:rPr lang="fr-FR" altLang="fr-FR" sz="3200" dirty="0"/>
            </a:br>
            <a:endParaRPr lang="fr-FR" altLang="fr-FR" sz="3200" dirty="0"/>
          </a:p>
          <a:p>
            <a:pPr>
              <a:buFont typeface="Wingdings" panose="05000000000000000000" pitchFamily="2" charset="2"/>
              <a:buChar char="§"/>
            </a:pPr>
            <a:r>
              <a:rPr lang="fr-FR" altLang="fr-FR" sz="3200" dirty="0"/>
              <a:t>Utiliser la forme active,(une phrase où le sujet effectue l’action directement). Ex. L’impétrant soutient sa thèse.</a:t>
            </a:r>
          </a:p>
          <a:p>
            <a:pPr>
              <a:buFont typeface="Wingdings" panose="05000000000000000000" pitchFamily="2" charset="2"/>
              <a:buChar char="§"/>
            </a:pPr>
            <a:r>
              <a:rPr lang="fr-FR" altLang="fr-FR" sz="3200" dirty="0"/>
              <a:t>Inversement, une phrase à la forme passive: l’action est subie par le sujet. Ex. La thèse a été soutenue par l’impétrant.</a:t>
            </a:r>
          </a:p>
          <a:p>
            <a:pPr>
              <a:buFont typeface="Wingdings" panose="05000000000000000000" pitchFamily="2" charset="2"/>
              <a:buChar char="§"/>
            </a:pPr>
            <a:r>
              <a:rPr lang="fr-FR" altLang="fr-FR" sz="3200" dirty="0"/>
              <a:t>Doser l</a:t>
            </a:r>
            <a:r>
              <a:rPr lang="ja-JP" altLang="fr-FR" sz="3200" dirty="0"/>
              <a:t>’</a:t>
            </a:r>
            <a:r>
              <a:rPr lang="fr-FR" altLang="ja-JP" sz="3200" dirty="0"/>
              <a:t>emploi de la forme impersonnelle,</a:t>
            </a:r>
          </a:p>
          <a:p>
            <a:pPr algn="just">
              <a:buFont typeface="Wingdings" panose="05000000000000000000" pitchFamily="2" charset="2"/>
              <a:buChar char="§"/>
            </a:pPr>
            <a:endParaRPr lang="fr-FR" altLang="fr-FR" sz="1800" dirty="0"/>
          </a:p>
          <a:p>
            <a:pPr>
              <a:buFont typeface="Wingdings" panose="05000000000000000000" pitchFamily="2" charset="2"/>
              <a:buNone/>
            </a:pPr>
            <a:endParaRPr lang="fr-FR" altLang="fr-FR" sz="1800" dirty="0"/>
          </a:p>
        </p:txBody>
      </p:sp>
    </p:spTree>
    <p:extLst>
      <p:ext uri="{BB962C8B-B14F-4D97-AF65-F5344CB8AC3E}">
        <p14:creationId xmlns:p14="http://schemas.microsoft.com/office/powerpoint/2010/main" val="4038522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Espace réservé du contenu 2"/>
          <p:cNvSpPr>
            <a:spLocks noGrp="1"/>
          </p:cNvSpPr>
          <p:nvPr>
            <p:ph idx="1"/>
          </p:nvPr>
        </p:nvSpPr>
        <p:spPr>
          <a:xfrm>
            <a:off x="1981199" y="457201"/>
            <a:ext cx="8857129" cy="5673725"/>
          </a:xfrm>
        </p:spPr>
        <p:txBody>
          <a:bodyPr>
            <a:normAutofit/>
          </a:bodyPr>
          <a:lstStyle/>
          <a:p>
            <a:pPr>
              <a:buFont typeface="Wingdings" panose="05000000000000000000" pitchFamily="2" charset="2"/>
              <a:buChar char="§"/>
            </a:pPr>
            <a:endParaRPr lang="fr-FR" altLang="fr-FR" sz="3200" dirty="0"/>
          </a:p>
          <a:p>
            <a:pPr>
              <a:buFont typeface="Wingdings" panose="05000000000000000000" pitchFamily="2" charset="2"/>
              <a:buChar char="§"/>
            </a:pPr>
            <a:r>
              <a:rPr lang="fr-FR" altLang="fr-FR" sz="3200" dirty="0"/>
              <a:t>Préférer des verbes transitifs,</a:t>
            </a:r>
          </a:p>
          <a:p>
            <a:pPr>
              <a:buFont typeface="Wingdings" panose="05000000000000000000" pitchFamily="2" charset="2"/>
              <a:buChar char="§"/>
            </a:pPr>
            <a:r>
              <a:rPr lang="fr-FR" altLang="fr-FR" sz="3200" dirty="0"/>
              <a:t>Limiter le conditionnel,</a:t>
            </a:r>
          </a:p>
          <a:p>
            <a:pPr>
              <a:buFont typeface="Wingdings" panose="05000000000000000000" pitchFamily="2" charset="2"/>
              <a:buChar char="§"/>
            </a:pPr>
            <a:r>
              <a:rPr lang="fr-FR" altLang="fr-FR" sz="3200" dirty="0"/>
              <a:t>Employer les constructions inversées quand il le faut,</a:t>
            </a:r>
          </a:p>
          <a:p>
            <a:pPr>
              <a:buFont typeface="Wingdings" panose="05000000000000000000" pitchFamily="2" charset="2"/>
              <a:buChar char="§"/>
            </a:pPr>
            <a:r>
              <a:rPr lang="fr-FR" altLang="fr-FR" sz="3200" dirty="0"/>
              <a:t>Éviter les euphémismes et les formes négatives en général,</a:t>
            </a:r>
          </a:p>
          <a:p>
            <a:pPr>
              <a:buFont typeface="Wingdings" panose="05000000000000000000" pitchFamily="2" charset="2"/>
              <a:buChar char="§"/>
            </a:pPr>
            <a:r>
              <a:rPr lang="fr-FR" altLang="fr-FR" sz="3200" dirty="0"/>
              <a:t>Illustrer les propos avec des graphiques, des tableaux ou des dessins.</a:t>
            </a:r>
          </a:p>
        </p:txBody>
      </p:sp>
    </p:spTree>
    <p:extLst>
      <p:ext uri="{BB962C8B-B14F-4D97-AF65-F5344CB8AC3E}">
        <p14:creationId xmlns:p14="http://schemas.microsoft.com/office/powerpoint/2010/main" val="1542196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57200"/>
            <a:ext cx="10515600" cy="5719763"/>
          </a:xfrm>
        </p:spPr>
        <p:txBody>
          <a:bodyPr>
            <a:normAutofit/>
          </a:bodyPr>
          <a:lstStyle/>
          <a:p>
            <a:pPr marL="806450" indent="-806450">
              <a:buNone/>
            </a:pPr>
            <a:endParaRPr lang="fr-FR" sz="3600" b="1" dirty="0" smtClean="0"/>
          </a:p>
          <a:p>
            <a:pPr marL="806450" indent="-806450">
              <a:buNone/>
            </a:pPr>
            <a:endParaRPr lang="fr-FR" sz="3600" b="1" dirty="0"/>
          </a:p>
          <a:p>
            <a:pPr marL="806450" indent="-806450">
              <a:buNone/>
            </a:pPr>
            <a:r>
              <a:rPr lang="fr-FR" sz="3600" b="1" dirty="0" smtClean="0"/>
              <a:t>7.2- </a:t>
            </a:r>
            <a:r>
              <a:rPr lang="fr-FR" sz="3600" b="1" dirty="0"/>
              <a:t>Normes d’édition des revues de lettres et sciences humaines dans le système CAMES</a:t>
            </a:r>
            <a:endParaRPr lang="fr-FR" sz="3600" dirty="0"/>
          </a:p>
          <a:p>
            <a:pPr marL="0" indent="0" algn="ctr">
              <a:buNone/>
            </a:pPr>
            <a:r>
              <a:rPr lang="fr-FR" sz="3600" dirty="0"/>
              <a:t>(NORCAMES/LSH)</a:t>
            </a:r>
          </a:p>
          <a:p>
            <a:pPr marL="0" indent="0" algn="ctr">
              <a:buNone/>
            </a:pPr>
            <a:r>
              <a:rPr lang="fr-FR" sz="3600" b="1" dirty="0"/>
              <a:t>Des normes éditoriales d’une revue </a:t>
            </a:r>
            <a:endParaRPr lang="fr-FR" sz="3600" b="1" dirty="0" smtClean="0"/>
          </a:p>
          <a:p>
            <a:pPr marL="0" indent="0" algn="ctr">
              <a:buNone/>
            </a:pPr>
            <a:r>
              <a:rPr lang="fr-FR" sz="3600" b="1" dirty="0" smtClean="0"/>
              <a:t>de </a:t>
            </a:r>
            <a:r>
              <a:rPr lang="fr-FR" sz="3600" b="1" dirty="0"/>
              <a:t>lettres ou sciences humaines</a:t>
            </a:r>
            <a:endParaRPr lang="fr-FR" sz="3600" dirty="0"/>
          </a:p>
        </p:txBody>
      </p:sp>
    </p:spTree>
    <p:extLst>
      <p:ext uri="{BB962C8B-B14F-4D97-AF65-F5344CB8AC3E}">
        <p14:creationId xmlns:p14="http://schemas.microsoft.com/office/powerpoint/2010/main" val="749329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16858"/>
            <a:ext cx="10515600" cy="6091517"/>
          </a:xfrm>
        </p:spPr>
        <p:txBody>
          <a:bodyPr>
            <a:normAutofit lnSpcReduction="10000"/>
          </a:bodyPr>
          <a:lstStyle/>
          <a:p>
            <a:pPr lvl="1"/>
            <a:endParaRPr lang="fr-FR" dirty="0" smtClean="0"/>
          </a:p>
          <a:p>
            <a:pPr marL="1200150" lvl="1" indent="-742950" algn="just">
              <a:buFont typeface="+mj-lt"/>
              <a:buAutoNum type="arabicPeriod"/>
            </a:pPr>
            <a:endParaRPr lang="fr-FR" sz="3600" dirty="0" smtClean="0"/>
          </a:p>
          <a:p>
            <a:pPr marL="1200150" lvl="1" indent="-742950" algn="just">
              <a:buFont typeface="+mj-lt"/>
              <a:buAutoNum type="arabicPeriod"/>
            </a:pPr>
            <a:r>
              <a:rPr lang="fr-FR" sz="3600" dirty="0" smtClean="0"/>
              <a:t>Aucune </a:t>
            </a:r>
            <a:r>
              <a:rPr lang="fr-FR" sz="3600" dirty="0"/>
              <a:t>revue ne peut publier un article dont la rédaction n’est pas conforme aux normes éditoriales (NORCAMES). Les normes typographiques, quant à elles, sont fixées par chaque revue.</a:t>
            </a:r>
          </a:p>
          <a:p>
            <a:pPr marL="742950" indent="-742950" algn="just">
              <a:buFont typeface="+mj-lt"/>
              <a:buAutoNum type="arabicPeriod"/>
            </a:pPr>
            <a:endParaRPr lang="fr-FR" sz="3600" dirty="0"/>
          </a:p>
          <a:p>
            <a:pPr marL="1200150" lvl="1" indent="-742950" algn="just">
              <a:buFont typeface="+mj-lt"/>
              <a:buAutoNum type="arabicPeriod"/>
            </a:pPr>
            <a:r>
              <a:rPr lang="fr-FR" sz="3600" dirty="0"/>
              <a:t>La structure d’un article, doit être conforme aux règles de rédaction scientifique, selon que l’article relève d’une contribution théorique ou résulte d’une recherche de terrain. </a:t>
            </a:r>
          </a:p>
          <a:p>
            <a:pPr marL="0" indent="0">
              <a:buNone/>
            </a:pPr>
            <a:endParaRPr lang="fr-FR" dirty="0"/>
          </a:p>
        </p:txBody>
      </p:sp>
    </p:spTree>
    <p:extLst>
      <p:ext uri="{BB962C8B-B14F-4D97-AF65-F5344CB8AC3E}">
        <p14:creationId xmlns:p14="http://schemas.microsoft.com/office/powerpoint/2010/main" val="2321626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a:bodyPr>
          <a:lstStyle/>
          <a:p>
            <a:pPr marL="914400" lvl="1" indent="-457200">
              <a:buFont typeface="+mj-lt"/>
              <a:buAutoNum type="arabicPeriod"/>
            </a:pPr>
            <a:endParaRPr lang="fr-FR" dirty="0"/>
          </a:p>
          <a:p>
            <a:pPr marL="914400" lvl="1" indent="-457200" algn="just">
              <a:buFont typeface="+mj-lt"/>
              <a:buAutoNum type="arabicPeriod"/>
            </a:pPr>
            <a:r>
              <a:rPr lang="fr-FR" sz="3600" dirty="0" smtClean="0"/>
              <a:t>La </a:t>
            </a:r>
            <a:r>
              <a:rPr lang="fr-FR" sz="3600" dirty="0"/>
              <a:t>structure d’un article scientifique en lettres et sciences humaines se présente comme il suit :</a:t>
            </a:r>
          </a:p>
          <a:p>
            <a:pPr marL="0" indent="0" algn="just">
              <a:buNone/>
            </a:pPr>
            <a:endParaRPr lang="fr-FR" sz="3600" dirty="0"/>
          </a:p>
          <a:p>
            <a:pPr lvl="0" algn="just"/>
            <a:r>
              <a:rPr lang="fr-FR" sz="3600" dirty="0"/>
              <a:t>Pour un article qui est une contribution théorique et fondamentale : Titre, Prénom et Nom de l’auteur, Institution d’attache, adresse électronique, Résumé en Français, Mots clés, Abstract, Key </a:t>
            </a:r>
            <a:r>
              <a:rPr lang="fr-FR" sz="3600" dirty="0" err="1"/>
              <a:t>words</a:t>
            </a:r>
            <a:r>
              <a:rPr lang="fr-FR" sz="3600" dirty="0"/>
              <a:t>, Introduction (justification du thème, problématique, hypothèses/objectifs scientifiques, approche), Développement articulé, Conclusion, Bibliographie</a:t>
            </a:r>
            <a:r>
              <a:rPr lang="fr-FR" sz="3600" dirty="0" smtClean="0"/>
              <a:t>.</a:t>
            </a:r>
          </a:p>
          <a:p>
            <a:pPr marL="0" lvl="0" indent="0" algn="just">
              <a:buNone/>
            </a:pPr>
            <a:endParaRPr lang="fr-FR" sz="3600" dirty="0"/>
          </a:p>
          <a:p>
            <a:endParaRPr lang="fr-FR" dirty="0"/>
          </a:p>
        </p:txBody>
      </p:sp>
    </p:spTree>
    <p:extLst>
      <p:ext uri="{BB962C8B-B14F-4D97-AF65-F5344CB8AC3E}">
        <p14:creationId xmlns:p14="http://schemas.microsoft.com/office/powerpoint/2010/main" val="364103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336176"/>
            <a:ext cx="10515600" cy="6185648"/>
          </a:xfrm>
        </p:spPr>
        <p:txBody>
          <a:bodyPr>
            <a:normAutofit lnSpcReduction="10000"/>
          </a:bodyPr>
          <a:lstStyle/>
          <a:p>
            <a:endParaRPr lang="fr-FR" dirty="0" smtClean="0"/>
          </a:p>
          <a:p>
            <a:pPr algn="just"/>
            <a:r>
              <a:rPr lang="fr-FR" sz="3600" dirty="0" smtClean="0"/>
              <a:t>Pour </a:t>
            </a:r>
            <a:r>
              <a:rPr lang="fr-FR" sz="3600" dirty="0"/>
              <a:t>un article qui résulte d’une recherche de terrain : Titre, Prénom et Nom de l’auteur, Institution d’attache, adresse électronique, Résumé en Français, Mots clés, Abstract, Key </a:t>
            </a:r>
            <a:r>
              <a:rPr lang="fr-FR" sz="3600" dirty="0" err="1"/>
              <a:t>words</a:t>
            </a:r>
            <a:r>
              <a:rPr lang="fr-FR" sz="3600" dirty="0"/>
              <a:t>, Introduction, Méthodologie, Résultats et Discussion, Conclusion, Bibliographie</a:t>
            </a:r>
            <a:r>
              <a:rPr lang="fr-FR" sz="3600" dirty="0" smtClean="0"/>
              <a:t>.</a:t>
            </a:r>
          </a:p>
          <a:p>
            <a:pPr algn="just"/>
            <a:endParaRPr lang="fr-FR" sz="3600" dirty="0"/>
          </a:p>
          <a:p>
            <a:pPr algn="just"/>
            <a:r>
              <a:rPr lang="fr-FR" sz="3600" dirty="0"/>
              <a:t>Les articulations d’un article, à l’exception de l’introduction, de la conclusion, de la bibliographie, doivent être titrées, et numérotées par des chiffres </a:t>
            </a:r>
            <a:r>
              <a:rPr lang="fr-FR" sz="3600" dirty="0">
                <a:solidFill>
                  <a:srgbClr val="FF0000"/>
                </a:solidFill>
              </a:rPr>
              <a:t>(exemples : 1. ; 1.1. ; 1.2 ; 2. ; 2.2. ; 2.2.1 ; 2.2.2. ; 3. ; etc.). </a:t>
            </a:r>
          </a:p>
          <a:p>
            <a:pPr algn="just"/>
            <a:endParaRPr lang="fr-FR" sz="3600" dirty="0"/>
          </a:p>
          <a:p>
            <a:endParaRPr lang="fr-FR" dirty="0"/>
          </a:p>
        </p:txBody>
      </p:sp>
    </p:spTree>
    <p:extLst>
      <p:ext uri="{BB962C8B-B14F-4D97-AF65-F5344CB8AC3E}">
        <p14:creationId xmlns:p14="http://schemas.microsoft.com/office/powerpoint/2010/main" val="30045692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455</Words>
  <Application>Microsoft Office PowerPoint</Application>
  <PresentationFormat>Grand écran</PresentationFormat>
  <Paragraphs>95</Paragraphs>
  <Slides>19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19</vt:i4>
      </vt:variant>
    </vt:vector>
  </HeadingPairs>
  <TitlesOfParts>
    <vt:vector size="26" baseType="lpstr">
      <vt:lpstr>ＭＳ Ｐゴシック</vt:lpstr>
      <vt:lpstr>Arial</vt:lpstr>
      <vt:lpstr>Arial Rounded MT Bold</vt:lpstr>
      <vt:lpstr>Calibri</vt:lpstr>
      <vt:lpstr>Calibri Light</vt:lpstr>
      <vt:lpstr>Wingdings</vt:lpstr>
      <vt:lpstr>Thème Office</vt:lpstr>
      <vt:lpstr>MODULE 7</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7</dc:title>
  <dc:creator>LENOVO</dc:creator>
  <cp:lastModifiedBy>LENOVO</cp:lastModifiedBy>
  <cp:revision>6</cp:revision>
  <dcterms:created xsi:type="dcterms:W3CDTF">2020-12-15T19:04:52Z</dcterms:created>
  <dcterms:modified xsi:type="dcterms:W3CDTF">2020-12-16T12:29:53Z</dcterms:modified>
</cp:coreProperties>
</file>