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80" r:id="rId9"/>
    <p:sldId id="281" r:id="rId10"/>
    <p:sldId id="282" r:id="rId11"/>
    <p:sldId id="283" r:id="rId1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43" d="100"/>
          <a:sy n="43" d="100"/>
        </p:scale>
        <p:origin x="82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49BFA-FDC0-46F3-871C-7BEF5C6948A7}" type="datetimeFigureOut">
              <a:rPr lang="fr-FR" smtClean="0"/>
              <a:t>16/12/2020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A5C56-A093-4A50-BDF4-9D55D83379B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6939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49BFA-FDC0-46F3-871C-7BEF5C6948A7}" type="datetimeFigureOut">
              <a:rPr lang="fr-FR" smtClean="0"/>
              <a:t>16/12/2020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A5C56-A093-4A50-BDF4-9D55D83379B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21679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49BFA-FDC0-46F3-871C-7BEF5C6948A7}" type="datetimeFigureOut">
              <a:rPr lang="fr-FR" smtClean="0"/>
              <a:t>16/12/2020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A5C56-A093-4A50-BDF4-9D55D83379B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243411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49BFA-FDC0-46F3-871C-7BEF5C6948A7}" type="datetimeFigureOut">
              <a:rPr lang="fr-FR" smtClean="0"/>
              <a:t>16/12/2020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A5C56-A093-4A50-BDF4-9D55D83379B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4407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49BFA-FDC0-46F3-871C-7BEF5C6948A7}" type="datetimeFigureOut">
              <a:rPr lang="fr-FR" smtClean="0"/>
              <a:t>16/12/2020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A5C56-A093-4A50-BDF4-9D55D83379B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8677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49BFA-FDC0-46F3-871C-7BEF5C6948A7}" type="datetimeFigureOut">
              <a:rPr lang="fr-FR" smtClean="0"/>
              <a:t>16/12/2020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A5C56-A093-4A50-BDF4-9D55D83379B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9848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49BFA-FDC0-46F3-871C-7BEF5C6948A7}" type="datetimeFigureOut">
              <a:rPr lang="fr-FR" smtClean="0"/>
              <a:t>16/12/2020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A5C56-A093-4A50-BDF4-9D55D83379B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5987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49BFA-FDC0-46F3-871C-7BEF5C6948A7}" type="datetimeFigureOut">
              <a:rPr lang="fr-FR" smtClean="0"/>
              <a:t>16/12/2020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A5C56-A093-4A50-BDF4-9D55D83379B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3370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49BFA-FDC0-46F3-871C-7BEF5C6948A7}" type="datetimeFigureOut">
              <a:rPr lang="fr-FR" smtClean="0"/>
              <a:t>16/12/2020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A5C56-A093-4A50-BDF4-9D55D83379B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80275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49BFA-FDC0-46F3-871C-7BEF5C6948A7}" type="datetimeFigureOut">
              <a:rPr lang="fr-FR" smtClean="0"/>
              <a:t>16/12/2020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A5C56-A093-4A50-BDF4-9D55D83379B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36578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49BFA-FDC0-46F3-871C-7BEF5C6948A7}" type="datetimeFigureOut">
              <a:rPr lang="fr-FR" smtClean="0"/>
              <a:t>16/12/2020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A5C56-A093-4A50-BDF4-9D55D83379B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899960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149BFA-FDC0-46F3-871C-7BEF5C6948A7}" type="datetimeFigureOut">
              <a:rPr lang="fr-FR" smtClean="0"/>
              <a:t>16/12/2020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DA5C56-A093-4A50-BDF4-9D55D83379B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7174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284661"/>
          </a:xfrm>
        </p:spPr>
        <p:txBody>
          <a:bodyPr/>
          <a:lstStyle/>
          <a:p>
            <a:r>
              <a:rPr lang="fr-FR" dirty="0" smtClean="0"/>
              <a:t>MODULE 6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31259" y="3602038"/>
            <a:ext cx="10515599" cy="2112962"/>
          </a:xfrm>
        </p:spPr>
        <p:txBody>
          <a:bodyPr>
            <a:normAutofit fontScale="92500" lnSpcReduction="10000"/>
          </a:bodyPr>
          <a:lstStyle/>
          <a:p>
            <a:r>
              <a:rPr lang="fr-FR" sz="7700" b="1" dirty="0" smtClean="0"/>
              <a:t>RÉDACTION A PARTIR </a:t>
            </a:r>
          </a:p>
          <a:p>
            <a:r>
              <a:rPr lang="fr-FR" sz="7700" b="1" dirty="0" smtClean="0"/>
              <a:t>DES DONNÉES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132980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981200" y="457201"/>
            <a:ext cx="8229600" cy="5673725"/>
          </a:xfrm>
        </p:spPr>
        <p:txBody>
          <a:bodyPr/>
          <a:lstStyle/>
          <a:p>
            <a:pPr marL="0" indent="0">
              <a:buNone/>
            </a:pPr>
            <a:endParaRPr lang="fr-FR" dirty="0" smtClean="0"/>
          </a:p>
          <a:p>
            <a:pPr marL="0" indent="0" algn="just">
              <a:buNone/>
            </a:pPr>
            <a:r>
              <a:rPr lang="fr-FR" dirty="0" smtClean="0"/>
              <a:t>À </a:t>
            </a:r>
            <a:r>
              <a:rPr lang="fr-FR" dirty="0"/>
              <a:t>partir de cette idée, au cœur de l’ensemble du texte :</a:t>
            </a:r>
          </a:p>
          <a:p>
            <a:pPr algn="just"/>
            <a:r>
              <a:rPr lang="fr-FR" dirty="0" smtClean="0"/>
              <a:t>la </a:t>
            </a:r>
            <a:r>
              <a:rPr lang="fr-FR" dirty="0"/>
              <a:t>situer au regard des travaux déjà menés sur la question</a:t>
            </a:r>
          </a:p>
          <a:p>
            <a:pPr algn="just"/>
            <a:r>
              <a:rPr lang="fr-FR" dirty="0" smtClean="0"/>
              <a:t>montrer </a:t>
            </a:r>
            <a:r>
              <a:rPr lang="fr-FR" dirty="0"/>
              <a:t>ce qu’elle apporte de plus</a:t>
            </a:r>
          </a:p>
          <a:p>
            <a:pPr algn="just"/>
            <a:r>
              <a:rPr lang="fr-FR" dirty="0" smtClean="0"/>
              <a:t>indiquer </a:t>
            </a:r>
            <a:r>
              <a:rPr lang="fr-FR" dirty="0"/>
              <a:t>ce qu’elle permet de penser d’une façon générale</a:t>
            </a:r>
          </a:p>
          <a:p>
            <a:pPr algn="just"/>
            <a:r>
              <a:rPr lang="fr-FR" dirty="0" smtClean="0"/>
              <a:t>en </a:t>
            </a:r>
            <a:r>
              <a:rPr lang="fr-FR" dirty="0"/>
              <a:t>déduire une (ou des ) proposition(s) théorique(s)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757560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981200" y="457201"/>
            <a:ext cx="8229600" cy="5673725"/>
          </a:xfrm>
        </p:spPr>
        <p:txBody>
          <a:bodyPr/>
          <a:lstStyle/>
          <a:p>
            <a:pPr marL="0" indent="0">
              <a:buNone/>
            </a:pPr>
            <a:endParaRPr lang="fr-FR" sz="1400" dirty="0"/>
          </a:p>
          <a:p>
            <a:pPr marL="0" indent="0" algn="just">
              <a:buNone/>
            </a:pPr>
            <a:r>
              <a:rPr lang="fr-FR" dirty="0" smtClean="0"/>
              <a:t>Un raisonnement suppose de penser des liaisons : </a:t>
            </a:r>
          </a:p>
          <a:p>
            <a:pPr marL="0" indent="0" algn="just">
              <a:buNone/>
            </a:pPr>
            <a:endParaRPr lang="fr-FR" sz="1400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fr-FR" dirty="0" smtClean="0"/>
              <a:t>il faut éviter de présenter des données morcelées (en réponse à une questions, puis une autre…) ;</a:t>
            </a:r>
          </a:p>
          <a:p>
            <a:pPr marL="0" indent="0" algn="just">
              <a:buNone/>
            </a:pPr>
            <a:r>
              <a:rPr lang="fr-FR" sz="1400" dirty="0"/>
              <a:t>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fr-FR" dirty="0" smtClean="0"/>
              <a:t>les sciences sociales, dont l’anthropologie, visent à expliciter des liens à entre telle et telle représentation, telle et telle pratique.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7540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981200" y="304801"/>
            <a:ext cx="8229600" cy="5826125"/>
          </a:xfrm>
        </p:spPr>
        <p:txBody>
          <a:bodyPr/>
          <a:lstStyle/>
          <a:p>
            <a:pPr marL="0" indent="0">
              <a:buNone/>
            </a:pPr>
            <a:r>
              <a:rPr lang="fr-FR" dirty="0" smtClean="0"/>
              <a:t>Témoignage de Dr Annick sur « Logique d’accumulation des femmes chefs d’entreprise au Cameroun»</a:t>
            </a:r>
          </a:p>
          <a:p>
            <a:pPr marL="0" indent="0">
              <a:buNone/>
            </a:pPr>
            <a:endParaRPr lang="fr-FR" sz="1400" b="1" dirty="0"/>
          </a:p>
          <a:p>
            <a:r>
              <a:rPr lang="x-none" b="1" dirty="0"/>
              <a:t>La méthode d’analyse manuelle des contenus</a:t>
            </a:r>
            <a:endParaRPr lang="fr-FR" b="1" dirty="0"/>
          </a:p>
          <a:p>
            <a:pPr marL="0" indent="0" algn="just">
              <a:buNone/>
            </a:pPr>
            <a:r>
              <a:rPr lang="fr-FR" dirty="0"/>
              <a:t>Sur la base d’une grille d’analyse ajustée suite aux premières enquêtes de terrain, </a:t>
            </a:r>
            <a:endParaRPr lang="fr-FR" dirty="0" smtClean="0"/>
          </a:p>
          <a:p>
            <a:pPr marL="0" indent="0" algn="just">
              <a:buNone/>
            </a:pPr>
            <a:endParaRPr lang="fr-FR" dirty="0"/>
          </a:p>
          <a:p>
            <a:pPr marL="0" indent="0" algn="just">
              <a:buNone/>
            </a:pPr>
            <a:r>
              <a:rPr lang="fr-FR" dirty="0" smtClean="0"/>
              <a:t>procéder </a:t>
            </a:r>
            <a:r>
              <a:rPr lang="fr-FR" dirty="0"/>
              <a:t>au traitement des données. </a:t>
            </a:r>
          </a:p>
        </p:txBody>
      </p:sp>
    </p:spTree>
    <p:extLst>
      <p:ext uri="{BB962C8B-B14F-4D97-AF65-F5344CB8AC3E}">
        <p14:creationId xmlns:p14="http://schemas.microsoft.com/office/powerpoint/2010/main" val="34547721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87823" y="129990"/>
            <a:ext cx="8229600" cy="5826125"/>
          </a:xfrm>
        </p:spPr>
        <p:txBody>
          <a:bodyPr/>
          <a:lstStyle/>
          <a:p>
            <a:pPr marL="0" indent="0" algn="just">
              <a:buNone/>
            </a:pPr>
            <a:r>
              <a:rPr lang="fr-FR" dirty="0" smtClean="0"/>
              <a:t>Organiser les différents corpus : </a:t>
            </a:r>
          </a:p>
          <a:p>
            <a:pPr marL="0" indent="0" algn="just">
              <a:buNone/>
            </a:pPr>
            <a:r>
              <a:rPr lang="fr-FR" dirty="0" smtClean="0"/>
              <a:t>ceux des données textuelles ; </a:t>
            </a:r>
            <a:endParaRPr lang="fr-FR" dirty="0"/>
          </a:p>
          <a:p>
            <a:pPr marL="0" indent="0" algn="just">
              <a:buNone/>
            </a:pPr>
            <a:r>
              <a:rPr lang="fr-FR" dirty="0" smtClean="0"/>
              <a:t>ceux des données non textuels sans </a:t>
            </a:r>
            <a:r>
              <a:rPr lang="fr-FR" i="1" dirty="0" smtClean="0"/>
              <a:t>a priori</a:t>
            </a:r>
            <a:r>
              <a:rPr lang="fr-FR" dirty="0" smtClean="0"/>
              <a:t>,</a:t>
            </a:r>
            <a:endParaRPr lang="fr-FR" dirty="0"/>
          </a:p>
          <a:p>
            <a:pPr marL="0" indent="0" algn="just">
              <a:buNone/>
            </a:pPr>
            <a:r>
              <a:rPr lang="fr-FR" dirty="0" smtClean="0"/>
              <a:t>le classement des verbatim des enquêtes selon les sous-thèmes, pour pouvoir les comparer. </a:t>
            </a:r>
          </a:p>
          <a:p>
            <a:pPr marL="0" indent="0" algn="just">
              <a:buNone/>
            </a:pPr>
            <a:endParaRPr lang="fr-FR" dirty="0" smtClean="0"/>
          </a:p>
          <a:p>
            <a:pPr marL="0" indent="0" algn="just">
              <a:buNone/>
            </a:pPr>
            <a:r>
              <a:rPr lang="fr-FR" dirty="0" smtClean="0"/>
              <a:t>Eliminer les «hors sujet », </a:t>
            </a:r>
          </a:p>
          <a:p>
            <a:pPr marL="0" indent="0" algn="just">
              <a:buNone/>
            </a:pPr>
            <a:r>
              <a:rPr lang="fr-FR" dirty="0" smtClean="0"/>
              <a:t>Souligner sur la base des notes d’observation les éléments non-verbaux et émotionnels</a:t>
            </a:r>
          </a:p>
          <a:p>
            <a:pPr marL="0" indent="0" algn="just">
              <a:buNone/>
            </a:pP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27142619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981200" y="457201"/>
            <a:ext cx="8229600" cy="5673725"/>
          </a:xfrm>
        </p:spPr>
        <p:txBody>
          <a:bodyPr/>
          <a:lstStyle/>
          <a:p>
            <a:pPr marL="0" indent="0">
              <a:buNone/>
            </a:pPr>
            <a:endParaRPr lang="fr-FR" sz="1400" dirty="0"/>
          </a:p>
          <a:p>
            <a:pPr marL="0" indent="0" algn="just">
              <a:buNone/>
            </a:pPr>
            <a:r>
              <a:rPr lang="fr-FR" dirty="0" smtClean="0"/>
              <a:t>Un </a:t>
            </a:r>
            <a:r>
              <a:rPr lang="fr-FR" dirty="0"/>
              <a:t>tableau de synthèse des données </a:t>
            </a:r>
            <a:r>
              <a:rPr lang="fr-FR" dirty="0" smtClean="0"/>
              <a:t>pour </a:t>
            </a:r>
          </a:p>
          <a:p>
            <a:pPr marL="0" indent="0" algn="just">
              <a:buNone/>
            </a:pPr>
            <a:r>
              <a:rPr lang="fr-FR" dirty="0" smtClean="0"/>
              <a:t>L’exploitation, l’interprétation et la rédaction</a:t>
            </a:r>
          </a:p>
          <a:p>
            <a:pPr marL="0" indent="0" algn="just">
              <a:buNone/>
            </a:pPr>
            <a:r>
              <a:rPr lang="fr-FR" dirty="0" smtClean="0"/>
              <a:t>Le </a:t>
            </a:r>
            <a:r>
              <a:rPr lang="fr-FR" dirty="0"/>
              <a:t>tableau a été construit sur la base de </a:t>
            </a:r>
            <a:r>
              <a:rPr lang="fr-FR" dirty="0" smtClean="0"/>
              <a:t>sept éléments</a:t>
            </a:r>
            <a:r>
              <a:rPr lang="fr-FR" dirty="0"/>
              <a:t> :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fr-FR" dirty="0"/>
              <a:t>l’entrepreneure en tant que individu ;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fr-FR" dirty="0"/>
              <a:t>son environnement familial ;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fr-FR" dirty="0"/>
              <a:t>son parcours académique ;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820824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981200" y="457201"/>
            <a:ext cx="8229600" cy="5673725"/>
          </a:xfrm>
        </p:spPr>
        <p:txBody>
          <a:bodyPr/>
          <a:lstStyle/>
          <a:p>
            <a:pPr lvl="0"/>
            <a:endParaRPr lang="fr-FR" dirty="0" smtClean="0"/>
          </a:p>
          <a:p>
            <a:pPr marL="0" lvl="0" indent="0">
              <a:buNone/>
            </a:pPr>
            <a:endParaRPr lang="fr-FR" dirty="0"/>
          </a:p>
          <a:p>
            <a:pPr marL="514350" indent="-514350">
              <a:buFont typeface="+mj-lt"/>
              <a:buAutoNum type="arabicParenR" startAt="4"/>
            </a:pPr>
            <a:r>
              <a:rPr lang="fr-FR" dirty="0" smtClean="0"/>
              <a:t>son </a:t>
            </a:r>
            <a:r>
              <a:rPr lang="fr-FR" dirty="0"/>
              <a:t>expérience professionnelle et entrepreneuriale ;</a:t>
            </a:r>
          </a:p>
          <a:p>
            <a:pPr marL="514350" indent="-514350">
              <a:buFont typeface="+mj-lt"/>
              <a:buAutoNum type="arabicParenR" startAt="4"/>
            </a:pPr>
            <a:r>
              <a:rPr lang="fr-FR" dirty="0"/>
              <a:t>la décision d’entreprendre et la mise en œuvre du projet ;</a:t>
            </a:r>
          </a:p>
          <a:p>
            <a:pPr marL="514350" indent="-514350">
              <a:buFont typeface="+mj-lt"/>
              <a:buAutoNum type="arabicParenR" startAt="4"/>
            </a:pPr>
            <a:r>
              <a:rPr lang="fr-FR" dirty="0"/>
              <a:t>l’opérationnalisation de l’entrepreneuriat ;</a:t>
            </a:r>
          </a:p>
          <a:p>
            <a:pPr marL="514350" indent="-514350">
              <a:buFont typeface="+mj-lt"/>
              <a:buAutoNum type="arabicParenR" startAt="4"/>
            </a:pPr>
            <a:r>
              <a:rPr lang="fr-FR" dirty="0"/>
              <a:t>la mobilisation des relations sociales.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071263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981200" y="457201"/>
            <a:ext cx="8229600" cy="5673725"/>
          </a:xfrm>
        </p:spPr>
        <p:txBody>
          <a:bodyPr/>
          <a:lstStyle/>
          <a:p>
            <a:endParaRPr lang="fr-FR" b="1" dirty="0" smtClean="0"/>
          </a:p>
          <a:p>
            <a:pPr algn="just"/>
            <a:r>
              <a:rPr lang="x-none" b="1" dirty="0" smtClean="0"/>
              <a:t>L’analyse </a:t>
            </a:r>
            <a:r>
              <a:rPr lang="x-none" b="1" dirty="0"/>
              <a:t>assistée par </a:t>
            </a:r>
            <a:r>
              <a:rPr lang="x-none" b="1" dirty="0" smtClean="0"/>
              <a:t>ordinateur</a:t>
            </a:r>
            <a:endParaRPr lang="fr-FR" dirty="0" smtClean="0"/>
          </a:p>
          <a:p>
            <a:pPr marL="0" indent="0" algn="just">
              <a:buNone/>
            </a:pPr>
            <a:r>
              <a:rPr lang="fr-FR" dirty="0" smtClean="0"/>
              <a:t>L’analyse </a:t>
            </a:r>
            <a:r>
              <a:rPr lang="fr-FR" dirty="0"/>
              <a:t>assistée par ordinateur est un procédé semblable au procédé manuel décrit ci-dessus, mais effectué grâce à un ordinateur</a:t>
            </a:r>
            <a:r>
              <a:rPr lang="fr-FR" dirty="0" smtClean="0"/>
              <a:t>.</a:t>
            </a:r>
          </a:p>
          <a:p>
            <a:pPr marL="0" indent="0" algn="just">
              <a:buNone/>
            </a:pP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906791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981200" y="457201"/>
            <a:ext cx="8229600" cy="5673725"/>
          </a:xfrm>
        </p:spPr>
        <p:txBody>
          <a:bodyPr>
            <a:normAutofit lnSpcReduction="10000"/>
          </a:bodyPr>
          <a:lstStyle/>
          <a:p>
            <a:pPr lvl="0"/>
            <a:endParaRPr lang="fr-FR" sz="1400" dirty="0"/>
          </a:p>
          <a:p>
            <a:pPr marL="0" indent="0" algn="just">
              <a:buNone/>
            </a:pPr>
            <a:r>
              <a:rPr lang="fr-FR" dirty="0" smtClean="0"/>
              <a:t>Cette phase s’est effectuée en trois étapes clés :</a:t>
            </a:r>
          </a:p>
          <a:p>
            <a:pPr lvl="0" algn="just"/>
            <a:endParaRPr lang="fr-FR" dirty="0"/>
          </a:p>
          <a:p>
            <a:pPr lvl="0" algn="just"/>
            <a:r>
              <a:rPr lang="fr-FR" dirty="0" smtClean="0"/>
              <a:t>le </a:t>
            </a:r>
            <a:r>
              <a:rPr lang="fr-FR" dirty="0"/>
              <a:t>regroupement de toutes les </a:t>
            </a:r>
            <a:r>
              <a:rPr lang="fr-FR" dirty="0" smtClean="0"/>
              <a:t>sources </a:t>
            </a:r>
            <a:r>
              <a:rPr lang="fr-FR" dirty="0"/>
              <a:t>(internes et externes) qui permettait d’élaborer des corpus individualisés </a:t>
            </a:r>
            <a:r>
              <a:rPr lang="fr-FR" dirty="0" smtClean="0"/>
              <a:t>;</a:t>
            </a:r>
          </a:p>
          <a:p>
            <a:pPr marL="0" indent="0" algn="just">
              <a:buNone/>
            </a:pPr>
            <a:endParaRPr lang="fr-FR" dirty="0"/>
          </a:p>
          <a:p>
            <a:pPr lvl="0" algn="just"/>
            <a:r>
              <a:rPr lang="fr-FR" dirty="0"/>
              <a:t>la déstructuration ou « dé-conceptualisation » des corpus en corpus thématisés </a:t>
            </a:r>
            <a:r>
              <a:rPr lang="fr-FR" dirty="0" smtClean="0"/>
              <a:t>;</a:t>
            </a:r>
          </a:p>
          <a:p>
            <a:pPr marL="0" indent="0" algn="just">
              <a:buNone/>
            </a:pPr>
            <a:endParaRPr lang="fr-FR" dirty="0"/>
          </a:p>
          <a:p>
            <a:pPr lvl="0" algn="just"/>
            <a:r>
              <a:rPr lang="fr-FR" dirty="0"/>
              <a:t>la restructuration ou « </a:t>
            </a:r>
            <a:r>
              <a:rPr lang="fr-FR" dirty="0" err="1"/>
              <a:t>re</a:t>
            </a:r>
            <a:r>
              <a:rPr lang="fr-FR" dirty="0"/>
              <a:t>-contextualisation » des corpus pour la compréhension de la cohérence générale des données.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71980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981200" y="457201"/>
            <a:ext cx="8229600" cy="5673725"/>
          </a:xfrm>
        </p:spPr>
        <p:txBody>
          <a:bodyPr/>
          <a:lstStyle/>
          <a:p>
            <a:pPr marL="0" indent="0">
              <a:buNone/>
            </a:pPr>
            <a:endParaRPr lang="fr-FR" sz="1400" b="1" dirty="0"/>
          </a:p>
          <a:p>
            <a:pPr marL="0" indent="0" algn="ctr">
              <a:buNone/>
            </a:pPr>
            <a:r>
              <a:rPr lang="fr-FR" dirty="0" smtClean="0"/>
              <a:t>Témoignage du </a:t>
            </a:r>
            <a:r>
              <a:rPr lang="fr-FR" dirty="0"/>
              <a:t>P</a:t>
            </a:r>
            <a:r>
              <a:rPr lang="fr-FR" dirty="0" smtClean="0"/>
              <a:t>r Laurent VIDAL</a:t>
            </a:r>
          </a:p>
          <a:p>
            <a:pPr marL="0" indent="0">
              <a:buNone/>
            </a:pPr>
            <a:endParaRPr lang="fr-FR" sz="1400" b="1" dirty="0"/>
          </a:p>
          <a:p>
            <a:pPr marL="0" indent="0" algn="just">
              <a:buNone/>
            </a:pPr>
            <a:r>
              <a:rPr lang="fr-FR" b="1" dirty="0" smtClean="0"/>
              <a:t>Le raisonnement</a:t>
            </a:r>
          </a:p>
          <a:p>
            <a:pPr marL="0" indent="0" algn="just">
              <a:buNone/>
            </a:pPr>
            <a:endParaRPr lang="fr-FR" sz="1400" dirty="0"/>
          </a:p>
          <a:p>
            <a:pPr marL="0" indent="0" algn="just">
              <a:buNone/>
            </a:pPr>
            <a:r>
              <a:rPr lang="fr-FR" dirty="0"/>
              <a:t>L</a:t>
            </a:r>
            <a:r>
              <a:rPr lang="fr-FR" dirty="0" smtClean="0"/>
              <a:t>e </a:t>
            </a:r>
            <a:r>
              <a:rPr lang="fr-FR" dirty="0"/>
              <a:t>lecteur doit pouvoir suivre le raisonnement, donc il faut :</a:t>
            </a:r>
          </a:p>
          <a:p>
            <a:pPr algn="just"/>
            <a:r>
              <a:rPr lang="fr-FR" dirty="0"/>
              <a:t>que le contexte de l’étude soit présenté</a:t>
            </a:r>
          </a:p>
          <a:p>
            <a:pPr algn="just"/>
            <a:r>
              <a:rPr lang="fr-FR" dirty="0"/>
              <a:t>que les données sur la question soient exposées</a:t>
            </a:r>
          </a:p>
          <a:p>
            <a:pPr marL="0" indent="0">
              <a:buNone/>
            </a:pP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20210336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981200" y="457201"/>
            <a:ext cx="8229600" cy="5673725"/>
          </a:xfrm>
        </p:spPr>
        <p:txBody>
          <a:bodyPr/>
          <a:lstStyle/>
          <a:p>
            <a:pPr marL="0" indent="0" algn="just">
              <a:buNone/>
            </a:pPr>
            <a:endParaRPr lang="fr-FR" sz="1400" dirty="0"/>
          </a:p>
          <a:p>
            <a:pPr marL="0" indent="0" algn="just">
              <a:buNone/>
            </a:pPr>
            <a:r>
              <a:rPr lang="fr-FR" dirty="0" smtClean="0"/>
              <a:t>Le propos doit </a:t>
            </a:r>
            <a:r>
              <a:rPr lang="fr-FR" dirty="0"/>
              <a:t>être structuré autour d’une idée </a:t>
            </a:r>
            <a:r>
              <a:rPr lang="fr-FR" dirty="0" smtClean="0"/>
              <a:t>maitresse centrale  </a:t>
            </a:r>
            <a:r>
              <a:rPr lang="fr-FR" dirty="0"/>
              <a:t>:</a:t>
            </a:r>
          </a:p>
          <a:p>
            <a:pPr algn="just"/>
            <a:r>
              <a:rPr lang="fr-FR" dirty="0"/>
              <a:t>cette idée, ce « fil rouge », n’est pas un carcan : c’est </a:t>
            </a:r>
            <a:r>
              <a:rPr lang="fr-FR" dirty="0" smtClean="0"/>
              <a:t>le « </a:t>
            </a:r>
            <a:r>
              <a:rPr lang="fr-FR" dirty="0"/>
              <a:t>pivot » autour duquel gravitent les </a:t>
            </a:r>
            <a:r>
              <a:rPr lang="fr-FR" dirty="0" smtClean="0"/>
              <a:t>analyses ;</a:t>
            </a:r>
            <a:endParaRPr lang="fr-FR" dirty="0"/>
          </a:p>
          <a:p>
            <a:pPr algn="just"/>
            <a:r>
              <a:rPr lang="fr-FR" dirty="0"/>
              <a:t>elle peut avoir des ramifications (étudiées dans les chapitres</a:t>
            </a:r>
            <a:r>
              <a:rPr lang="fr-FR" dirty="0" smtClean="0"/>
              <a:t>) ;</a:t>
            </a:r>
            <a:endParaRPr lang="fr-FR" dirty="0"/>
          </a:p>
          <a:p>
            <a:pPr algn="just"/>
            <a:r>
              <a:rPr lang="fr-FR" dirty="0"/>
              <a:t> </a:t>
            </a:r>
            <a:r>
              <a:rPr lang="fr-FR" dirty="0" smtClean="0"/>
              <a:t>elle </a:t>
            </a:r>
            <a:r>
              <a:rPr lang="fr-FR" dirty="0"/>
              <a:t>peut, </a:t>
            </a:r>
            <a:r>
              <a:rPr lang="fr-FR" i="1" dirty="0"/>
              <a:t>inversement</a:t>
            </a:r>
            <a:r>
              <a:rPr lang="fr-FR" dirty="0"/>
              <a:t>, être enrichie à partir de réflexions menées sur d’autres questions, y compris par d’autres </a:t>
            </a:r>
            <a:r>
              <a:rPr lang="fr-FR" dirty="0" smtClean="0"/>
              <a:t>chercheurs,</a:t>
            </a: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3475521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263</Words>
  <Application>Microsoft Office PowerPoint</Application>
  <PresentationFormat>Grand écran</PresentationFormat>
  <Paragraphs>65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Wingdings</vt:lpstr>
      <vt:lpstr>Thème Office</vt:lpstr>
      <vt:lpstr>MODULE 6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 6</dc:title>
  <dc:creator>LENOVO</dc:creator>
  <cp:lastModifiedBy>LENOVO</cp:lastModifiedBy>
  <cp:revision>7</cp:revision>
  <dcterms:created xsi:type="dcterms:W3CDTF">2020-12-15T19:00:01Z</dcterms:created>
  <dcterms:modified xsi:type="dcterms:W3CDTF">2020-12-16T16:03:55Z</dcterms:modified>
</cp:coreProperties>
</file>