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943C1E0B-5A9E-4F21-8A05-B4D71B2411A6}" type="datetimeFigureOut">
              <a:rPr lang="fr-FR" smtClean="0"/>
              <a:t>15/12/2020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309DB8A-119B-4F2C-9B56-4A490327DCA3}" type="slidenum">
              <a:rPr lang="fr-FR" smtClean="0"/>
              <a:t>‹N°›</a:t>
            </a:fld>
            <a:endParaRPr lang="fr-FR"/>
          </a:p>
        </p:txBody>
      </p:sp>
    </p:spTree>
    <p:extLst>
      <p:ext uri="{BB962C8B-B14F-4D97-AF65-F5344CB8AC3E}">
        <p14:creationId xmlns:p14="http://schemas.microsoft.com/office/powerpoint/2010/main" val="18551010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43C1E0B-5A9E-4F21-8A05-B4D71B2411A6}" type="datetimeFigureOut">
              <a:rPr lang="fr-FR" smtClean="0"/>
              <a:t>15/12/2020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309DB8A-119B-4F2C-9B56-4A490327DCA3}" type="slidenum">
              <a:rPr lang="fr-FR" smtClean="0"/>
              <a:t>‹N°›</a:t>
            </a:fld>
            <a:endParaRPr lang="fr-FR"/>
          </a:p>
        </p:txBody>
      </p:sp>
    </p:spTree>
    <p:extLst>
      <p:ext uri="{BB962C8B-B14F-4D97-AF65-F5344CB8AC3E}">
        <p14:creationId xmlns:p14="http://schemas.microsoft.com/office/powerpoint/2010/main" val="947419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43C1E0B-5A9E-4F21-8A05-B4D71B2411A6}" type="datetimeFigureOut">
              <a:rPr lang="fr-FR" smtClean="0"/>
              <a:t>15/12/2020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309DB8A-119B-4F2C-9B56-4A490327DCA3}" type="slidenum">
              <a:rPr lang="fr-FR" smtClean="0"/>
              <a:t>‹N°›</a:t>
            </a:fld>
            <a:endParaRPr lang="fr-FR"/>
          </a:p>
        </p:txBody>
      </p:sp>
    </p:spTree>
    <p:extLst>
      <p:ext uri="{BB962C8B-B14F-4D97-AF65-F5344CB8AC3E}">
        <p14:creationId xmlns:p14="http://schemas.microsoft.com/office/powerpoint/2010/main" val="3302361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43C1E0B-5A9E-4F21-8A05-B4D71B2411A6}" type="datetimeFigureOut">
              <a:rPr lang="fr-FR" smtClean="0"/>
              <a:t>15/12/2020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309DB8A-119B-4F2C-9B56-4A490327DCA3}" type="slidenum">
              <a:rPr lang="fr-FR" smtClean="0"/>
              <a:t>‹N°›</a:t>
            </a:fld>
            <a:endParaRPr lang="fr-FR"/>
          </a:p>
        </p:txBody>
      </p:sp>
    </p:spTree>
    <p:extLst>
      <p:ext uri="{BB962C8B-B14F-4D97-AF65-F5344CB8AC3E}">
        <p14:creationId xmlns:p14="http://schemas.microsoft.com/office/powerpoint/2010/main" val="2739039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943C1E0B-5A9E-4F21-8A05-B4D71B2411A6}" type="datetimeFigureOut">
              <a:rPr lang="fr-FR" smtClean="0"/>
              <a:t>15/12/2020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309DB8A-119B-4F2C-9B56-4A490327DCA3}" type="slidenum">
              <a:rPr lang="fr-FR" smtClean="0"/>
              <a:t>‹N°›</a:t>
            </a:fld>
            <a:endParaRPr lang="fr-FR"/>
          </a:p>
        </p:txBody>
      </p:sp>
    </p:spTree>
    <p:extLst>
      <p:ext uri="{BB962C8B-B14F-4D97-AF65-F5344CB8AC3E}">
        <p14:creationId xmlns:p14="http://schemas.microsoft.com/office/powerpoint/2010/main" val="42048974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943C1E0B-5A9E-4F21-8A05-B4D71B2411A6}" type="datetimeFigureOut">
              <a:rPr lang="fr-FR" smtClean="0"/>
              <a:t>15/12/2020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309DB8A-119B-4F2C-9B56-4A490327DCA3}" type="slidenum">
              <a:rPr lang="fr-FR" smtClean="0"/>
              <a:t>‹N°›</a:t>
            </a:fld>
            <a:endParaRPr lang="fr-FR"/>
          </a:p>
        </p:txBody>
      </p:sp>
    </p:spTree>
    <p:extLst>
      <p:ext uri="{BB962C8B-B14F-4D97-AF65-F5344CB8AC3E}">
        <p14:creationId xmlns:p14="http://schemas.microsoft.com/office/powerpoint/2010/main" val="11517867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943C1E0B-5A9E-4F21-8A05-B4D71B2411A6}" type="datetimeFigureOut">
              <a:rPr lang="fr-FR" smtClean="0"/>
              <a:t>15/12/2020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8309DB8A-119B-4F2C-9B56-4A490327DCA3}" type="slidenum">
              <a:rPr lang="fr-FR" smtClean="0"/>
              <a:t>‹N°›</a:t>
            </a:fld>
            <a:endParaRPr lang="fr-FR"/>
          </a:p>
        </p:txBody>
      </p:sp>
    </p:spTree>
    <p:extLst>
      <p:ext uri="{BB962C8B-B14F-4D97-AF65-F5344CB8AC3E}">
        <p14:creationId xmlns:p14="http://schemas.microsoft.com/office/powerpoint/2010/main" val="13905863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943C1E0B-5A9E-4F21-8A05-B4D71B2411A6}" type="datetimeFigureOut">
              <a:rPr lang="fr-FR" smtClean="0"/>
              <a:t>15/12/2020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8309DB8A-119B-4F2C-9B56-4A490327DCA3}" type="slidenum">
              <a:rPr lang="fr-FR" smtClean="0"/>
              <a:t>‹N°›</a:t>
            </a:fld>
            <a:endParaRPr lang="fr-FR"/>
          </a:p>
        </p:txBody>
      </p:sp>
    </p:spTree>
    <p:extLst>
      <p:ext uri="{BB962C8B-B14F-4D97-AF65-F5344CB8AC3E}">
        <p14:creationId xmlns:p14="http://schemas.microsoft.com/office/powerpoint/2010/main" val="33749592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43C1E0B-5A9E-4F21-8A05-B4D71B2411A6}" type="datetimeFigureOut">
              <a:rPr lang="fr-FR" smtClean="0"/>
              <a:t>15/12/2020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8309DB8A-119B-4F2C-9B56-4A490327DCA3}" type="slidenum">
              <a:rPr lang="fr-FR" smtClean="0"/>
              <a:t>‹N°›</a:t>
            </a:fld>
            <a:endParaRPr lang="fr-FR"/>
          </a:p>
        </p:txBody>
      </p:sp>
    </p:spTree>
    <p:extLst>
      <p:ext uri="{BB962C8B-B14F-4D97-AF65-F5344CB8AC3E}">
        <p14:creationId xmlns:p14="http://schemas.microsoft.com/office/powerpoint/2010/main" val="29747313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943C1E0B-5A9E-4F21-8A05-B4D71B2411A6}" type="datetimeFigureOut">
              <a:rPr lang="fr-FR" smtClean="0"/>
              <a:t>15/12/2020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309DB8A-119B-4F2C-9B56-4A490327DCA3}" type="slidenum">
              <a:rPr lang="fr-FR" smtClean="0"/>
              <a:t>‹N°›</a:t>
            </a:fld>
            <a:endParaRPr lang="fr-FR"/>
          </a:p>
        </p:txBody>
      </p:sp>
    </p:spTree>
    <p:extLst>
      <p:ext uri="{BB962C8B-B14F-4D97-AF65-F5344CB8AC3E}">
        <p14:creationId xmlns:p14="http://schemas.microsoft.com/office/powerpoint/2010/main" val="6672839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943C1E0B-5A9E-4F21-8A05-B4D71B2411A6}" type="datetimeFigureOut">
              <a:rPr lang="fr-FR" smtClean="0"/>
              <a:t>15/12/2020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309DB8A-119B-4F2C-9B56-4A490327DCA3}" type="slidenum">
              <a:rPr lang="fr-FR" smtClean="0"/>
              <a:t>‹N°›</a:t>
            </a:fld>
            <a:endParaRPr lang="fr-FR"/>
          </a:p>
        </p:txBody>
      </p:sp>
    </p:spTree>
    <p:extLst>
      <p:ext uri="{BB962C8B-B14F-4D97-AF65-F5344CB8AC3E}">
        <p14:creationId xmlns:p14="http://schemas.microsoft.com/office/powerpoint/2010/main" val="30086288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3C1E0B-5A9E-4F21-8A05-B4D71B2411A6}" type="datetimeFigureOut">
              <a:rPr lang="fr-FR" smtClean="0"/>
              <a:t>15/12/2020</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09DB8A-119B-4F2C-9B56-4A490327DCA3}" type="slidenum">
              <a:rPr lang="fr-FR" smtClean="0"/>
              <a:t>‹N°›</a:t>
            </a:fld>
            <a:endParaRPr lang="fr-FR"/>
          </a:p>
        </p:txBody>
      </p:sp>
    </p:spTree>
    <p:extLst>
      <p:ext uri="{BB962C8B-B14F-4D97-AF65-F5344CB8AC3E}">
        <p14:creationId xmlns:p14="http://schemas.microsoft.com/office/powerpoint/2010/main" val="4529228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1903225"/>
          </a:xfrm>
        </p:spPr>
        <p:txBody>
          <a:bodyPr/>
          <a:lstStyle/>
          <a:p>
            <a:r>
              <a:rPr lang="fr-FR" dirty="0" smtClean="0"/>
              <a:t>MODULE 5</a:t>
            </a:r>
            <a:endParaRPr lang="fr-FR" dirty="0"/>
          </a:p>
        </p:txBody>
      </p:sp>
      <p:sp>
        <p:nvSpPr>
          <p:cNvPr id="3" name="Sous-titre 2"/>
          <p:cNvSpPr>
            <a:spLocks noGrp="1"/>
          </p:cNvSpPr>
          <p:nvPr>
            <p:ph type="subTitle" idx="1"/>
          </p:nvPr>
        </p:nvSpPr>
        <p:spPr>
          <a:xfrm>
            <a:off x="1524000" y="3602038"/>
            <a:ext cx="9475694" cy="1655762"/>
          </a:xfrm>
        </p:spPr>
        <p:txBody>
          <a:bodyPr>
            <a:normAutofit lnSpcReduction="10000"/>
          </a:bodyPr>
          <a:lstStyle/>
          <a:p>
            <a:r>
              <a:rPr lang="fr-FR" sz="6000" b="1" dirty="0" smtClean="0"/>
              <a:t>L’écriture lors de la collecte de données</a:t>
            </a:r>
            <a:endParaRPr lang="fr-FR" sz="6000" dirty="0" smtClean="0"/>
          </a:p>
          <a:p>
            <a:endParaRPr lang="fr-FR" dirty="0"/>
          </a:p>
        </p:txBody>
      </p:sp>
    </p:spTree>
    <p:extLst>
      <p:ext uri="{BB962C8B-B14F-4D97-AF65-F5344CB8AC3E}">
        <p14:creationId xmlns:p14="http://schemas.microsoft.com/office/powerpoint/2010/main" val="17859766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200" y="304800"/>
            <a:ext cx="8229600" cy="6172200"/>
          </a:xfrm>
        </p:spPr>
        <p:txBody>
          <a:bodyPr/>
          <a:lstStyle/>
          <a:p>
            <a:pPr marL="0" indent="0" algn="just">
              <a:buNone/>
            </a:pPr>
            <a:endParaRPr lang="fr-FR" dirty="0"/>
          </a:p>
          <a:p>
            <a:pPr marL="0" indent="0" algn="just">
              <a:buNone/>
            </a:pPr>
            <a:r>
              <a:rPr lang="fr-FR" dirty="0"/>
              <a:t>Tenir </a:t>
            </a:r>
            <a:r>
              <a:rPr lang="fr-FR" dirty="0"/>
              <a:t>son journal de terrain, c’est </a:t>
            </a:r>
            <a:r>
              <a:rPr lang="fr-FR" dirty="0"/>
              <a:t>être </a:t>
            </a:r>
            <a:r>
              <a:rPr lang="fr-FR" dirty="0"/>
              <a:t>méthodique</a:t>
            </a:r>
            <a:r>
              <a:rPr lang="fr-FR" dirty="0"/>
              <a:t>. </a:t>
            </a:r>
          </a:p>
          <a:p>
            <a:pPr marL="0" indent="0" algn="just">
              <a:buNone/>
            </a:pPr>
            <a:r>
              <a:rPr lang="fr-FR" dirty="0"/>
              <a:t>C’est se donner les moyens de se corriger en repérant les silences, </a:t>
            </a:r>
          </a:p>
          <a:p>
            <a:pPr marL="0" indent="0" algn="just">
              <a:buNone/>
            </a:pPr>
            <a:endParaRPr lang="fr-FR" sz="1050" dirty="0"/>
          </a:p>
          <a:p>
            <a:pPr marL="0" indent="0" algn="just">
              <a:buNone/>
            </a:pPr>
            <a:r>
              <a:rPr lang="fr-FR" dirty="0"/>
              <a:t>les incohérences, </a:t>
            </a:r>
          </a:p>
          <a:p>
            <a:pPr marL="0" indent="0" algn="just">
              <a:buNone/>
            </a:pPr>
            <a:endParaRPr lang="fr-FR" sz="1100" dirty="0"/>
          </a:p>
          <a:p>
            <a:pPr marL="0" indent="0" algn="just">
              <a:buNone/>
            </a:pPr>
            <a:r>
              <a:rPr lang="fr-FR" dirty="0"/>
              <a:t>les flous, </a:t>
            </a:r>
          </a:p>
          <a:p>
            <a:pPr marL="0" indent="0" algn="just">
              <a:buNone/>
            </a:pPr>
            <a:endParaRPr lang="fr-FR" sz="1200" dirty="0"/>
          </a:p>
          <a:p>
            <a:pPr marL="0" indent="0" algn="just">
              <a:buNone/>
            </a:pPr>
            <a:r>
              <a:rPr lang="fr-FR" dirty="0"/>
              <a:t>d’opérer des sauts qualitatifs (en identifiant les ressorts des changements, ruptures ou inactions),</a:t>
            </a:r>
          </a:p>
          <a:p>
            <a:pPr marL="0" indent="0" algn="just">
              <a:buNone/>
            </a:pPr>
            <a:r>
              <a:rPr lang="fr-FR" sz="1400" dirty="0"/>
              <a:t> </a:t>
            </a:r>
          </a:p>
          <a:p>
            <a:pPr marL="0" indent="0" algn="just">
              <a:buNone/>
            </a:pPr>
            <a:r>
              <a:rPr lang="fr-FR" dirty="0"/>
              <a:t>de mettre en liens des faits sociaux ainsi que diverses interprétations, descriptions et analyses.</a:t>
            </a:r>
          </a:p>
          <a:p>
            <a:endParaRPr lang="fr-FR" dirty="0"/>
          </a:p>
        </p:txBody>
      </p:sp>
    </p:spTree>
    <p:extLst>
      <p:ext uri="{BB962C8B-B14F-4D97-AF65-F5344CB8AC3E}">
        <p14:creationId xmlns:p14="http://schemas.microsoft.com/office/powerpoint/2010/main" val="1933867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200" y="304801"/>
            <a:ext cx="8229600" cy="5826125"/>
          </a:xfrm>
        </p:spPr>
        <p:txBody>
          <a:bodyPr/>
          <a:lstStyle/>
          <a:p>
            <a:endParaRPr lang="fr-FR" dirty="0" smtClean="0"/>
          </a:p>
          <a:p>
            <a:pPr algn="just"/>
            <a:r>
              <a:rPr lang="fr-FR" dirty="0" smtClean="0"/>
              <a:t>La </a:t>
            </a:r>
            <a:r>
              <a:rPr lang="fr-FR" dirty="0"/>
              <a:t>démarche de tenir son journal de terrain n’est pas aussi solitaire qu’il n’y paraît car</a:t>
            </a:r>
            <a:r>
              <a:rPr lang="fr-FR" dirty="0" smtClean="0"/>
              <a:t>,</a:t>
            </a:r>
          </a:p>
          <a:p>
            <a:pPr marL="0" indent="0" algn="just">
              <a:buNone/>
            </a:pPr>
            <a:endParaRPr lang="fr-FR" dirty="0"/>
          </a:p>
          <a:p>
            <a:pPr marL="0" indent="0" algn="just">
              <a:buNone/>
            </a:pPr>
            <a:r>
              <a:rPr lang="fr-FR" dirty="0" smtClean="0"/>
              <a:t> </a:t>
            </a:r>
            <a:r>
              <a:rPr lang="fr-FR" dirty="0"/>
              <a:t>elle peut être solidaire dès lors que les chercheurs peuvent mettre en commun leurs observations, descriptions, analyses ou étude de cas en se référant périodiquement à leur carnet de terrain où tout élément provisoire y est consigné. </a:t>
            </a:r>
          </a:p>
          <a:p>
            <a:endParaRPr lang="fr-FR" dirty="0"/>
          </a:p>
        </p:txBody>
      </p:sp>
    </p:spTree>
    <p:extLst>
      <p:ext uri="{BB962C8B-B14F-4D97-AF65-F5344CB8AC3E}">
        <p14:creationId xmlns:p14="http://schemas.microsoft.com/office/powerpoint/2010/main" val="32094827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200" y="304801"/>
            <a:ext cx="8229600" cy="5826125"/>
          </a:xfrm>
        </p:spPr>
        <p:txBody>
          <a:bodyPr/>
          <a:lstStyle/>
          <a:p>
            <a:endParaRPr lang="fr-FR" dirty="0" smtClean="0"/>
          </a:p>
          <a:p>
            <a:endParaRPr lang="fr-FR" dirty="0"/>
          </a:p>
          <a:p>
            <a:pPr algn="just"/>
            <a:r>
              <a:rPr lang="fr-FR" dirty="0" smtClean="0"/>
              <a:t>Des </a:t>
            </a:r>
            <a:r>
              <a:rPr lang="fr-FR" dirty="0"/>
              <a:t>journaux de terrain ont été publiés sous forme de livres.  </a:t>
            </a:r>
            <a:endParaRPr lang="fr-FR" dirty="0" smtClean="0"/>
          </a:p>
          <a:p>
            <a:pPr algn="just"/>
            <a:r>
              <a:rPr lang="fr-FR" dirty="0" smtClean="0"/>
              <a:t>Ce </a:t>
            </a:r>
            <a:r>
              <a:rPr lang="fr-FR" dirty="0"/>
              <a:t>n’était pas leur vocation ; </a:t>
            </a:r>
            <a:endParaRPr lang="fr-FR" dirty="0" smtClean="0"/>
          </a:p>
          <a:p>
            <a:pPr algn="just"/>
            <a:r>
              <a:rPr lang="fr-FR" dirty="0" smtClean="0"/>
              <a:t>mais </a:t>
            </a:r>
            <a:r>
              <a:rPr lang="fr-FR" dirty="0"/>
              <a:t>que faire de la richesse de certains carnets de terrain qui traduisent </a:t>
            </a:r>
            <a:r>
              <a:rPr lang="fr-FR" dirty="0" smtClean="0"/>
              <a:t>la fécondité </a:t>
            </a:r>
            <a:r>
              <a:rPr lang="fr-FR" dirty="0"/>
              <a:t>des chercheurs à mesure que se déroule la recherche ? </a:t>
            </a:r>
            <a:endParaRPr lang="fr-FR" dirty="0"/>
          </a:p>
        </p:txBody>
      </p:sp>
    </p:spTree>
    <p:extLst>
      <p:ext uri="{BB962C8B-B14F-4D97-AF65-F5344CB8AC3E}">
        <p14:creationId xmlns:p14="http://schemas.microsoft.com/office/powerpoint/2010/main" val="33472574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200" y="304801"/>
            <a:ext cx="8229600" cy="5826125"/>
          </a:xfrm>
        </p:spPr>
        <p:txBody>
          <a:bodyPr/>
          <a:lstStyle/>
          <a:p>
            <a:pPr marL="0" indent="0">
              <a:buNone/>
            </a:pPr>
            <a:endParaRPr lang="fr-FR" dirty="0"/>
          </a:p>
          <a:p>
            <a:pPr algn="just"/>
            <a:r>
              <a:rPr lang="fr-FR" i="1" dirty="0" smtClean="0"/>
              <a:t>N’est-ce pas que le terrain est une source d’inspiration pour un chercheur créatif qui part du réel pour bâtir des édifices théoriques, </a:t>
            </a:r>
          </a:p>
          <a:p>
            <a:pPr algn="just"/>
            <a:r>
              <a:rPr lang="fr-FR" i="1" dirty="0" smtClean="0"/>
              <a:t>des œuvres puissantes par les efforts systématiques de construction et d’intelligibilité du réel complexe ?</a:t>
            </a:r>
          </a:p>
          <a:p>
            <a:pPr marL="0" indent="0" algn="just">
              <a:buNone/>
            </a:pPr>
            <a:endParaRPr lang="fr-FR" dirty="0" smtClean="0"/>
          </a:p>
          <a:p>
            <a:pPr marL="0" indent="0" algn="ctr">
              <a:buNone/>
            </a:pPr>
            <a:r>
              <a:rPr lang="fr-FR" sz="1600" dirty="0"/>
              <a:t>   C. Lévi-Strauss, 1955, Tristes tropiques, Paris, Plon.</a:t>
            </a:r>
          </a:p>
          <a:p>
            <a:endParaRPr lang="fr-FR" dirty="0"/>
          </a:p>
        </p:txBody>
      </p:sp>
    </p:spTree>
    <p:extLst>
      <p:ext uri="{BB962C8B-B14F-4D97-AF65-F5344CB8AC3E}">
        <p14:creationId xmlns:p14="http://schemas.microsoft.com/office/powerpoint/2010/main" val="19943930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200" y="228601"/>
            <a:ext cx="8229600" cy="5902325"/>
          </a:xfrm>
        </p:spPr>
        <p:txBody>
          <a:bodyPr/>
          <a:lstStyle/>
          <a:p>
            <a:pPr marL="0" indent="0">
              <a:buNone/>
            </a:pPr>
            <a:endParaRPr lang="fr-FR" b="1" dirty="0" smtClean="0"/>
          </a:p>
          <a:p>
            <a:pPr marL="0" indent="0">
              <a:buNone/>
            </a:pPr>
            <a:r>
              <a:rPr lang="fr-FR" b="1" dirty="0"/>
              <a:t>5</a:t>
            </a:r>
            <a:r>
              <a:rPr lang="fr-FR" b="1" dirty="0" smtClean="0"/>
              <a:t>.2</a:t>
            </a:r>
            <a:r>
              <a:rPr lang="fr-FR" b="1" dirty="0"/>
              <a:t>. Type de CARNET DE TERRAIN</a:t>
            </a:r>
            <a:endParaRPr lang="fr-FR" dirty="0" smtClean="0">
              <a:effectLst/>
            </a:endParaRPr>
          </a:p>
          <a:p>
            <a:pPr marL="0" indent="0">
              <a:buNone/>
            </a:pPr>
            <a:r>
              <a:rPr lang="fr-FR" b="1" dirty="0" smtClean="0"/>
              <a:t>      (À </a:t>
            </a:r>
            <a:r>
              <a:rPr lang="fr-FR" b="1" dirty="0"/>
              <a:t>renseigner par les chercheurs)</a:t>
            </a:r>
            <a:endParaRPr lang="fr-FR" dirty="0"/>
          </a:p>
          <a:p>
            <a:pPr marL="0" indent="0">
              <a:buNone/>
            </a:pPr>
            <a:endParaRPr lang="fr-FR" sz="1400" dirty="0"/>
          </a:p>
          <a:p>
            <a:r>
              <a:rPr lang="fr-FR" dirty="0"/>
              <a:t>Informations </a:t>
            </a:r>
            <a:r>
              <a:rPr lang="fr-FR" dirty="0" smtClean="0"/>
              <a:t>générales</a:t>
            </a:r>
          </a:p>
          <a:p>
            <a:pPr marL="0" indent="0">
              <a:buNone/>
            </a:pPr>
            <a:r>
              <a:rPr lang="fr-FR" b="1" dirty="0" smtClean="0"/>
              <a:t>                                                    </a:t>
            </a:r>
            <a:endParaRPr lang="fr-FR" dirty="0"/>
          </a:p>
          <a:p>
            <a:pPr marL="0" indent="0">
              <a:buNone/>
            </a:pPr>
            <a:r>
              <a:rPr lang="fr-FR" b="1" dirty="0"/>
              <a:t> </a:t>
            </a:r>
            <a:endParaRPr lang="fr-FR" dirty="0"/>
          </a:p>
          <a:p>
            <a:pPr marL="0" indent="0">
              <a:buNone/>
            </a:pPr>
            <a:endParaRPr lang="fr-FR" dirty="0"/>
          </a:p>
          <a:p>
            <a:pPr marL="0" indent="0">
              <a:buNone/>
            </a:pPr>
            <a:endParaRPr lang="fr-FR" dirty="0"/>
          </a:p>
        </p:txBody>
      </p:sp>
      <p:pic>
        <p:nvPicPr>
          <p:cNvPr id="5" name="Image 4"/>
          <p:cNvPicPr>
            <a:picLocks noChangeAspect="1"/>
          </p:cNvPicPr>
          <p:nvPr/>
        </p:nvPicPr>
        <p:blipFill>
          <a:blip r:embed="rId2"/>
          <a:stretch>
            <a:fillRect/>
          </a:stretch>
        </p:blipFill>
        <p:spPr>
          <a:xfrm>
            <a:off x="2064332" y="3124201"/>
            <a:ext cx="8375068" cy="2590800"/>
          </a:xfrm>
          <a:prstGeom prst="rect">
            <a:avLst/>
          </a:prstGeom>
        </p:spPr>
      </p:pic>
    </p:spTree>
    <p:extLst>
      <p:ext uri="{BB962C8B-B14F-4D97-AF65-F5344CB8AC3E}">
        <p14:creationId xmlns:p14="http://schemas.microsoft.com/office/powerpoint/2010/main" val="32223644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200" y="304800"/>
            <a:ext cx="8229600" cy="6019800"/>
          </a:xfrm>
        </p:spPr>
        <p:txBody>
          <a:bodyPr/>
          <a:lstStyle/>
          <a:p>
            <a:pPr marL="0" indent="0">
              <a:buNone/>
            </a:pPr>
            <a:r>
              <a:rPr lang="fr-FR" b="1" dirty="0" smtClean="0"/>
              <a:t>Déroulement </a:t>
            </a:r>
            <a:r>
              <a:rPr lang="fr-FR" b="1" dirty="0"/>
              <a:t>de </a:t>
            </a:r>
            <a:r>
              <a:rPr lang="fr-FR" b="1" dirty="0" smtClean="0"/>
              <a:t>l’enquête</a:t>
            </a:r>
          </a:p>
          <a:p>
            <a:pPr marL="0" indent="0">
              <a:buNone/>
            </a:pPr>
            <a:endParaRPr lang="fr-FR" sz="1400" dirty="0"/>
          </a:p>
          <a:p>
            <a:pPr marL="0" indent="0" algn="just">
              <a:buNone/>
            </a:pPr>
            <a:r>
              <a:rPr lang="fr-FR" dirty="0"/>
              <a:t>Les notes de terrain sont indispensables dans l’enquête de terrain. </a:t>
            </a:r>
            <a:endParaRPr lang="fr-FR" dirty="0" smtClean="0"/>
          </a:p>
          <a:p>
            <a:pPr marL="0" indent="0" algn="just">
              <a:buNone/>
            </a:pPr>
            <a:endParaRPr lang="fr-FR" sz="1200" dirty="0"/>
          </a:p>
          <a:p>
            <a:pPr marL="0" indent="0" algn="just">
              <a:buNone/>
            </a:pPr>
            <a:r>
              <a:rPr lang="fr-FR" dirty="0" smtClean="0"/>
              <a:t>Elles </a:t>
            </a:r>
            <a:r>
              <a:rPr lang="fr-FR" dirty="0"/>
              <a:t>servent de repère aux chercheurs afin qu’ils gardent à l’esprit les éléments importants à relever.</a:t>
            </a:r>
          </a:p>
          <a:p>
            <a:pPr marL="0" indent="0">
              <a:buNone/>
            </a:pPr>
            <a:endParaRPr lang="fr-FR" sz="900" dirty="0"/>
          </a:p>
          <a:p>
            <a:pPr marL="0" indent="0" algn="just">
              <a:buNone/>
            </a:pPr>
            <a:r>
              <a:rPr lang="fr-FR" dirty="0"/>
              <a:t>Décrire le déroulement de l’entretien : conditions matérielles, présence, ambiance, faits divers liés au contexte local (chaleur, fraicheur, intempéries, période d’épidémie ou autres)</a:t>
            </a:r>
          </a:p>
          <a:p>
            <a:pPr marL="0" indent="0">
              <a:buNone/>
            </a:pPr>
            <a:endParaRPr lang="fr-FR" dirty="0"/>
          </a:p>
          <a:p>
            <a:pPr marL="0" indent="0">
              <a:buNone/>
            </a:pPr>
            <a:endParaRPr lang="fr-FR" dirty="0"/>
          </a:p>
          <a:p>
            <a:endParaRPr lang="fr-FR" dirty="0"/>
          </a:p>
        </p:txBody>
      </p:sp>
    </p:spTree>
    <p:extLst>
      <p:ext uri="{BB962C8B-B14F-4D97-AF65-F5344CB8AC3E}">
        <p14:creationId xmlns:p14="http://schemas.microsoft.com/office/powerpoint/2010/main" val="14728936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200" y="381001"/>
            <a:ext cx="8229600" cy="5749925"/>
          </a:xfrm>
        </p:spPr>
        <p:txBody>
          <a:bodyPr/>
          <a:lstStyle/>
          <a:p>
            <a:endParaRPr lang="fr-FR" dirty="0" smtClean="0"/>
          </a:p>
          <a:p>
            <a:pPr lvl="0" algn="just"/>
            <a:r>
              <a:rPr lang="fr-FR" dirty="0" smtClean="0"/>
              <a:t>Il est nécessaire de ne pas alterner les propos émis par les enquêtés, il faut les consigner tels que rapportés. </a:t>
            </a:r>
          </a:p>
          <a:p>
            <a:pPr marL="0" indent="0" algn="just">
              <a:buNone/>
            </a:pPr>
            <a:endParaRPr lang="fr-FR" dirty="0" smtClean="0"/>
          </a:p>
          <a:p>
            <a:pPr lvl="0" algn="just"/>
            <a:r>
              <a:rPr lang="fr-FR" dirty="0" smtClean="0"/>
              <a:t>Ensuite une attention particulière doit être portée au langage employé par les interviewés. Le langage est hautement révélateur dans l’analyse des données recueillies.</a:t>
            </a:r>
          </a:p>
          <a:p>
            <a:endParaRPr lang="fr-FR" dirty="0"/>
          </a:p>
        </p:txBody>
      </p:sp>
    </p:spTree>
    <p:extLst>
      <p:ext uri="{BB962C8B-B14F-4D97-AF65-F5344CB8AC3E}">
        <p14:creationId xmlns:p14="http://schemas.microsoft.com/office/powerpoint/2010/main" val="2784540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200" y="228601"/>
            <a:ext cx="8229600" cy="5902325"/>
          </a:xfrm>
        </p:spPr>
        <p:txBody>
          <a:bodyPr/>
          <a:lstStyle/>
          <a:p>
            <a:pPr marL="0" indent="0">
              <a:buNone/>
            </a:pPr>
            <a:endParaRPr lang="fr-FR" b="1" dirty="0" smtClean="0"/>
          </a:p>
          <a:p>
            <a:pPr marL="514350" indent="-514350">
              <a:buFont typeface="+mj-lt"/>
              <a:buAutoNum type="arabicParenR"/>
            </a:pPr>
            <a:r>
              <a:rPr lang="fr-FR" dirty="0" smtClean="0"/>
              <a:t>Déroulement </a:t>
            </a:r>
            <a:r>
              <a:rPr lang="fr-FR" dirty="0"/>
              <a:t>de </a:t>
            </a:r>
            <a:r>
              <a:rPr lang="fr-FR" dirty="0" smtClean="0"/>
              <a:t>l’entretien</a:t>
            </a:r>
          </a:p>
          <a:p>
            <a:pPr marL="514350" indent="-514350">
              <a:buFont typeface="+mj-lt"/>
              <a:buAutoNum type="arabicParenR"/>
            </a:pPr>
            <a:endParaRPr lang="fr-FR" dirty="0"/>
          </a:p>
          <a:p>
            <a:pPr marL="514350" indent="-514350">
              <a:buFont typeface="+mj-lt"/>
              <a:buAutoNum type="arabicParenR"/>
            </a:pPr>
            <a:r>
              <a:rPr lang="fr-FR" dirty="0"/>
              <a:t> </a:t>
            </a:r>
            <a:r>
              <a:rPr lang="fr-FR" dirty="0" smtClean="0"/>
              <a:t>Thématiques </a:t>
            </a:r>
            <a:r>
              <a:rPr lang="fr-FR" dirty="0"/>
              <a:t>et sous thématiques traitées</a:t>
            </a:r>
          </a:p>
          <a:p>
            <a:pPr marL="514350" indent="-514350">
              <a:buFont typeface="+mj-lt"/>
              <a:buAutoNum type="arabicParenR"/>
            </a:pPr>
            <a:endParaRPr lang="fr-FR" dirty="0"/>
          </a:p>
          <a:p>
            <a:pPr marL="514350" indent="-514350">
              <a:buFont typeface="+mj-lt"/>
              <a:buAutoNum type="arabicParenR"/>
            </a:pPr>
            <a:r>
              <a:rPr lang="fr-FR" dirty="0"/>
              <a:t>Termes et sémiologie populaire ressortis lors de l’entretien (notez les dans la langue de l’interviewé</a:t>
            </a:r>
            <a:r>
              <a:rPr lang="fr-FR" dirty="0" smtClean="0"/>
              <a:t>)</a:t>
            </a:r>
          </a:p>
          <a:p>
            <a:pPr marL="514350" indent="-514350">
              <a:buFont typeface="+mj-lt"/>
              <a:buAutoNum type="arabicParenR"/>
            </a:pPr>
            <a:endParaRPr lang="fr-FR" dirty="0" smtClean="0"/>
          </a:p>
          <a:p>
            <a:pPr marL="514350" indent="-514350">
              <a:buFont typeface="+mj-lt"/>
              <a:buAutoNum type="arabicParenR"/>
            </a:pPr>
            <a:r>
              <a:rPr lang="fr-FR" dirty="0" smtClean="0"/>
              <a:t>Exemples </a:t>
            </a:r>
            <a:r>
              <a:rPr lang="fr-FR" dirty="0"/>
              <a:t>évoqués par les interviewés</a:t>
            </a:r>
          </a:p>
          <a:p>
            <a:endParaRPr lang="fr-FR" dirty="0"/>
          </a:p>
          <a:p>
            <a:pPr marL="514350" indent="-514350">
              <a:buFont typeface="+mj-lt"/>
              <a:buAutoNum type="arabicParenR"/>
            </a:pPr>
            <a:endParaRPr lang="fr-FR" dirty="0"/>
          </a:p>
          <a:p>
            <a:pPr marL="0" indent="0">
              <a:buNone/>
            </a:pPr>
            <a:endParaRPr lang="fr-FR" dirty="0"/>
          </a:p>
        </p:txBody>
      </p:sp>
    </p:spTree>
    <p:extLst>
      <p:ext uri="{BB962C8B-B14F-4D97-AF65-F5344CB8AC3E}">
        <p14:creationId xmlns:p14="http://schemas.microsoft.com/office/powerpoint/2010/main" val="41640595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200" y="381001"/>
            <a:ext cx="8229600" cy="5749925"/>
          </a:xfrm>
        </p:spPr>
        <p:txBody>
          <a:bodyPr/>
          <a:lstStyle/>
          <a:p>
            <a:pPr lvl="0"/>
            <a:endParaRPr lang="fr-FR" dirty="0" smtClean="0"/>
          </a:p>
          <a:p>
            <a:pPr lvl="0"/>
            <a:endParaRPr lang="fr-FR" dirty="0"/>
          </a:p>
          <a:p>
            <a:pPr marL="514350" indent="-514350">
              <a:buFont typeface="+mj-lt"/>
              <a:buAutoNum type="arabicParenR" startAt="5"/>
            </a:pPr>
            <a:r>
              <a:rPr lang="fr-FR" dirty="0" smtClean="0"/>
              <a:t>Synthèse </a:t>
            </a:r>
            <a:r>
              <a:rPr lang="fr-FR" dirty="0"/>
              <a:t>des idées majeures de </a:t>
            </a:r>
            <a:r>
              <a:rPr lang="fr-FR" dirty="0" smtClean="0"/>
              <a:t>l’interviewé</a:t>
            </a:r>
          </a:p>
          <a:p>
            <a:pPr marL="514350" indent="-514350">
              <a:buFont typeface="+mj-lt"/>
              <a:buAutoNum type="arabicParenR" startAt="5"/>
            </a:pPr>
            <a:endParaRPr lang="fr-FR" dirty="0"/>
          </a:p>
          <a:p>
            <a:pPr marL="514350" indent="-514350">
              <a:buFont typeface="+mj-lt"/>
              <a:buAutoNum type="arabicParenR" startAt="5"/>
            </a:pPr>
            <a:r>
              <a:rPr lang="fr-FR" dirty="0"/>
              <a:t> </a:t>
            </a:r>
            <a:r>
              <a:rPr lang="fr-FR" dirty="0" smtClean="0"/>
              <a:t>Principales </a:t>
            </a:r>
            <a:r>
              <a:rPr lang="fr-FR" dirty="0"/>
              <a:t>difficultés rencontrées</a:t>
            </a:r>
          </a:p>
          <a:p>
            <a:pPr marL="514350" indent="-514350">
              <a:buFont typeface="+mj-lt"/>
              <a:buAutoNum type="arabicParenR" startAt="5"/>
            </a:pPr>
            <a:endParaRPr lang="fr-FR" dirty="0"/>
          </a:p>
          <a:p>
            <a:pPr marL="514350" indent="-514350">
              <a:buFont typeface="+mj-lt"/>
              <a:buAutoNum type="arabicParenR" startAt="5"/>
            </a:pPr>
            <a:r>
              <a:rPr lang="fr-FR" dirty="0"/>
              <a:t>Mesures prises pour contourner les difficultés</a:t>
            </a:r>
          </a:p>
          <a:p>
            <a:pPr marL="0" indent="0">
              <a:buNone/>
            </a:pPr>
            <a:endParaRPr lang="fr-FR" dirty="0"/>
          </a:p>
          <a:p>
            <a:pPr marL="0" indent="0">
              <a:buNone/>
            </a:pPr>
            <a:endParaRPr lang="fr-FR" dirty="0"/>
          </a:p>
        </p:txBody>
      </p:sp>
    </p:spTree>
    <p:extLst>
      <p:ext uri="{BB962C8B-B14F-4D97-AF65-F5344CB8AC3E}">
        <p14:creationId xmlns:p14="http://schemas.microsoft.com/office/powerpoint/2010/main" val="9487514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200" y="152400"/>
            <a:ext cx="8229600" cy="6019800"/>
          </a:xfrm>
        </p:spPr>
        <p:txBody>
          <a:bodyPr/>
          <a:lstStyle/>
          <a:p>
            <a:pPr marL="0" indent="0">
              <a:buNone/>
            </a:pPr>
            <a:endParaRPr lang="fr-FR" sz="1000" dirty="0"/>
          </a:p>
          <a:p>
            <a:pPr marL="0" indent="0">
              <a:buNone/>
            </a:pPr>
            <a:endParaRPr lang="fr-FR" sz="1000" dirty="0"/>
          </a:p>
          <a:p>
            <a:pPr marL="0" indent="0">
              <a:buNone/>
            </a:pPr>
            <a:endParaRPr lang="fr-FR" sz="1000" dirty="0"/>
          </a:p>
          <a:p>
            <a:pPr marL="0" indent="0">
              <a:buNone/>
            </a:pPr>
            <a:endParaRPr lang="fr-FR" sz="1000" dirty="0"/>
          </a:p>
          <a:p>
            <a:pPr marL="0" indent="0">
              <a:buNone/>
            </a:pPr>
            <a:endParaRPr lang="fr-FR" sz="1000" dirty="0"/>
          </a:p>
          <a:p>
            <a:pPr marL="0" indent="0">
              <a:buNone/>
            </a:pPr>
            <a:endParaRPr lang="fr-FR" sz="1000" dirty="0"/>
          </a:p>
          <a:p>
            <a:pPr marL="0" indent="0">
              <a:buNone/>
            </a:pPr>
            <a:endParaRPr lang="fr-FR" sz="1000" dirty="0"/>
          </a:p>
          <a:p>
            <a:pPr marL="514350" indent="-514350" algn="just">
              <a:buFont typeface="+mj-lt"/>
              <a:buAutoNum type="arabicParenR" startAt="8"/>
            </a:pPr>
            <a:r>
              <a:rPr lang="fr-FR" dirty="0" smtClean="0"/>
              <a:t>Impression générale sur le déroulement de l’entretien (exprimez vos sentiments : doutes, imprécisions, imprévus, inattendus) ; </a:t>
            </a:r>
          </a:p>
          <a:p>
            <a:pPr marL="0" indent="0" algn="just">
              <a:buNone/>
            </a:pPr>
            <a:r>
              <a:rPr lang="fr-FR" sz="800" dirty="0"/>
              <a:t>   </a:t>
            </a:r>
          </a:p>
          <a:p>
            <a:pPr marL="542925" indent="0" algn="just">
              <a:buNone/>
            </a:pPr>
            <a:r>
              <a:rPr lang="fr-FR" dirty="0" smtClean="0"/>
              <a:t>la posture adoptée par l’interviewé : (réservée, défensive, proactive, leadership, acteur majeur, acteur simple, etc.) </a:t>
            </a:r>
          </a:p>
          <a:p>
            <a:pPr marL="514350" indent="-514350" algn="just">
              <a:buFont typeface="+mj-lt"/>
              <a:buAutoNum type="arabicParenR" startAt="9"/>
            </a:pPr>
            <a:endParaRPr lang="fr-FR" dirty="0" smtClean="0"/>
          </a:p>
          <a:p>
            <a:pPr marL="514350" indent="-514350" algn="just">
              <a:buFont typeface="+mj-lt"/>
              <a:buAutoNum type="arabicParenR" startAt="9"/>
            </a:pPr>
            <a:endParaRPr lang="fr-FR" dirty="0" smtClean="0"/>
          </a:p>
          <a:p>
            <a:pPr marL="514350" indent="-514350">
              <a:buFont typeface="+mj-lt"/>
              <a:buAutoNum type="arabicParenR" startAt="9"/>
            </a:pPr>
            <a:endParaRPr lang="fr-FR" dirty="0"/>
          </a:p>
        </p:txBody>
      </p:sp>
    </p:spTree>
    <p:extLst>
      <p:ext uri="{BB962C8B-B14F-4D97-AF65-F5344CB8AC3E}">
        <p14:creationId xmlns:p14="http://schemas.microsoft.com/office/powerpoint/2010/main" val="21506741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200" y="304801"/>
            <a:ext cx="8229600" cy="5826125"/>
          </a:xfrm>
        </p:spPr>
        <p:txBody>
          <a:bodyPr/>
          <a:lstStyle/>
          <a:p>
            <a:pPr marL="0" indent="0">
              <a:buNone/>
            </a:pPr>
            <a:endParaRPr lang="fr-FR" dirty="0" smtClean="0"/>
          </a:p>
          <a:p>
            <a:pPr marL="0" indent="0">
              <a:buNone/>
            </a:pPr>
            <a:endParaRPr lang="fr-FR" dirty="0" smtClean="0"/>
          </a:p>
          <a:p>
            <a:pPr marL="0" indent="0">
              <a:buNone/>
            </a:pPr>
            <a:r>
              <a:rPr lang="fr-FR" dirty="0"/>
              <a:t> </a:t>
            </a:r>
            <a:endParaRPr lang="fr-FR" dirty="0" smtClean="0"/>
          </a:p>
          <a:p>
            <a:pPr marL="0" indent="0">
              <a:buNone/>
            </a:pPr>
            <a:endParaRPr lang="fr-FR" dirty="0"/>
          </a:p>
          <a:p>
            <a:r>
              <a:rPr lang="fr-FR" b="1" dirty="0"/>
              <a:t>5</a:t>
            </a:r>
            <a:r>
              <a:rPr lang="fr-FR" b="1" dirty="0" smtClean="0"/>
              <a:t>. </a:t>
            </a:r>
            <a:r>
              <a:rPr lang="fr-FR" b="1" dirty="0"/>
              <a:t>1. Le carnet de terrain : à la suite des notes de lecture, le carnet de terrain devient le second moment de l’écriture scientifique</a:t>
            </a:r>
            <a:endParaRPr lang="fr-FR" dirty="0"/>
          </a:p>
          <a:p>
            <a:pPr marL="0" indent="0">
              <a:buNone/>
            </a:pPr>
            <a:r>
              <a:rPr lang="fr-FR" dirty="0"/>
              <a:t> </a:t>
            </a:r>
          </a:p>
          <a:p>
            <a:pPr marL="0" indent="0">
              <a:buNone/>
            </a:pPr>
            <a:endParaRPr lang="fr-FR" dirty="0"/>
          </a:p>
        </p:txBody>
      </p:sp>
    </p:spTree>
    <p:extLst>
      <p:ext uri="{BB962C8B-B14F-4D97-AF65-F5344CB8AC3E}">
        <p14:creationId xmlns:p14="http://schemas.microsoft.com/office/powerpoint/2010/main" val="17646534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200" y="228601"/>
            <a:ext cx="8229600" cy="5902325"/>
          </a:xfrm>
        </p:spPr>
        <p:txBody>
          <a:bodyPr/>
          <a:lstStyle/>
          <a:p>
            <a:pPr marL="0" indent="0">
              <a:buNone/>
            </a:pPr>
            <a:endParaRPr lang="fr-FR" dirty="0" smtClean="0"/>
          </a:p>
          <a:p>
            <a:pPr marL="514350" indent="-514350" algn="ctr">
              <a:buFont typeface="+mj-lt"/>
              <a:buAutoNum type="arabicParenR" startAt="8"/>
            </a:pPr>
            <a:endParaRPr lang="fr-FR" sz="1400" dirty="0"/>
          </a:p>
          <a:p>
            <a:pPr marL="514350" indent="-514350" algn="just">
              <a:buFont typeface="+mj-lt"/>
              <a:buAutoNum type="arabicParenR" startAt="9"/>
            </a:pPr>
            <a:r>
              <a:rPr lang="fr-FR" dirty="0" smtClean="0"/>
              <a:t>Observations particulières tournées vers le futur (noms suggérés pour entretien, pistes nouvelles, éléments de recommandations ressortis lors de l’entretien, etc.)</a:t>
            </a:r>
            <a:endParaRPr lang="fr-FR" dirty="0" smtClean="0"/>
          </a:p>
          <a:p>
            <a:pPr marL="0" indent="0">
              <a:buNone/>
            </a:pPr>
            <a:endParaRPr lang="fr-FR" dirty="0" smtClean="0"/>
          </a:p>
          <a:p>
            <a:pPr marL="0" indent="0">
              <a:buNone/>
            </a:pPr>
            <a:endParaRPr lang="fr-FR" dirty="0"/>
          </a:p>
          <a:p>
            <a:pPr marL="514350" indent="-514350">
              <a:buFont typeface="+mj-lt"/>
              <a:buAutoNum type="arabicParenR" startAt="10"/>
            </a:pPr>
            <a:r>
              <a:rPr lang="fr-FR" dirty="0" smtClean="0"/>
              <a:t>Leçons apprises, bonnes pratiques et limites apparues</a:t>
            </a:r>
          </a:p>
          <a:p>
            <a:pPr marL="0" indent="0">
              <a:buNone/>
            </a:pPr>
            <a:endParaRPr lang="fr-FR" dirty="0"/>
          </a:p>
        </p:txBody>
      </p:sp>
    </p:spTree>
    <p:extLst>
      <p:ext uri="{BB962C8B-B14F-4D97-AF65-F5344CB8AC3E}">
        <p14:creationId xmlns:p14="http://schemas.microsoft.com/office/powerpoint/2010/main" val="32147063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200" y="228601"/>
            <a:ext cx="8229600" cy="5902325"/>
          </a:xfrm>
        </p:spPr>
        <p:txBody>
          <a:bodyPr/>
          <a:lstStyle/>
          <a:p>
            <a:endParaRPr lang="fr-FR" dirty="0" smtClean="0"/>
          </a:p>
          <a:p>
            <a:pPr marL="0" indent="0">
              <a:buNone/>
            </a:pPr>
            <a:endParaRPr lang="fr-FR" dirty="0" smtClean="0"/>
          </a:p>
          <a:p>
            <a:r>
              <a:rPr lang="fr-FR" dirty="0" smtClean="0"/>
              <a:t>Le carnet / Journal de terrain </a:t>
            </a:r>
          </a:p>
          <a:p>
            <a:pPr marL="0" indent="0">
              <a:buNone/>
            </a:pPr>
            <a:endParaRPr lang="fr-FR" dirty="0" smtClean="0"/>
          </a:p>
          <a:p>
            <a:pPr marL="0" indent="0" algn="just">
              <a:buNone/>
            </a:pPr>
            <a:r>
              <a:rPr lang="fr-FR" dirty="0" smtClean="0"/>
              <a:t>Le </a:t>
            </a:r>
            <a:r>
              <a:rPr lang="fr-FR" dirty="0"/>
              <a:t>terme le plus souvent employé est le journal de terrain qui, comme son nom l’indique, permet à l’auteur de tracer son parcours d’enquête et d’observation. </a:t>
            </a:r>
          </a:p>
          <a:p>
            <a:pPr marL="0" indent="0">
              <a:buNone/>
            </a:pPr>
            <a:endParaRPr lang="fr-FR" b="1" dirty="0" smtClean="0"/>
          </a:p>
          <a:p>
            <a:pPr marL="0" indent="0">
              <a:buNone/>
            </a:pPr>
            <a:endParaRPr lang="fr-FR" dirty="0"/>
          </a:p>
        </p:txBody>
      </p:sp>
    </p:spTree>
    <p:extLst>
      <p:ext uri="{BB962C8B-B14F-4D97-AF65-F5344CB8AC3E}">
        <p14:creationId xmlns:p14="http://schemas.microsoft.com/office/powerpoint/2010/main" val="3785970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200" y="381001"/>
            <a:ext cx="8229600" cy="5749925"/>
          </a:xfrm>
        </p:spPr>
        <p:txBody>
          <a:bodyPr/>
          <a:lstStyle/>
          <a:p>
            <a:pPr marL="0" indent="0">
              <a:buNone/>
            </a:pPr>
            <a:endParaRPr lang="fr-FR" b="1" dirty="0" smtClean="0"/>
          </a:p>
          <a:p>
            <a:pPr marL="0" indent="0">
              <a:buNone/>
            </a:pPr>
            <a:r>
              <a:rPr lang="fr-FR" b="1" dirty="0" smtClean="0"/>
              <a:t>Comment intervient-il pour servir de base à l’écriture scientifique ?</a:t>
            </a:r>
          </a:p>
          <a:p>
            <a:pPr marL="0" indent="0">
              <a:buNone/>
            </a:pPr>
            <a:endParaRPr lang="fr-FR" sz="1400" dirty="0"/>
          </a:p>
          <a:p>
            <a:r>
              <a:rPr lang="fr-FR" dirty="0" smtClean="0"/>
              <a:t>Le chercheur y consigne ses observations, le discours </a:t>
            </a:r>
            <a:r>
              <a:rPr lang="fr-FR" dirty="0" err="1" smtClean="0"/>
              <a:t>émique</a:t>
            </a:r>
            <a:r>
              <a:rPr lang="fr-FR" dirty="0" smtClean="0"/>
              <a:t>, la sémiologie populaire, ses sentiments, impressions, hypothèses, pré-conclusions. </a:t>
            </a:r>
          </a:p>
          <a:p>
            <a:pPr marL="0" indent="0">
              <a:buNone/>
            </a:pPr>
            <a:endParaRPr lang="fr-FR" dirty="0"/>
          </a:p>
        </p:txBody>
      </p:sp>
    </p:spTree>
    <p:extLst>
      <p:ext uri="{BB962C8B-B14F-4D97-AF65-F5344CB8AC3E}">
        <p14:creationId xmlns:p14="http://schemas.microsoft.com/office/powerpoint/2010/main" val="22868850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200" y="304801"/>
            <a:ext cx="8229600" cy="5826125"/>
          </a:xfrm>
        </p:spPr>
        <p:txBody>
          <a:bodyPr/>
          <a:lstStyle/>
          <a:p>
            <a:endParaRPr lang="fr-FR" dirty="0" smtClean="0"/>
          </a:p>
          <a:p>
            <a:pPr algn="just"/>
            <a:r>
              <a:rPr lang="fr-FR" dirty="0" smtClean="0"/>
              <a:t>Il </a:t>
            </a:r>
            <a:r>
              <a:rPr lang="fr-FR" dirty="0"/>
              <a:t>y narre sa recherche en décrivant le profil de ses contacts, les personnes interviewées et les conditions de ces entretiens (temps, période, atmosphère ou ambiance), les contraintes et solutions trouvées, les doutes et incertitudes, les questions nouvelles,  en bref, tous les déterminants subjectifs et objectifs qui entourent son terrain.  </a:t>
            </a:r>
          </a:p>
          <a:p>
            <a:endParaRPr lang="fr-FR" dirty="0"/>
          </a:p>
        </p:txBody>
      </p:sp>
    </p:spTree>
    <p:extLst>
      <p:ext uri="{BB962C8B-B14F-4D97-AF65-F5344CB8AC3E}">
        <p14:creationId xmlns:p14="http://schemas.microsoft.com/office/powerpoint/2010/main" val="15273344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200" y="304801"/>
            <a:ext cx="8229600" cy="5826125"/>
          </a:xfrm>
        </p:spPr>
        <p:txBody>
          <a:bodyPr/>
          <a:lstStyle/>
          <a:p>
            <a:pPr marL="0" indent="0">
              <a:buNone/>
            </a:pPr>
            <a:endParaRPr lang="fr-FR" sz="800" dirty="0"/>
          </a:p>
          <a:p>
            <a:pPr algn="just"/>
            <a:endParaRPr lang="fr-FR" dirty="0" smtClean="0"/>
          </a:p>
          <a:p>
            <a:pPr algn="just"/>
            <a:r>
              <a:rPr lang="fr-FR" dirty="0" smtClean="0"/>
              <a:t>Il </a:t>
            </a:r>
            <a:r>
              <a:rPr lang="fr-FR" dirty="0"/>
              <a:t>y rédige ses premières analyses au jour le jour et tout ce dont il a besoin de se remémorer : auteurs suggérés, exemples évoqués, récits racontés, dates et événements de vie des acteurs, liaisons à établir entre des faits, interprétations à conduire, tableaux à relever, nuances à opérer, impressions à noter, etc</a:t>
            </a:r>
            <a:r>
              <a:rPr lang="fr-FR" dirty="0" smtClean="0"/>
              <a:t>.</a:t>
            </a:r>
          </a:p>
          <a:p>
            <a:pPr algn="just"/>
            <a:endParaRPr lang="fr-FR" dirty="0" smtClean="0"/>
          </a:p>
          <a:p>
            <a:pPr marL="0" indent="0">
              <a:buNone/>
            </a:pPr>
            <a:endParaRPr lang="fr-FR" dirty="0"/>
          </a:p>
        </p:txBody>
      </p:sp>
    </p:spTree>
    <p:extLst>
      <p:ext uri="{BB962C8B-B14F-4D97-AF65-F5344CB8AC3E}">
        <p14:creationId xmlns:p14="http://schemas.microsoft.com/office/powerpoint/2010/main" val="26570969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200" y="304801"/>
            <a:ext cx="8229600" cy="5826125"/>
          </a:xfrm>
        </p:spPr>
        <p:txBody>
          <a:bodyPr/>
          <a:lstStyle/>
          <a:p>
            <a:endParaRPr lang="fr-FR" dirty="0" smtClean="0"/>
          </a:p>
          <a:p>
            <a:endParaRPr lang="fr-FR" dirty="0"/>
          </a:p>
          <a:p>
            <a:endParaRPr lang="fr-FR" dirty="0" smtClean="0"/>
          </a:p>
          <a:p>
            <a:pPr algn="just"/>
            <a:r>
              <a:rPr lang="fr-FR" dirty="0" smtClean="0"/>
              <a:t>«</a:t>
            </a:r>
            <a:r>
              <a:rPr lang="fr-FR" dirty="0"/>
              <a:t> </a:t>
            </a:r>
            <a:r>
              <a:rPr lang="fr-FR" b="1" dirty="0"/>
              <a:t> Le chercheur doit dialoguer avec lui même, mais ce dialogue reste largement virtuel, inachevé, implicite</a:t>
            </a:r>
            <a:r>
              <a:rPr lang="fr-FR" dirty="0"/>
              <a:t> » J.P. Olivier De </a:t>
            </a:r>
            <a:r>
              <a:rPr lang="fr-FR" dirty="0" err="1"/>
              <a:t>Sardan</a:t>
            </a:r>
            <a:r>
              <a:rPr lang="fr-FR" dirty="0"/>
              <a:t>, 2008 : 84.</a:t>
            </a:r>
          </a:p>
          <a:p>
            <a:endParaRPr lang="fr-FR" dirty="0"/>
          </a:p>
        </p:txBody>
      </p:sp>
    </p:spTree>
    <p:extLst>
      <p:ext uri="{BB962C8B-B14F-4D97-AF65-F5344CB8AC3E}">
        <p14:creationId xmlns:p14="http://schemas.microsoft.com/office/powerpoint/2010/main" val="24850051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200" y="304801"/>
            <a:ext cx="8229600" cy="5826125"/>
          </a:xfrm>
        </p:spPr>
        <p:txBody>
          <a:bodyPr/>
          <a:lstStyle/>
          <a:p>
            <a:pPr algn="just"/>
            <a:r>
              <a:rPr lang="fr-FR" b="1" dirty="0"/>
              <a:t>Le carnet/Journal de terrain, </a:t>
            </a:r>
            <a:endParaRPr lang="fr-FR" b="1" dirty="0" smtClean="0"/>
          </a:p>
          <a:p>
            <a:pPr marL="0" indent="0" algn="just">
              <a:buNone/>
            </a:pPr>
            <a:r>
              <a:rPr lang="fr-FR" b="1" dirty="0" smtClean="0"/>
              <a:t>    un cadre </a:t>
            </a:r>
            <a:r>
              <a:rPr lang="fr-FR" b="1" dirty="0"/>
              <a:t>réflexif</a:t>
            </a:r>
            <a:endParaRPr lang="fr-FR" dirty="0"/>
          </a:p>
          <a:p>
            <a:pPr marL="0" indent="0" algn="just">
              <a:buNone/>
            </a:pPr>
            <a:endParaRPr lang="fr-FR" dirty="0" smtClean="0"/>
          </a:p>
          <a:p>
            <a:pPr marL="0" indent="0" algn="just">
              <a:buNone/>
            </a:pPr>
            <a:r>
              <a:rPr lang="fr-FR" dirty="0" smtClean="0"/>
              <a:t>Le </a:t>
            </a:r>
            <a:r>
              <a:rPr lang="fr-FR" dirty="0"/>
              <a:t>journal de terrain est un espace que crée le chercheur pour se parler, suivre son cheminement intellectuel, bâtir un processus de germination scientifique, car écrire c’est se parler, se dévoiler, laisser les traces de son itinéraire, rendre compte à soi, surveiller sa rigueur, pratiquer l’itération qui est une preuve d’une démarche de construction progressive.</a:t>
            </a:r>
          </a:p>
          <a:p>
            <a:pPr marL="0" indent="0">
              <a:buNone/>
            </a:pPr>
            <a:endParaRPr lang="fr-FR" dirty="0"/>
          </a:p>
        </p:txBody>
      </p:sp>
    </p:spTree>
    <p:extLst>
      <p:ext uri="{BB962C8B-B14F-4D97-AF65-F5344CB8AC3E}">
        <p14:creationId xmlns:p14="http://schemas.microsoft.com/office/powerpoint/2010/main" val="26714479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200" y="304801"/>
            <a:ext cx="8229600" cy="5826125"/>
          </a:xfrm>
        </p:spPr>
        <p:txBody>
          <a:bodyPr/>
          <a:lstStyle/>
          <a:p>
            <a:endParaRPr lang="fr-FR" dirty="0" smtClean="0"/>
          </a:p>
          <a:p>
            <a:endParaRPr lang="fr-FR" dirty="0"/>
          </a:p>
          <a:p>
            <a:endParaRPr lang="fr-FR" dirty="0" smtClean="0"/>
          </a:p>
          <a:p>
            <a:endParaRPr lang="fr-FR" dirty="0"/>
          </a:p>
          <a:p>
            <a:pPr algn="just"/>
            <a:r>
              <a:rPr lang="fr-FR" dirty="0" smtClean="0"/>
              <a:t>Le </a:t>
            </a:r>
            <a:r>
              <a:rPr lang="fr-FR" dirty="0"/>
              <a:t>journal doit être ordonné afin que le chercheur s’y retrouve et reconstitue son cheminement. </a:t>
            </a:r>
          </a:p>
          <a:p>
            <a:endParaRPr lang="fr-FR" dirty="0"/>
          </a:p>
        </p:txBody>
      </p:sp>
    </p:spTree>
    <p:extLst>
      <p:ext uri="{BB962C8B-B14F-4D97-AF65-F5344CB8AC3E}">
        <p14:creationId xmlns:p14="http://schemas.microsoft.com/office/powerpoint/2010/main" val="2871219362"/>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492</Words>
  <Application>Microsoft Office PowerPoint</Application>
  <PresentationFormat>Grand écran</PresentationFormat>
  <Paragraphs>112</Paragraphs>
  <Slides>20</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20</vt:i4>
      </vt:variant>
    </vt:vector>
  </HeadingPairs>
  <TitlesOfParts>
    <vt:vector size="24" baseType="lpstr">
      <vt:lpstr>Arial</vt:lpstr>
      <vt:lpstr>Calibri</vt:lpstr>
      <vt:lpstr>Calibri Light</vt:lpstr>
      <vt:lpstr>Thème Office</vt:lpstr>
      <vt:lpstr>MODULE 5</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5</dc:title>
  <dc:creator>LENOVO</dc:creator>
  <cp:lastModifiedBy>LENOVO</cp:lastModifiedBy>
  <cp:revision>1</cp:revision>
  <dcterms:created xsi:type="dcterms:W3CDTF">2020-12-15T18:57:33Z</dcterms:created>
  <dcterms:modified xsi:type="dcterms:W3CDTF">2020-12-15T18:57:56Z</dcterms:modified>
</cp:coreProperties>
</file>