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A050A-502A-4D30-9906-80AA7594881D}" type="datetimeFigureOut">
              <a:rPr lang="fr-FR" smtClean="0"/>
              <a:t>15/12/2020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5C6C8-8B6F-4E07-84DE-978EB400D2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9775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A050A-502A-4D30-9906-80AA7594881D}" type="datetimeFigureOut">
              <a:rPr lang="fr-FR" smtClean="0"/>
              <a:t>15/12/2020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5C6C8-8B6F-4E07-84DE-978EB400D2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2389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A050A-502A-4D30-9906-80AA7594881D}" type="datetimeFigureOut">
              <a:rPr lang="fr-FR" smtClean="0"/>
              <a:t>15/12/2020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5C6C8-8B6F-4E07-84DE-978EB400D2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6219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A050A-502A-4D30-9906-80AA7594881D}" type="datetimeFigureOut">
              <a:rPr lang="fr-FR" smtClean="0"/>
              <a:t>15/12/2020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5C6C8-8B6F-4E07-84DE-978EB400D2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539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A050A-502A-4D30-9906-80AA7594881D}" type="datetimeFigureOut">
              <a:rPr lang="fr-FR" smtClean="0"/>
              <a:t>15/12/2020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5C6C8-8B6F-4E07-84DE-978EB400D2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5191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A050A-502A-4D30-9906-80AA7594881D}" type="datetimeFigureOut">
              <a:rPr lang="fr-FR" smtClean="0"/>
              <a:t>15/12/2020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5C6C8-8B6F-4E07-84DE-978EB400D2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0893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A050A-502A-4D30-9906-80AA7594881D}" type="datetimeFigureOut">
              <a:rPr lang="fr-FR" smtClean="0"/>
              <a:t>15/12/2020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5C6C8-8B6F-4E07-84DE-978EB400D2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9309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A050A-502A-4D30-9906-80AA7594881D}" type="datetimeFigureOut">
              <a:rPr lang="fr-FR" smtClean="0"/>
              <a:t>15/12/2020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5C6C8-8B6F-4E07-84DE-978EB400D2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9402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A050A-502A-4D30-9906-80AA7594881D}" type="datetimeFigureOut">
              <a:rPr lang="fr-FR" smtClean="0"/>
              <a:t>15/12/2020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5C6C8-8B6F-4E07-84DE-978EB400D2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2738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A050A-502A-4D30-9906-80AA7594881D}" type="datetimeFigureOut">
              <a:rPr lang="fr-FR" smtClean="0"/>
              <a:t>15/12/2020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5C6C8-8B6F-4E07-84DE-978EB400D2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2104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A050A-502A-4D30-9906-80AA7594881D}" type="datetimeFigureOut">
              <a:rPr lang="fr-FR" smtClean="0"/>
              <a:t>15/12/2020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5C6C8-8B6F-4E07-84DE-978EB400D2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3877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A050A-502A-4D30-9906-80AA7594881D}" type="datetimeFigureOut">
              <a:rPr lang="fr-FR" smtClean="0"/>
              <a:t>15/12/2020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5C6C8-8B6F-4E07-84DE-978EB400D2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2785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53602"/>
          </a:xfrm>
        </p:spPr>
        <p:txBody>
          <a:bodyPr/>
          <a:lstStyle/>
          <a:p>
            <a:r>
              <a:rPr lang="fr-FR" dirty="0" smtClean="0"/>
              <a:t>MODULE 4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596718" cy="1158221"/>
          </a:xfrm>
        </p:spPr>
        <p:txBody>
          <a:bodyPr>
            <a:normAutofit fontScale="92500"/>
          </a:bodyPr>
          <a:lstStyle/>
          <a:p>
            <a:r>
              <a:rPr lang="fr-FR" sz="6000" b="1" dirty="0" smtClean="0"/>
              <a:t>CADRE THÉORIQUE D’ANALYSE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336964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304801"/>
            <a:ext cx="9731188" cy="5826125"/>
          </a:xfrm>
        </p:spPr>
        <p:txBody>
          <a:bodyPr/>
          <a:lstStyle/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sz="3600" b="1" dirty="0" smtClean="0"/>
              <a:t>Hypothèses (suite)</a:t>
            </a:r>
          </a:p>
          <a:p>
            <a:pPr marL="0" indent="0">
              <a:buNone/>
            </a:pPr>
            <a:endParaRPr lang="fr-FR" sz="3600" dirty="0" smtClean="0"/>
          </a:p>
          <a:p>
            <a:pPr lvl="0"/>
            <a:r>
              <a:rPr lang="fr-FR" sz="3600" dirty="0" smtClean="0"/>
              <a:t>L’hypothèse principale peut être scindée en sous-hypothèses (spécifiques). </a:t>
            </a:r>
          </a:p>
          <a:p>
            <a:pPr lvl="0"/>
            <a:endParaRPr lang="fr-FR" sz="3600" dirty="0" smtClean="0"/>
          </a:p>
          <a:p>
            <a:pPr lvl="0"/>
            <a:r>
              <a:rPr lang="fr-FR" sz="3600" b="1" dirty="0" smtClean="0"/>
              <a:t>Exemple :</a:t>
            </a:r>
            <a:r>
              <a:rPr lang="fr-FR" sz="3600" dirty="0" smtClean="0"/>
              <a:t> plus on est diplômé, plus on vote à gauche. 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881001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457201"/>
            <a:ext cx="9529482" cy="56737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fr-FR" sz="1400" b="1" dirty="0"/>
          </a:p>
          <a:p>
            <a:pPr marL="0" indent="0">
              <a:buNone/>
            </a:pPr>
            <a:r>
              <a:rPr lang="fr-FR" sz="3600" b="1" dirty="0" smtClean="0"/>
              <a:t>4.8-  </a:t>
            </a:r>
            <a:r>
              <a:rPr lang="fr-FR" sz="3600" b="1" dirty="0"/>
              <a:t>Les objectifs de la recherche</a:t>
            </a:r>
            <a:endParaRPr lang="fr-FR" sz="3600" dirty="0"/>
          </a:p>
          <a:p>
            <a:pPr marL="0" indent="0">
              <a:buNone/>
            </a:pPr>
            <a:r>
              <a:rPr lang="fr-FR" sz="3600" dirty="0"/>
              <a:t> </a:t>
            </a:r>
          </a:p>
          <a:p>
            <a:pPr algn="just"/>
            <a:r>
              <a:rPr lang="fr-FR" sz="3600" dirty="0"/>
              <a:t>Ils découlent de la revue documentaire tant et si bien qu’ils sont apparus pertinents pour avoir indiquer l’espace libre à investir et les finalités à rechercher</a:t>
            </a:r>
            <a:r>
              <a:rPr lang="fr-FR" sz="3600" dirty="0" smtClean="0"/>
              <a:t>.</a:t>
            </a:r>
          </a:p>
          <a:p>
            <a:pPr marL="0" indent="0" algn="just">
              <a:buNone/>
            </a:pPr>
            <a:endParaRPr lang="fr-FR" sz="3600" dirty="0"/>
          </a:p>
          <a:p>
            <a:pPr algn="just"/>
            <a:r>
              <a:rPr lang="fr-FR" sz="3600" dirty="0"/>
              <a:t>Ils sont en liens avec le titre qu’ils décomposent et précisent.</a:t>
            </a:r>
          </a:p>
          <a:p>
            <a:pPr marL="0" indent="0">
              <a:buNone/>
            </a:pPr>
            <a:r>
              <a:rPr lang="fr-FR" dirty="0"/>
              <a:t> 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303521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199" y="228601"/>
            <a:ext cx="9435353" cy="5902325"/>
          </a:xfrm>
        </p:spPr>
        <p:txBody>
          <a:bodyPr/>
          <a:lstStyle/>
          <a:p>
            <a:endParaRPr lang="fr-FR" dirty="0" smtClean="0"/>
          </a:p>
          <a:p>
            <a:r>
              <a:rPr lang="fr-FR" sz="3600" dirty="0" smtClean="0"/>
              <a:t>Ils </a:t>
            </a:r>
            <a:r>
              <a:rPr lang="fr-FR" sz="3600" dirty="0"/>
              <a:t>se traduisent en :</a:t>
            </a:r>
          </a:p>
          <a:p>
            <a:pPr marL="0" indent="0">
              <a:buNone/>
            </a:pPr>
            <a:r>
              <a:rPr lang="fr-FR" sz="3600" dirty="0"/>
              <a:t> </a:t>
            </a:r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fr-FR" sz="3600" dirty="0"/>
              <a:t>objectif général renvoyant à son lien avec le contexte global et l’apport de la recherche dans ce cadre </a:t>
            </a:r>
            <a:r>
              <a:rPr lang="fr-FR" sz="3600" dirty="0" smtClean="0"/>
              <a:t>;</a:t>
            </a:r>
          </a:p>
          <a:p>
            <a:pPr marL="0" indent="0" algn="just">
              <a:buNone/>
            </a:pPr>
            <a:endParaRPr lang="fr-FR" sz="3600" dirty="0"/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fr-FR" sz="3600" dirty="0"/>
              <a:t>objectifs spécifiques : les contextes spécifiques auxquels veut répondre la recherche.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127253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199" y="304801"/>
            <a:ext cx="9542929" cy="5826125"/>
          </a:xfrm>
        </p:spPr>
        <p:txBody>
          <a:bodyPr/>
          <a:lstStyle/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 algn="just">
              <a:buNone/>
            </a:pPr>
            <a:r>
              <a:rPr lang="fr-FR" sz="3600" dirty="0"/>
              <a:t>Dans le cadre d’une thèse, les objectifs sont à rédiger entièrement et donc éviter l’énumération et les boulettes points</a:t>
            </a:r>
            <a:r>
              <a:rPr lang="fr-FR" dirty="0"/>
              <a:t>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652454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304801"/>
            <a:ext cx="9677400" cy="5826125"/>
          </a:xfrm>
        </p:spPr>
        <p:txBody>
          <a:bodyPr/>
          <a:lstStyle/>
          <a:p>
            <a:pPr marL="0" indent="0">
              <a:buNone/>
            </a:pPr>
            <a:endParaRPr lang="fr-FR" sz="1400" b="1" dirty="0"/>
          </a:p>
          <a:p>
            <a:pPr marL="0" indent="0">
              <a:buNone/>
            </a:pPr>
            <a:r>
              <a:rPr lang="fr-FR" sz="3600" b="1" dirty="0" smtClean="0"/>
              <a:t>4.9-  </a:t>
            </a:r>
            <a:r>
              <a:rPr lang="fr-FR" sz="3600" b="1" dirty="0"/>
              <a:t>La problématique de la thèse</a:t>
            </a:r>
            <a:endParaRPr lang="fr-FR" sz="3600" dirty="0"/>
          </a:p>
          <a:p>
            <a:pPr marL="0" indent="0">
              <a:buNone/>
            </a:pPr>
            <a:endParaRPr lang="fr-FR" sz="3600" dirty="0"/>
          </a:p>
          <a:p>
            <a:pPr marL="0" indent="0" algn="just">
              <a:buNone/>
            </a:pPr>
            <a:r>
              <a:rPr lang="fr-FR" sz="3600" dirty="0"/>
              <a:t>La problématique circonscrit à son tour le champ de la thèse en exposant les contours du corps de problèmes qui appelle un traitement dans la thèse</a:t>
            </a:r>
            <a:r>
              <a:rPr lang="fr-FR" sz="3600" dirty="0" smtClean="0"/>
              <a:t>.</a:t>
            </a:r>
          </a:p>
          <a:p>
            <a:pPr marL="0" indent="0" algn="just">
              <a:buNone/>
            </a:pPr>
            <a:endParaRPr lang="fr-FR" sz="3600" dirty="0"/>
          </a:p>
          <a:p>
            <a:pPr marL="0" indent="0" algn="just">
              <a:buNone/>
            </a:pPr>
            <a:r>
              <a:rPr lang="fr-FR" sz="3600" dirty="0"/>
              <a:t>C’est une discussion visant à établir des liens entre les centres d’intérêt touchant au sujet de recherche.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148023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228601"/>
            <a:ext cx="9677400" cy="5902325"/>
          </a:xfrm>
        </p:spPr>
        <p:txBody>
          <a:bodyPr/>
          <a:lstStyle/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 algn="just">
              <a:buNone/>
            </a:pPr>
            <a:r>
              <a:rPr lang="fr-FR" sz="3600" dirty="0"/>
              <a:t>La problématique fait état de la façon dont l’auteur organise sa compréhension des déclinaisons multiples du problème central de la recherche.</a:t>
            </a:r>
          </a:p>
          <a:p>
            <a:pPr marL="0" indent="0">
              <a:buNone/>
            </a:pP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27435950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381001"/>
            <a:ext cx="9300882" cy="5749925"/>
          </a:xfrm>
        </p:spPr>
        <p:txBody>
          <a:bodyPr/>
          <a:lstStyle/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sz="3600" b="1" dirty="0" smtClean="0"/>
              <a:t>4.10- Les </a:t>
            </a:r>
            <a:r>
              <a:rPr lang="fr-FR" sz="3600" b="1" dirty="0"/>
              <a:t>questions de recherche</a:t>
            </a:r>
            <a:endParaRPr lang="fr-FR" sz="3600" dirty="0"/>
          </a:p>
          <a:p>
            <a:pPr marL="0" indent="0">
              <a:buNone/>
            </a:pPr>
            <a:r>
              <a:rPr lang="fr-FR" sz="3600" dirty="0"/>
              <a:t> </a:t>
            </a:r>
          </a:p>
          <a:p>
            <a:pPr marL="0" indent="0" algn="just">
              <a:buNone/>
            </a:pPr>
            <a:r>
              <a:rPr lang="fr-FR" sz="3600" dirty="0"/>
              <a:t>La problématique conduit aux questions de recherche qui se limitent également à trois.</a:t>
            </a:r>
          </a:p>
          <a:p>
            <a:pPr algn="just"/>
            <a:endParaRPr lang="fr-FR" sz="3600" dirty="0"/>
          </a:p>
          <a:p>
            <a:pPr marL="0" indent="0" algn="just">
              <a:buNone/>
            </a:pPr>
            <a:r>
              <a:rPr lang="fr-FR" sz="3600" dirty="0"/>
              <a:t>Les questions de recherche couvrent le champ spécifique de la thèse.</a:t>
            </a:r>
          </a:p>
          <a:p>
            <a:pPr marL="0" indent="0" algn="just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881217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199" y="304801"/>
            <a:ext cx="9126071" cy="5826125"/>
          </a:xfrm>
        </p:spPr>
        <p:txBody>
          <a:bodyPr/>
          <a:lstStyle/>
          <a:p>
            <a:pPr marL="0" indent="0">
              <a:buNone/>
            </a:pPr>
            <a:endParaRPr lang="fr-FR" b="1" dirty="0" smtClean="0"/>
          </a:p>
          <a:p>
            <a:pPr marL="0" indent="0">
              <a:buNone/>
            </a:pPr>
            <a:r>
              <a:rPr lang="fr-FR" sz="3600" b="1" dirty="0" smtClean="0"/>
              <a:t>4.11- </a:t>
            </a:r>
            <a:r>
              <a:rPr lang="fr-FR" sz="3600" b="1" dirty="0"/>
              <a:t>Les hypothèses</a:t>
            </a:r>
            <a:endParaRPr lang="fr-FR" sz="3600" dirty="0"/>
          </a:p>
          <a:p>
            <a:pPr marL="0" indent="0">
              <a:buNone/>
            </a:pPr>
            <a:r>
              <a:rPr lang="fr-FR" sz="3600" dirty="0"/>
              <a:t> </a:t>
            </a:r>
          </a:p>
          <a:p>
            <a:r>
              <a:rPr lang="fr-FR" sz="3600" dirty="0"/>
              <a:t>Les hypothèses constituent des réponses anticipées face aux questions de recherche.</a:t>
            </a:r>
          </a:p>
          <a:p>
            <a:pPr marL="0" indent="0">
              <a:buNone/>
            </a:pPr>
            <a:endParaRPr lang="fr-FR" sz="3600" dirty="0"/>
          </a:p>
          <a:p>
            <a:r>
              <a:rPr lang="fr-FR" sz="3600" dirty="0"/>
              <a:t>Elles sont le socle de la démonstration. Elles sont généralement deux à trois dans une thèse (davantage trois que deux). 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36576398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199" y="304801"/>
            <a:ext cx="9354671" cy="582612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3600" dirty="0" smtClean="0"/>
          </a:p>
          <a:p>
            <a:pPr marL="0" indent="0">
              <a:buNone/>
            </a:pPr>
            <a:endParaRPr lang="fr-FR" sz="3600" dirty="0"/>
          </a:p>
          <a:p>
            <a:pPr algn="just"/>
            <a:r>
              <a:rPr lang="fr-FR" sz="3600" dirty="0"/>
              <a:t>Il faut éviter d’en avoir plus car ça rend fastidieux la démonstration. </a:t>
            </a:r>
            <a:endParaRPr lang="fr-FR" sz="3600" dirty="0" smtClean="0"/>
          </a:p>
          <a:p>
            <a:pPr algn="just"/>
            <a:endParaRPr lang="fr-FR" sz="3600" dirty="0"/>
          </a:p>
          <a:p>
            <a:pPr algn="just"/>
            <a:r>
              <a:rPr lang="fr-FR" sz="3600" dirty="0" smtClean="0"/>
              <a:t>Il </a:t>
            </a:r>
            <a:r>
              <a:rPr lang="fr-FR" sz="3600" dirty="0"/>
              <a:t>faut donc être synthétique dans leur formulation. </a:t>
            </a:r>
          </a:p>
          <a:p>
            <a:pPr algn="just"/>
            <a:endParaRPr lang="fr-FR" sz="3600" dirty="0"/>
          </a:p>
          <a:p>
            <a:pPr algn="just"/>
            <a:r>
              <a:rPr lang="fr-FR" sz="3600" dirty="0"/>
              <a:t>Elles répondent à chacune des questions de recherche.</a:t>
            </a:r>
          </a:p>
          <a:p>
            <a:pPr marL="0" indent="0">
              <a:buNone/>
            </a:pPr>
            <a:endParaRPr lang="fr-FR" sz="3600" dirty="0"/>
          </a:p>
          <a:p>
            <a:pPr marL="0" indent="0">
              <a:buNone/>
            </a:pP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11200966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304801"/>
            <a:ext cx="9300882" cy="582612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fr-FR" sz="800" dirty="0" smtClean="0"/>
          </a:p>
          <a:p>
            <a:pPr marL="0" indent="0">
              <a:buNone/>
            </a:pPr>
            <a:r>
              <a:rPr lang="fr-FR" sz="3600" b="1" dirty="0" smtClean="0"/>
              <a:t>4.12- Exercices</a:t>
            </a:r>
            <a:endParaRPr lang="fr-FR" sz="3600" dirty="0"/>
          </a:p>
          <a:p>
            <a:pPr marL="0" indent="0">
              <a:buNone/>
            </a:pPr>
            <a:endParaRPr lang="fr-FR" sz="1400" dirty="0"/>
          </a:p>
          <a:p>
            <a:r>
              <a:rPr lang="fr-FR" sz="3600" dirty="0"/>
              <a:t>Constituez des groupes de 10 thésards et partagez :</a:t>
            </a:r>
          </a:p>
          <a:p>
            <a:pPr marL="0" indent="0">
              <a:buNone/>
            </a:pPr>
            <a:endParaRPr lang="fr-FR" sz="3600" dirty="0"/>
          </a:p>
          <a:p>
            <a:r>
              <a:rPr lang="fr-FR" sz="3600" dirty="0"/>
              <a:t>La formulation de questions de recherche de thèse</a:t>
            </a:r>
          </a:p>
          <a:p>
            <a:pPr marL="0" indent="0">
              <a:buNone/>
            </a:pPr>
            <a:r>
              <a:rPr lang="fr-FR" sz="3600" dirty="0"/>
              <a:t> </a:t>
            </a:r>
          </a:p>
          <a:p>
            <a:r>
              <a:rPr lang="fr-FR" sz="3600" dirty="0"/>
              <a:t>La formulation d’hypothèses de recherche de vos thèses ?</a:t>
            </a:r>
          </a:p>
          <a:p>
            <a:pPr marL="0" indent="0">
              <a:buNone/>
            </a:pP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997871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228601"/>
            <a:ext cx="9556376" cy="5902325"/>
          </a:xfrm>
        </p:spPr>
        <p:txBody>
          <a:bodyPr/>
          <a:lstStyle/>
          <a:p>
            <a:pPr marL="0" indent="0">
              <a:buNone/>
            </a:pPr>
            <a:endParaRPr lang="fr-FR" b="1" dirty="0" smtClean="0"/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sz="3600" b="1" dirty="0" smtClean="0"/>
              <a:t>4.1</a:t>
            </a:r>
            <a:r>
              <a:rPr lang="fr-FR" sz="3600" b="1" dirty="0"/>
              <a:t>-</a:t>
            </a:r>
            <a:r>
              <a:rPr lang="fr-FR" sz="3600" b="1" dirty="0" smtClean="0"/>
              <a:t> </a:t>
            </a:r>
            <a:r>
              <a:rPr lang="fr-FR" sz="3600" b="1" dirty="0"/>
              <a:t>Le cadre </a:t>
            </a:r>
            <a:r>
              <a:rPr lang="fr-FR" sz="3600" b="1" dirty="0" smtClean="0"/>
              <a:t>théorique</a:t>
            </a:r>
          </a:p>
          <a:p>
            <a:pPr marL="0" indent="0">
              <a:buNone/>
            </a:pPr>
            <a:endParaRPr lang="fr-FR" sz="3600" dirty="0"/>
          </a:p>
          <a:p>
            <a:pPr lvl="0"/>
            <a:r>
              <a:rPr lang="fr-FR" sz="3600" dirty="0"/>
              <a:t>Comprend  cinq dimensions </a:t>
            </a:r>
            <a:endParaRPr lang="fr-FR" sz="3600" dirty="0" smtClean="0"/>
          </a:p>
          <a:p>
            <a:pPr lvl="0"/>
            <a:endParaRPr lang="fr-FR" sz="3600" dirty="0"/>
          </a:p>
          <a:p>
            <a:pPr lvl="0"/>
            <a:r>
              <a:rPr lang="fr-FR" sz="3600" dirty="0"/>
              <a:t>En Fonction des traditions scientifiques et des disciplines, le modèle peut être différent </a:t>
            </a:r>
          </a:p>
          <a:p>
            <a:pPr marL="0" indent="0">
              <a:buNone/>
            </a:pPr>
            <a:endParaRPr lang="fr-FR" b="1" dirty="0" smtClean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23958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251668"/>
            <a:ext cx="8229600" cy="6553200"/>
          </a:xfrm>
        </p:spPr>
        <p:txBody>
          <a:bodyPr/>
          <a:lstStyle/>
          <a:p>
            <a:pPr marL="0" indent="0">
              <a:buNone/>
            </a:pPr>
            <a:endParaRPr lang="fr-FR" sz="800" dirty="0"/>
          </a:p>
        </p:txBody>
      </p:sp>
      <p:grpSp>
        <p:nvGrpSpPr>
          <p:cNvPr id="5" name="Groupe 4"/>
          <p:cNvGrpSpPr>
            <a:grpSpLocks/>
          </p:cNvGrpSpPr>
          <p:nvPr/>
        </p:nvGrpSpPr>
        <p:grpSpPr bwMode="auto">
          <a:xfrm>
            <a:off x="3009900" y="702308"/>
            <a:ext cx="6210300" cy="5469892"/>
            <a:chOff x="0" y="0"/>
            <a:chExt cx="6581775" cy="7724775"/>
          </a:xfrm>
        </p:grpSpPr>
        <p:sp>
          <p:nvSpPr>
            <p:cNvPr id="6" name="Rectangle à coins arrondis 5"/>
            <p:cNvSpPr>
              <a:spLocks/>
            </p:cNvSpPr>
            <p:nvPr/>
          </p:nvSpPr>
          <p:spPr bwMode="auto">
            <a:xfrm>
              <a:off x="2371725" y="1676400"/>
              <a:ext cx="1676400" cy="381000"/>
            </a:xfrm>
            <a:prstGeom prst="roundRect">
              <a:avLst>
                <a:gd name="adj" fmla="val 16667"/>
              </a:avLst>
            </a:prstGeom>
            <a:solidFill>
              <a:schemeClr val="lt1">
                <a:lumMod val="100000"/>
                <a:lumOff val="0"/>
              </a:schemeClr>
            </a:solidFill>
            <a:ln w="19050">
              <a:solidFill>
                <a:srgbClr val="97C585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300">
                  <a:latin typeface="Arial Black" panose="020B0A040201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Intérêt du sujet</a:t>
              </a:r>
              <a:endParaRPr lang="fr-FR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Rectangle à coins arrondis 6"/>
            <p:cNvSpPr>
              <a:spLocks/>
            </p:cNvSpPr>
            <p:nvPr/>
          </p:nvSpPr>
          <p:spPr bwMode="auto">
            <a:xfrm>
              <a:off x="2009775" y="4010025"/>
              <a:ext cx="2390775" cy="381000"/>
            </a:xfrm>
            <a:prstGeom prst="roundRect">
              <a:avLst>
                <a:gd name="adj" fmla="val 16667"/>
              </a:avLst>
            </a:prstGeom>
            <a:solidFill>
              <a:schemeClr val="lt1">
                <a:lumMod val="100000"/>
                <a:lumOff val="0"/>
              </a:schemeClr>
            </a:solidFill>
            <a:ln w="19050">
              <a:solidFill>
                <a:srgbClr val="97C585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300">
                  <a:latin typeface="Arial Black" panose="020B0A040201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Question de recherche</a:t>
              </a:r>
              <a:endParaRPr lang="fr-FR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Organigramme : Alternative 7"/>
            <p:cNvSpPr>
              <a:spLocks/>
            </p:cNvSpPr>
            <p:nvPr/>
          </p:nvSpPr>
          <p:spPr bwMode="auto">
            <a:xfrm>
              <a:off x="304800" y="1209675"/>
              <a:ext cx="2114550" cy="457200"/>
            </a:xfrm>
            <a:prstGeom prst="flowChartAlternateProcess">
              <a:avLst/>
            </a:prstGeom>
            <a:solidFill>
              <a:schemeClr val="lt1">
                <a:lumMod val="100000"/>
                <a:lumOff val="0"/>
              </a:schemeClr>
            </a:solidFill>
            <a:ln w="12700">
              <a:solidFill>
                <a:schemeClr val="accent6">
                  <a:lumMod val="100000"/>
                  <a:lumOff val="0"/>
                </a:schemeClr>
              </a:solidFill>
              <a:prstDash val="sysDot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marL="342900" indent="-342900">
                <a:lnSpc>
                  <a:spcPct val="106000"/>
                </a:lnSpc>
                <a:buFont typeface="Symbol" panose="05050102010706020507" pitchFamily="18" charset="2"/>
                <a:buChar char=""/>
              </a:pPr>
              <a:r>
                <a:rPr lang="fr-FR" sz="100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Accroche générale du sujet</a:t>
              </a:r>
              <a:endParaRPr lang="fr-FR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indent="-342900">
                <a:lnSpc>
                  <a:spcPct val="106000"/>
                </a:lnSpc>
                <a:buFont typeface="Symbol" panose="05050102010706020507" pitchFamily="18" charset="2"/>
                <a:buChar char=""/>
              </a:pPr>
              <a:r>
                <a:rPr lang="fr-FR" sz="100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Accroche introductive</a:t>
              </a:r>
              <a:endParaRPr lang="fr-FR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r">
                <a:lnSpc>
                  <a:spcPct val="107000"/>
                </a:lnSpc>
              </a:pPr>
              <a:r>
                <a:rPr lang="fr-FR" sz="110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" name="Rectangle à coins arrondis 8"/>
            <p:cNvSpPr>
              <a:spLocks/>
            </p:cNvSpPr>
            <p:nvPr/>
          </p:nvSpPr>
          <p:spPr bwMode="auto">
            <a:xfrm>
              <a:off x="1933575" y="9525"/>
              <a:ext cx="2190750" cy="381000"/>
            </a:xfrm>
            <a:prstGeom prst="roundRect">
              <a:avLst>
                <a:gd name="adj" fmla="val 16667"/>
              </a:avLst>
            </a:prstGeom>
            <a:solidFill>
              <a:schemeClr val="lt1">
                <a:lumMod val="100000"/>
                <a:lumOff val="0"/>
              </a:schemeClr>
            </a:solidFill>
            <a:ln w="28575">
              <a:solidFill>
                <a:srgbClr val="97C585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300" dirty="0">
                  <a:latin typeface="Arial Black" panose="020B0A040201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CADRE THEORIQUE</a:t>
              </a:r>
              <a:endPara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Rectangle à coins arrondis 9"/>
            <p:cNvSpPr>
              <a:spLocks/>
            </p:cNvSpPr>
            <p:nvPr/>
          </p:nvSpPr>
          <p:spPr bwMode="auto">
            <a:xfrm>
              <a:off x="2314575" y="895350"/>
              <a:ext cx="1514475" cy="381000"/>
            </a:xfrm>
            <a:prstGeom prst="roundRect">
              <a:avLst>
                <a:gd name="adj" fmla="val 16667"/>
              </a:avLst>
            </a:prstGeom>
            <a:solidFill>
              <a:schemeClr val="lt1">
                <a:lumMod val="100000"/>
                <a:lumOff val="0"/>
              </a:schemeClr>
            </a:solidFill>
            <a:ln w="19050">
              <a:solidFill>
                <a:srgbClr val="97C585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300">
                  <a:latin typeface="Arial Black" panose="020B0A040201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Sujet</a:t>
              </a:r>
              <a:endParaRPr lang="fr-FR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Rectangle à coins arrondis 10"/>
            <p:cNvSpPr>
              <a:spLocks/>
            </p:cNvSpPr>
            <p:nvPr/>
          </p:nvSpPr>
          <p:spPr bwMode="auto">
            <a:xfrm>
              <a:off x="2133600" y="2657475"/>
              <a:ext cx="1876425" cy="381000"/>
            </a:xfrm>
            <a:prstGeom prst="roundRect">
              <a:avLst>
                <a:gd name="adj" fmla="val 16667"/>
              </a:avLst>
            </a:prstGeom>
            <a:solidFill>
              <a:schemeClr val="lt1">
                <a:lumMod val="100000"/>
                <a:lumOff val="0"/>
              </a:schemeClr>
            </a:solidFill>
            <a:ln w="19050">
              <a:solidFill>
                <a:srgbClr val="97C585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300">
                  <a:latin typeface="Arial Black" panose="020B0A040201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Problématique</a:t>
              </a:r>
              <a:endParaRPr lang="fr-FR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Rectangle à coins arrondis 11"/>
            <p:cNvSpPr>
              <a:spLocks/>
            </p:cNvSpPr>
            <p:nvPr/>
          </p:nvSpPr>
          <p:spPr bwMode="auto">
            <a:xfrm>
              <a:off x="2200275" y="4914900"/>
              <a:ext cx="1743075" cy="381000"/>
            </a:xfrm>
            <a:prstGeom prst="roundRect">
              <a:avLst>
                <a:gd name="adj" fmla="val 16667"/>
              </a:avLst>
            </a:prstGeom>
            <a:solidFill>
              <a:schemeClr val="lt1">
                <a:lumMod val="100000"/>
                <a:lumOff val="0"/>
              </a:schemeClr>
            </a:solidFill>
            <a:ln w="19050">
              <a:solidFill>
                <a:srgbClr val="97C585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300">
                  <a:latin typeface="Arial Black" panose="020B0A040201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Hypothèses</a:t>
              </a:r>
              <a:endParaRPr lang="fr-FR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Flèche vers le bas 12"/>
            <p:cNvSpPr>
              <a:spLocks/>
            </p:cNvSpPr>
            <p:nvPr/>
          </p:nvSpPr>
          <p:spPr bwMode="auto">
            <a:xfrm>
              <a:off x="4724400" y="0"/>
              <a:ext cx="409575" cy="7724775"/>
            </a:xfrm>
            <a:prstGeom prst="downArrow">
              <a:avLst>
                <a:gd name="adj1" fmla="val 50000"/>
                <a:gd name="adj2" fmla="val 50033"/>
              </a:avLst>
            </a:prstGeom>
            <a:blipFill dpi="0" rotWithShape="1">
              <a:blip r:embed="rId2"/>
              <a:srcRect/>
              <a:tile tx="0" ty="0" sx="100000" sy="100000" flip="none" algn="tl"/>
            </a:blipFill>
            <a:ln w="12700">
              <a:solidFill>
                <a:schemeClr val="accent1">
                  <a:lumMod val="50000"/>
                  <a:lumOff val="0"/>
                </a:schemeClr>
              </a:solidFill>
              <a:prstDash val="sys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14" name="Double flèche verticale 13"/>
            <p:cNvSpPr>
              <a:spLocks/>
            </p:cNvSpPr>
            <p:nvPr/>
          </p:nvSpPr>
          <p:spPr bwMode="auto">
            <a:xfrm>
              <a:off x="1047750" y="19050"/>
              <a:ext cx="609600" cy="7658100"/>
            </a:xfrm>
            <a:prstGeom prst="upDownArrow">
              <a:avLst>
                <a:gd name="adj1" fmla="val 50000"/>
                <a:gd name="adj2" fmla="val 50017"/>
              </a:avLst>
            </a:prstGeom>
            <a:gradFill rotWithShape="1">
              <a:gsLst>
                <a:gs pos="0">
                  <a:srgbClr val="B5D5A7"/>
                </a:gs>
                <a:gs pos="50000">
                  <a:srgbClr val="AACE99"/>
                </a:gs>
                <a:gs pos="100000">
                  <a:srgbClr val="9CCA86"/>
                </a:gs>
              </a:gsLst>
              <a:lin ang="5400000"/>
            </a:gradFill>
            <a:ln w="6350">
              <a:solidFill>
                <a:schemeClr val="accent6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15" name="Flèche vers le bas 14"/>
            <p:cNvSpPr>
              <a:spLocks/>
            </p:cNvSpPr>
            <p:nvPr/>
          </p:nvSpPr>
          <p:spPr bwMode="auto">
            <a:xfrm>
              <a:off x="2943225" y="438150"/>
              <a:ext cx="257175" cy="428625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lt1">
                <a:lumMod val="100000"/>
                <a:lumOff val="0"/>
              </a:schemeClr>
            </a:solidFill>
            <a:ln w="12700">
              <a:solidFill>
                <a:srgbClr val="FF0000"/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16" name="Flèche vers le bas 15"/>
            <p:cNvSpPr>
              <a:spLocks/>
            </p:cNvSpPr>
            <p:nvPr/>
          </p:nvSpPr>
          <p:spPr bwMode="auto">
            <a:xfrm>
              <a:off x="3019425" y="1295400"/>
              <a:ext cx="104775" cy="428625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lt1">
                <a:lumMod val="100000"/>
                <a:lumOff val="0"/>
              </a:schemeClr>
            </a:solidFill>
            <a:ln w="12700">
              <a:solidFill>
                <a:schemeClr val="accent5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17" name="Flèche vers le bas 16"/>
            <p:cNvSpPr>
              <a:spLocks/>
            </p:cNvSpPr>
            <p:nvPr/>
          </p:nvSpPr>
          <p:spPr bwMode="auto">
            <a:xfrm>
              <a:off x="3019425" y="2028825"/>
              <a:ext cx="104775" cy="428625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lt1">
                <a:lumMod val="100000"/>
                <a:lumOff val="0"/>
              </a:schemeClr>
            </a:solidFill>
            <a:ln w="12700">
              <a:solidFill>
                <a:schemeClr val="accent5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18" name="Flèche vers le bas 17"/>
            <p:cNvSpPr>
              <a:spLocks/>
            </p:cNvSpPr>
            <p:nvPr/>
          </p:nvSpPr>
          <p:spPr bwMode="auto">
            <a:xfrm>
              <a:off x="3019425" y="3048000"/>
              <a:ext cx="104775" cy="971550"/>
            </a:xfrm>
            <a:prstGeom prst="downArrow">
              <a:avLst>
                <a:gd name="adj1" fmla="val 50000"/>
                <a:gd name="adj2" fmla="val 50013"/>
              </a:avLst>
            </a:prstGeom>
            <a:solidFill>
              <a:schemeClr val="lt1">
                <a:lumMod val="100000"/>
                <a:lumOff val="0"/>
              </a:schemeClr>
            </a:solidFill>
            <a:ln w="12700">
              <a:solidFill>
                <a:schemeClr val="accent5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19" name="Flèche droite rayée 18"/>
            <p:cNvSpPr>
              <a:spLocks/>
            </p:cNvSpPr>
            <p:nvPr/>
          </p:nvSpPr>
          <p:spPr bwMode="auto">
            <a:xfrm>
              <a:off x="3924300" y="1828800"/>
              <a:ext cx="1266825" cy="171450"/>
            </a:xfrm>
            <a:prstGeom prst="stripedRightArrow">
              <a:avLst>
                <a:gd name="adj1" fmla="val 50000"/>
                <a:gd name="adj2" fmla="val 50012"/>
              </a:avLst>
            </a:prstGeom>
            <a:solidFill>
              <a:schemeClr val="accent1">
                <a:lumMod val="100000"/>
                <a:lumOff val="0"/>
              </a:schemeClr>
            </a:solidFill>
            <a:ln w="19050">
              <a:solidFill>
                <a:schemeClr val="lt1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20" name="Rectangle à coins arrondis 19"/>
            <p:cNvSpPr>
              <a:spLocks/>
            </p:cNvSpPr>
            <p:nvPr/>
          </p:nvSpPr>
          <p:spPr bwMode="auto">
            <a:xfrm>
              <a:off x="200025" y="428625"/>
              <a:ext cx="2190750" cy="466725"/>
            </a:xfrm>
            <a:prstGeom prst="roundRect">
              <a:avLst>
                <a:gd name="adj" fmla="val 16667"/>
              </a:avLst>
            </a:prstGeom>
            <a:solidFill>
              <a:schemeClr val="lt1">
                <a:lumMod val="100000"/>
                <a:lumOff val="0"/>
              </a:schemeClr>
            </a:solidFill>
            <a:ln w="12700">
              <a:solidFill>
                <a:schemeClr val="accent3">
                  <a:lumMod val="100000"/>
                  <a:lumOff val="0"/>
                </a:schemeClr>
              </a:solidFill>
              <a:prstDash val="sysDot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marL="342900" indent="-342900">
                <a:lnSpc>
                  <a:spcPct val="106000"/>
                </a:lnSpc>
                <a:buFont typeface="Symbol" panose="05050102010706020507" pitchFamily="18" charset="2"/>
                <a:buChar char=""/>
              </a:pPr>
              <a:r>
                <a:rPr lang="fr-FR" sz="10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Comprend  cinq dimensions </a:t>
              </a:r>
              <a:endPara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indent="-342900">
                <a:lnSpc>
                  <a:spcPct val="106000"/>
                </a:lnSpc>
                <a:buFont typeface="Symbol" panose="05050102010706020507" pitchFamily="18" charset="2"/>
                <a:buChar char=""/>
              </a:pPr>
              <a:r>
                <a:rPr lang="fr-FR" sz="10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En fonction des traditions </a:t>
              </a:r>
              <a:r>
                <a:rPr lang="fr-FR" sz="11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scientifiques et des disciplines, le modèle peut être différent 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1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21" name="Rectangle à coins arrondis 20"/>
            <p:cNvSpPr>
              <a:spLocks/>
            </p:cNvSpPr>
            <p:nvPr/>
          </p:nvSpPr>
          <p:spPr bwMode="auto">
            <a:xfrm>
              <a:off x="200025" y="2114550"/>
              <a:ext cx="2343150" cy="457200"/>
            </a:xfrm>
            <a:prstGeom prst="roundRect">
              <a:avLst>
                <a:gd name="adj" fmla="val 16667"/>
              </a:avLst>
            </a:prstGeom>
            <a:solidFill>
              <a:schemeClr val="lt1">
                <a:lumMod val="100000"/>
                <a:lumOff val="0"/>
              </a:schemeClr>
            </a:solidFill>
            <a:ln w="12700">
              <a:solidFill>
                <a:schemeClr val="accent6">
                  <a:lumMod val="100000"/>
                  <a:lumOff val="0"/>
                </a:schemeClr>
              </a:solidFill>
              <a:prstDash val="sysDot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just">
                <a:lnSpc>
                  <a:spcPct val="107000"/>
                </a:lnSpc>
              </a:pPr>
              <a:r>
                <a:rPr lang="fr-FR" sz="100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Processus ou évènement d'actualité</a:t>
              </a:r>
              <a:endParaRPr lang="fr-FR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just">
                <a:lnSpc>
                  <a:spcPct val="107000"/>
                </a:lnSpc>
              </a:pPr>
              <a:r>
                <a:rPr lang="fr-FR" sz="100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Débats scientifique en lien avec le travail</a:t>
              </a:r>
              <a:endParaRPr lang="fr-FR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Flèche droite rayée 21"/>
            <p:cNvSpPr>
              <a:spLocks/>
            </p:cNvSpPr>
            <p:nvPr/>
          </p:nvSpPr>
          <p:spPr bwMode="auto">
            <a:xfrm>
              <a:off x="4048125" y="2752725"/>
              <a:ext cx="1123950" cy="171450"/>
            </a:xfrm>
            <a:prstGeom prst="stripedRightArrow">
              <a:avLst>
                <a:gd name="adj1" fmla="val 50000"/>
                <a:gd name="adj2" fmla="val 49986"/>
              </a:avLst>
            </a:prstGeom>
            <a:solidFill>
              <a:schemeClr val="accent1">
                <a:lumMod val="100000"/>
                <a:lumOff val="0"/>
              </a:schemeClr>
            </a:solidFill>
            <a:ln w="12700">
              <a:solidFill>
                <a:schemeClr val="accent1">
                  <a:lumMod val="5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23" name="Rectangle à coins arrondis 22"/>
            <p:cNvSpPr>
              <a:spLocks/>
            </p:cNvSpPr>
            <p:nvPr/>
          </p:nvSpPr>
          <p:spPr bwMode="auto">
            <a:xfrm>
              <a:off x="457200" y="3209925"/>
              <a:ext cx="1762125" cy="619125"/>
            </a:xfrm>
            <a:prstGeom prst="roundRect">
              <a:avLst>
                <a:gd name="adj" fmla="val 16667"/>
              </a:avLst>
            </a:prstGeom>
            <a:solidFill>
              <a:schemeClr val="lt1">
                <a:lumMod val="100000"/>
                <a:lumOff val="0"/>
              </a:schemeClr>
            </a:solidFill>
            <a:ln w="12700">
              <a:solidFill>
                <a:schemeClr val="accent6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just">
                <a:lnSpc>
                  <a:spcPct val="107000"/>
                </a:lnSpc>
              </a:pPr>
              <a:r>
                <a:rPr lang="fr-FR" sz="10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Corps de problèmes articulés</a:t>
              </a:r>
              <a:endPara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just">
                <a:lnSpc>
                  <a:spcPct val="107000"/>
                </a:lnSpc>
              </a:pPr>
              <a:r>
                <a:rPr lang="fr-FR" sz="10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Enjeu (suspens)</a:t>
              </a:r>
              <a:endPara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just">
                <a:lnSpc>
                  <a:spcPct val="107000"/>
                </a:lnSpc>
              </a:pPr>
              <a:r>
                <a:rPr lang="fr-FR" sz="10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les choix théoriques adoptés</a:t>
              </a:r>
              <a:endPara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fr-FR" sz="10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Flèche vers le bas 23"/>
            <p:cNvSpPr>
              <a:spLocks/>
            </p:cNvSpPr>
            <p:nvPr/>
          </p:nvSpPr>
          <p:spPr bwMode="auto">
            <a:xfrm>
              <a:off x="3028950" y="4438650"/>
              <a:ext cx="95250" cy="371475"/>
            </a:xfrm>
            <a:prstGeom prst="downArrow">
              <a:avLst>
                <a:gd name="adj1" fmla="val 50000"/>
                <a:gd name="adj2" fmla="val 49996"/>
              </a:avLst>
            </a:prstGeom>
            <a:solidFill>
              <a:schemeClr val="lt1">
                <a:lumMod val="100000"/>
                <a:lumOff val="0"/>
              </a:schemeClr>
            </a:solidFill>
            <a:ln w="12700">
              <a:solidFill>
                <a:schemeClr val="accent5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25" name="Rectangle à coins arrondis 24"/>
            <p:cNvSpPr>
              <a:spLocks/>
            </p:cNvSpPr>
            <p:nvPr/>
          </p:nvSpPr>
          <p:spPr bwMode="auto">
            <a:xfrm>
              <a:off x="200025" y="4448175"/>
              <a:ext cx="1724025" cy="447675"/>
            </a:xfrm>
            <a:prstGeom prst="roundRect">
              <a:avLst>
                <a:gd name="adj" fmla="val 16667"/>
              </a:avLst>
            </a:prstGeom>
            <a:solidFill>
              <a:schemeClr val="lt1">
                <a:lumMod val="100000"/>
                <a:lumOff val="0"/>
              </a:schemeClr>
            </a:solidFill>
            <a:ln w="12700">
              <a:solidFill>
                <a:schemeClr val="accent6">
                  <a:lumMod val="100000"/>
                  <a:lumOff val="0"/>
                </a:schemeClr>
              </a:solidFill>
              <a:prstDash val="sysDot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just">
                <a:lnSpc>
                  <a:spcPct val="107000"/>
                </a:lnSpc>
              </a:pPr>
              <a:r>
                <a:rPr lang="fr-FR" sz="100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Question centrale </a:t>
              </a:r>
              <a:endParaRPr lang="fr-FR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just">
                <a:lnSpc>
                  <a:spcPct val="107000"/>
                </a:lnSpc>
              </a:pPr>
              <a:r>
                <a:rPr lang="fr-FR" sz="100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Questions secondaires</a:t>
              </a:r>
              <a:endParaRPr lang="fr-FR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Flèche droite rayée 25"/>
            <p:cNvSpPr>
              <a:spLocks/>
            </p:cNvSpPr>
            <p:nvPr/>
          </p:nvSpPr>
          <p:spPr bwMode="auto">
            <a:xfrm>
              <a:off x="3952875" y="5095875"/>
              <a:ext cx="1238250" cy="95250"/>
            </a:xfrm>
            <a:prstGeom prst="stripedRightArrow">
              <a:avLst>
                <a:gd name="adj1" fmla="val 50000"/>
                <a:gd name="adj2" fmla="val 50014"/>
              </a:avLst>
            </a:prstGeom>
            <a:solidFill>
              <a:schemeClr val="accent1">
                <a:lumMod val="100000"/>
                <a:lumOff val="0"/>
              </a:schemeClr>
            </a:solidFill>
            <a:ln w="12700">
              <a:solidFill>
                <a:schemeClr val="accent1">
                  <a:lumMod val="5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27" name="Rectangle à coins arrondis 26"/>
            <p:cNvSpPr>
              <a:spLocks/>
            </p:cNvSpPr>
            <p:nvPr/>
          </p:nvSpPr>
          <p:spPr bwMode="auto">
            <a:xfrm>
              <a:off x="2324100" y="6124575"/>
              <a:ext cx="1495425" cy="381000"/>
            </a:xfrm>
            <a:prstGeom prst="roundRect">
              <a:avLst>
                <a:gd name="adj" fmla="val 16667"/>
              </a:avLst>
            </a:prstGeom>
            <a:solidFill>
              <a:schemeClr val="lt1">
                <a:lumMod val="100000"/>
                <a:lumOff val="0"/>
              </a:schemeClr>
            </a:solidFill>
            <a:ln w="19050">
              <a:solidFill>
                <a:srgbClr val="97C585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300">
                  <a:latin typeface="Arial Black" panose="020B0A040201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Objectifs</a:t>
              </a:r>
              <a:endParaRPr lang="fr-FR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Rectangle à coins arrondis 27"/>
            <p:cNvSpPr>
              <a:spLocks/>
            </p:cNvSpPr>
            <p:nvPr/>
          </p:nvSpPr>
          <p:spPr bwMode="auto">
            <a:xfrm>
              <a:off x="2171700" y="7277100"/>
              <a:ext cx="1819275" cy="381000"/>
            </a:xfrm>
            <a:prstGeom prst="roundRect">
              <a:avLst>
                <a:gd name="adj" fmla="val 16667"/>
              </a:avLst>
            </a:prstGeom>
            <a:solidFill>
              <a:schemeClr val="lt1">
                <a:lumMod val="100000"/>
                <a:lumOff val="0"/>
              </a:schemeClr>
            </a:solidFill>
            <a:ln w="28575">
              <a:solidFill>
                <a:srgbClr val="97C585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300">
                  <a:latin typeface="Arial Black" panose="020B0A040201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RESULTATS</a:t>
              </a:r>
              <a:endParaRPr lang="fr-FR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Plaque 28"/>
            <p:cNvSpPr>
              <a:spLocks/>
            </p:cNvSpPr>
            <p:nvPr/>
          </p:nvSpPr>
          <p:spPr bwMode="auto">
            <a:xfrm>
              <a:off x="5191125" y="1685925"/>
              <a:ext cx="1168400" cy="504825"/>
            </a:xfrm>
            <a:prstGeom prst="bevel">
              <a:avLst>
                <a:gd name="adj" fmla="val 12500"/>
              </a:avLst>
            </a:prstGeom>
            <a:solidFill>
              <a:schemeClr val="lt1">
                <a:lumMod val="100000"/>
                <a:lumOff val="0"/>
              </a:schemeClr>
            </a:solidFill>
            <a:ln w="12700">
              <a:solidFill>
                <a:schemeClr val="accent6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just">
                <a:lnSpc>
                  <a:spcPct val="107000"/>
                </a:lnSpc>
              </a:pPr>
              <a:r>
                <a:rPr lang="fr-FR" sz="100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Scientifique</a:t>
              </a:r>
              <a:endParaRPr lang="fr-FR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just">
                <a:lnSpc>
                  <a:spcPct val="107000"/>
                </a:lnSpc>
              </a:pPr>
              <a:r>
                <a:rPr lang="fr-FR" sz="100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</a:t>
              </a:r>
              <a:endParaRPr lang="fr-FR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</a:pPr>
              <a:r>
                <a:rPr lang="fr-FR" sz="90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fr-FR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Arrondir un rectangle avec un coin diagonal 38"/>
            <p:cNvSpPr>
              <a:spLocks/>
            </p:cNvSpPr>
            <p:nvPr/>
          </p:nvSpPr>
          <p:spPr bwMode="auto">
            <a:xfrm>
              <a:off x="5200650" y="2657475"/>
              <a:ext cx="1381125" cy="390525"/>
            </a:xfrm>
            <a:custGeom>
              <a:avLst/>
              <a:gdLst>
                <a:gd name="T0" fmla="*/ 65089 w 1381125"/>
                <a:gd name="T1" fmla="*/ 0 h 390525"/>
                <a:gd name="T2" fmla="*/ 1381125 w 1381125"/>
                <a:gd name="T3" fmla="*/ 0 h 390525"/>
                <a:gd name="T4" fmla="*/ 1381125 w 1381125"/>
                <a:gd name="T5" fmla="*/ 0 h 390525"/>
                <a:gd name="T6" fmla="*/ 1381125 w 1381125"/>
                <a:gd name="T7" fmla="*/ 325436 h 390525"/>
                <a:gd name="T8" fmla="*/ 1316036 w 1381125"/>
                <a:gd name="T9" fmla="*/ 390525 h 390525"/>
                <a:gd name="T10" fmla="*/ 0 w 1381125"/>
                <a:gd name="T11" fmla="*/ 390525 h 390525"/>
                <a:gd name="T12" fmla="*/ 0 w 1381125"/>
                <a:gd name="T13" fmla="*/ 390525 h 390525"/>
                <a:gd name="T14" fmla="*/ 0 w 1381125"/>
                <a:gd name="T15" fmla="*/ 65089 h 390525"/>
                <a:gd name="T16" fmla="*/ 65089 w 1381125"/>
                <a:gd name="T17" fmla="*/ 0 h 3905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81125"/>
                <a:gd name="T28" fmla="*/ 0 h 390525"/>
                <a:gd name="T29" fmla="*/ 1381125 w 1381125"/>
                <a:gd name="T30" fmla="*/ 390525 h 39052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81125" h="390525">
                  <a:moveTo>
                    <a:pt x="65089" y="0"/>
                  </a:moveTo>
                  <a:lnTo>
                    <a:pt x="1381125" y="0"/>
                  </a:lnTo>
                  <a:lnTo>
                    <a:pt x="1381125" y="325436"/>
                  </a:lnTo>
                  <a:cubicBezTo>
                    <a:pt x="1381125" y="361384"/>
                    <a:pt x="1351984" y="390525"/>
                    <a:pt x="1316036" y="390525"/>
                  </a:cubicBezTo>
                  <a:lnTo>
                    <a:pt x="0" y="390525"/>
                  </a:lnTo>
                  <a:lnTo>
                    <a:pt x="0" y="65089"/>
                  </a:lnTo>
                  <a:cubicBezTo>
                    <a:pt x="0" y="29141"/>
                    <a:pt x="29141" y="0"/>
                    <a:pt x="65089" y="0"/>
                  </a:cubicBezTo>
                  <a:close/>
                </a:path>
              </a:pathLst>
            </a:custGeom>
            <a:solidFill>
              <a:schemeClr val="lt1">
                <a:lumMod val="100000"/>
                <a:lumOff val="0"/>
              </a:schemeClr>
            </a:solidFill>
            <a:ln w="12700">
              <a:solidFill>
                <a:schemeClr val="accent6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just">
                <a:lnSpc>
                  <a:spcPct val="107000"/>
                </a:lnSpc>
                <a:tabLst>
                  <a:tab pos="4848225" algn="l"/>
                </a:tabLst>
              </a:pPr>
              <a:r>
                <a:rPr lang="fr-FR" sz="100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Question principale</a:t>
              </a:r>
              <a:endParaRPr lang="fr-FR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just">
                <a:lnSpc>
                  <a:spcPct val="107000"/>
                </a:lnSpc>
                <a:tabLst>
                  <a:tab pos="4848225" algn="l"/>
                </a:tabLst>
              </a:pPr>
              <a:r>
                <a:rPr lang="fr-FR" sz="100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Questions secondaires</a:t>
              </a:r>
              <a:endParaRPr lang="fr-FR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Organigramme : Alternative 30"/>
            <p:cNvSpPr>
              <a:spLocks/>
            </p:cNvSpPr>
            <p:nvPr/>
          </p:nvSpPr>
          <p:spPr bwMode="auto">
            <a:xfrm>
              <a:off x="5238750" y="4943475"/>
              <a:ext cx="1085850" cy="476250"/>
            </a:xfrm>
            <a:prstGeom prst="flowChartAlternateProcess">
              <a:avLst/>
            </a:prstGeom>
            <a:solidFill>
              <a:schemeClr val="lt1">
                <a:lumMod val="100000"/>
                <a:lumOff val="0"/>
              </a:schemeClr>
            </a:solidFill>
            <a:ln w="12700">
              <a:solidFill>
                <a:schemeClr val="accent6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just">
                <a:lnSpc>
                  <a:spcPct val="107000"/>
                </a:lnSpc>
              </a:pPr>
              <a:r>
                <a:rPr lang="fr-FR" sz="100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Principale</a:t>
              </a:r>
              <a:endParaRPr lang="fr-FR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just">
                <a:lnSpc>
                  <a:spcPct val="107000"/>
                </a:lnSpc>
              </a:pPr>
              <a:r>
                <a:rPr lang="fr-FR" sz="100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Secondaires</a:t>
              </a:r>
              <a:endParaRPr lang="fr-FR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10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32" name="Flèche vers le bas 31"/>
            <p:cNvSpPr>
              <a:spLocks/>
            </p:cNvSpPr>
            <p:nvPr/>
          </p:nvSpPr>
          <p:spPr bwMode="auto">
            <a:xfrm>
              <a:off x="3019425" y="5334000"/>
              <a:ext cx="133350" cy="742950"/>
            </a:xfrm>
            <a:prstGeom prst="downArrow">
              <a:avLst>
                <a:gd name="adj1" fmla="val 50000"/>
                <a:gd name="adj2" fmla="val 49988"/>
              </a:avLst>
            </a:prstGeom>
            <a:solidFill>
              <a:schemeClr val="lt1">
                <a:lumMod val="100000"/>
                <a:lumOff val="0"/>
              </a:schemeClr>
            </a:solidFill>
            <a:ln w="12700">
              <a:solidFill>
                <a:schemeClr val="accent5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33" name="Flèche droite rayée 32"/>
            <p:cNvSpPr>
              <a:spLocks/>
            </p:cNvSpPr>
            <p:nvPr/>
          </p:nvSpPr>
          <p:spPr bwMode="auto">
            <a:xfrm>
              <a:off x="3848100" y="6248400"/>
              <a:ext cx="1323975" cy="161925"/>
            </a:xfrm>
            <a:prstGeom prst="stripedRightArrow">
              <a:avLst>
                <a:gd name="adj1" fmla="val 50000"/>
                <a:gd name="adj2" fmla="val 50005"/>
              </a:avLst>
            </a:prstGeom>
            <a:solidFill>
              <a:schemeClr val="accent1">
                <a:lumMod val="100000"/>
                <a:lumOff val="0"/>
              </a:schemeClr>
            </a:solidFill>
            <a:ln w="12700">
              <a:solidFill>
                <a:schemeClr val="accent1">
                  <a:lumMod val="5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34" name="Double flèche verticale 33"/>
            <p:cNvSpPr>
              <a:spLocks/>
            </p:cNvSpPr>
            <p:nvPr/>
          </p:nvSpPr>
          <p:spPr bwMode="auto">
            <a:xfrm>
              <a:off x="3009900" y="6515100"/>
              <a:ext cx="133350" cy="742950"/>
            </a:xfrm>
            <a:prstGeom prst="upDownArrow">
              <a:avLst>
                <a:gd name="adj1" fmla="val 50000"/>
                <a:gd name="adj2" fmla="val 49988"/>
              </a:avLst>
            </a:prstGeom>
            <a:solidFill>
              <a:schemeClr val="lt1">
                <a:lumMod val="100000"/>
                <a:lumOff val="0"/>
              </a:schemeClr>
            </a:solidFill>
            <a:ln w="19050">
              <a:solidFill>
                <a:schemeClr val="accent6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35" name="Rectangle à coins arrondis 34"/>
            <p:cNvSpPr>
              <a:spLocks/>
            </p:cNvSpPr>
            <p:nvPr/>
          </p:nvSpPr>
          <p:spPr bwMode="auto">
            <a:xfrm>
              <a:off x="0" y="5305425"/>
              <a:ext cx="2543175" cy="790575"/>
            </a:xfrm>
            <a:prstGeom prst="roundRect">
              <a:avLst>
                <a:gd name="adj" fmla="val 16667"/>
              </a:avLst>
            </a:prstGeom>
            <a:solidFill>
              <a:schemeClr val="lt1">
                <a:lumMod val="100000"/>
                <a:lumOff val="0"/>
              </a:schemeClr>
            </a:solidFill>
            <a:ln w="12700">
              <a:solidFill>
                <a:schemeClr val="accent6">
                  <a:lumMod val="100000"/>
                  <a:lumOff val="0"/>
                </a:schemeClr>
              </a:solidFill>
              <a:prstDash val="sysDot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just">
                <a:lnSpc>
                  <a:spcPct val="107000"/>
                </a:lnSpc>
              </a:pPr>
              <a:r>
                <a:rPr lang="fr-FR" sz="100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Développer la question sur le domaine</a:t>
              </a:r>
              <a:endParaRPr lang="fr-FR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just">
                <a:lnSpc>
                  <a:spcPct val="107000"/>
                </a:lnSpc>
              </a:pPr>
              <a:r>
                <a:rPr lang="fr-FR" sz="100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Pistes apportant des réponses</a:t>
              </a:r>
              <a:endParaRPr lang="fr-FR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just">
                <a:lnSpc>
                  <a:spcPct val="107000"/>
                </a:lnSpc>
              </a:pPr>
              <a:r>
                <a:rPr lang="fr-FR" sz="100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L’hypothèse principale peut être scindée en sous-hypothèses</a:t>
              </a:r>
              <a:endParaRPr lang="fr-FR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Organigramme : Alternative 35"/>
            <p:cNvSpPr>
              <a:spLocks/>
            </p:cNvSpPr>
            <p:nvPr/>
          </p:nvSpPr>
          <p:spPr bwMode="auto">
            <a:xfrm>
              <a:off x="200025" y="6648450"/>
              <a:ext cx="2095500" cy="523875"/>
            </a:xfrm>
            <a:prstGeom prst="flowChartAlternateProcess">
              <a:avLst/>
            </a:prstGeom>
            <a:solidFill>
              <a:schemeClr val="lt1">
                <a:lumMod val="100000"/>
                <a:lumOff val="0"/>
              </a:schemeClr>
            </a:solidFill>
            <a:ln w="12700">
              <a:solidFill>
                <a:schemeClr val="accent6">
                  <a:lumMod val="100000"/>
                  <a:lumOff val="0"/>
                </a:schemeClr>
              </a:solidFill>
              <a:prstDash val="sysDot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80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Indiquez brièvement les implications méthodologiques de ces hypothèses</a:t>
              </a:r>
              <a:endParaRPr lang="fr-FR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Organigramme : Alternative 36"/>
            <p:cNvSpPr>
              <a:spLocks/>
            </p:cNvSpPr>
            <p:nvPr/>
          </p:nvSpPr>
          <p:spPr bwMode="auto">
            <a:xfrm>
              <a:off x="5200650" y="6143625"/>
              <a:ext cx="942975" cy="457200"/>
            </a:xfrm>
            <a:prstGeom prst="flowChartAlternateProcess">
              <a:avLst/>
            </a:prstGeom>
            <a:solidFill>
              <a:schemeClr val="lt1">
                <a:lumMod val="100000"/>
                <a:lumOff val="0"/>
              </a:schemeClr>
            </a:solidFill>
            <a:ln w="12700">
              <a:solidFill>
                <a:schemeClr val="accent6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just">
                <a:lnSpc>
                  <a:spcPct val="107000"/>
                </a:lnSpc>
              </a:pPr>
              <a:r>
                <a:rPr lang="fr-FR" sz="100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Global</a:t>
              </a:r>
              <a:endParaRPr lang="fr-FR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just">
                <a:lnSpc>
                  <a:spcPct val="107000"/>
                </a:lnSpc>
              </a:pPr>
              <a:r>
                <a:rPr lang="fr-FR" sz="100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Spécifiques </a:t>
              </a:r>
              <a:endParaRPr lang="fr-FR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10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38" name="Organigramme : Alternative 37"/>
            <p:cNvSpPr>
              <a:spLocks/>
            </p:cNvSpPr>
            <p:nvPr/>
          </p:nvSpPr>
          <p:spPr bwMode="auto">
            <a:xfrm>
              <a:off x="5286375" y="4019550"/>
              <a:ext cx="971550" cy="447675"/>
            </a:xfrm>
            <a:prstGeom prst="flowChartAlternateProcess">
              <a:avLst/>
            </a:prstGeom>
            <a:solidFill>
              <a:schemeClr val="lt1">
                <a:lumMod val="100000"/>
                <a:lumOff val="0"/>
              </a:schemeClr>
            </a:solidFill>
            <a:ln w="12700">
              <a:solidFill>
                <a:schemeClr val="accent6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just">
                <a:lnSpc>
                  <a:spcPct val="107000"/>
                </a:lnSpc>
              </a:pPr>
              <a:r>
                <a:rPr lang="fr-FR" sz="100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Centrale</a:t>
              </a:r>
              <a:endParaRPr lang="fr-FR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just">
                <a:lnSpc>
                  <a:spcPct val="107000"/>
                </a:lnSpc>
              </a:pPr>
              <a:r>
                <a:rPr lang="fr-FR" sz="100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Secondaires</a:t>
              </a:r>
              <a:endParaRPr lang="fr-FR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56578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304801"/>
            <a:ext cx="8229600" cy="5826125"/>
          </a:xfrm>
        </p:spPr>
        <p:txBody>
          <a:bodyPr/>
          <a:lstStyle/>
          <a:p>
            <a:pPr marL="0" indent="0">
              <a:buNone/>
            </a:pPr>
            <a:endParaRPr lang="fr-FR" b="1" dirty="0" smtClean="0"/>
          </a:p>
          <a:p>
            <a:pPr marL="0" indent="0">
              <a:buNone/>
            </a:pPr>
            <a:endParaRPr lang="fr-FR" b="1" dirty="0" smtClean="0"/>
          </a:p>
          <a:p>
            <a:pPr marL="0" indent="0">
              <a:buNone/>
            </a:pPr>
            <a:r>
              <a:rPr lang="fr-FR" sz="3600" b="1" dirty="0" smtClean="0"/>
              <a:t>4.2- Sujet de recherche</a:t>
            </a:r>
          </a:p>
          <a:p>
            <a:pPr marL="0" indent="0" algn="ctr">
              <a:buNone/>
            </a:pPr>
            <a:endParaRPr lang="fr-FR" sz="3600" b="1" dirty="0"/>
          </a:p>
          <a:p>
            <a:pPr lvl="0"/>
            <a:r>
              <a:rPr lang="fr-FR" sz="3600" dirty="0"/>
              <a:t>Approche générale du sujet </a:t>
            </a:r>
          </a:p>
          <a:p>
            <a:pPr lvl="0"/>
            <a:r>
              <a:rPr lang="fr-FR" sz="3600" dirty="0"/>
              <a:t>Approche introductive 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2882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199" y="381000"/>
            <a:ext cx="9717741" cy="6096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3600" b="1" dirty="0" smtClean="0"/>
              <a:t>4.3- Intérêt du sujet </a:t>
            </a:r>
          </a:p>
          <a:p>
            <a:pPr marL="0" indent="0" algn="ctr">
              <a:buNone/>
            </a:pPr>
            <a:endParaRPr lang="fr-FR" sz="3600" b="1" dirty="0"/>
          </a:p>
          <a:p>
            <a:pPr lvl="0"/>
            <a:r>
              <a:rPr lang="fr-FR" sz="3600" dirty="0"/>
              <a:t>P</a:t>
            </a:r>
            <a:r>
              <a:rPr lang="fr-FR" sz="3600" dirty="0" smtClean="0"/>
              <a:t>rocessus </a:t>
            </a:r>
            <a:r>
              <a:rPr lang="fr-FR" sz="3600" dirty="0"/>
              <a:t>ou évènement d'actualité (intérêt social qui peut aussi ne pas relever de l’actualité). </a:t>
            </a:r>
            <a:endParaRPr lang="fr-FR" sz="3600" dirty="0" smtClean="0"/>
          </a:p>
          <a:p>
            <a:pPr marL="0" indent="0">
              <a:buNone/>
            </a:pPr>
            <a:endParaRPr lang="fr-FR" sz="3600" dirty="0"/>
          </a:p>
          <a:p>
            <a:pPr lvl="0"/>
            <a:r>
              <a:rPr lang="fr-FR" sz="3600" dirty="0"/>
              <a:t>D</a:t>
            </a:r>
            <a:r>
              <a:rPr lang="fr-FR" sz="3600" dirty="0" smtClean="0"/>
              <a:t>ébats </a:t>
            </a:r>
            <a:r>
              <a:rPr lang="fr-FR" sz="3600" dirty="0"/>
              <a:t>scientifique qui éclairent ce qui est abordé dans le travail (intérêt scientifique). </a:t>
            </a:r>
            <a:endParaRPr lang="fr-FR" sz="3600" dirty="0" smtClean="0"/>
          </a:p>
          <a:p>
            <a:pPr marL="0" indent="0">
              <a:buNone/>
            </a:pPr>
            <a:endParaRPr lang="fr-FR" sz="3600" dirty="0"/>
          </a:p>
          <a:p>
            <a:pPr lvl="0"/>
            <a:r>
              <a:rPr lang="fr-FR" sz="3600" dirty="0"/>
              <a:t>Exemple : un sujet très peu étudié, sujet étudié sous un seul angle théorique par les spécialistes etc. </a:t>
            </a:r>
          </a:p>
          <a:p>
            <a:pPr marL="0" indent="0" algn="just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57496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381001"/>
            <a:ext cx="9368118" cy="5749925"/>
          </a:xfrm>
        </p:spPr>
        <p:txBody>
          <a:bodyPr/>
          <a:lstStyle/>
          <a:p>
            <a:pPr marL="0" indent="0">
              <a:buNone/>
            </a:pPr>
            <a:endParaRPr lang="fr-FR" dirty="0" smtClean="0"/>
          </a:p>
          <a:p>
            <a:pPr marL="0" indent="0" algn="ctr">
              <a:buNone/>
            </a:pPr>
            <a:endParaRPr lang="fr-FR" b="1" dirty="0" smtClean="0"/>
          </a:p>
          <a:p>
            <a:pPr marL="0" indent="0">
              <a:buNone/>
            </a:pPr>
            <a:r>
              <a:rPr lang="fr-FR" sz="3600" b="1" dirty="0" smtClean="0"/>
              <a:t>4.4- Objectifs</a:t>
            </a:r>
          </a:p>
          <a:p>
            <a:pPr marL="0" indent="0" algn="ctr">
              <a:buNone/>
            </a:pPr>
            <a:endParaRPr lang="fr-FR" sz="3600" dirty="0"/>
          </a:p>
          <a:p>
            <a:pPr marL="0" indent="0">
              <a:buNone/>
            </a:pPr>
            <a:r>
              <a:rPr lang="fr-FR" sz="3600" dirty="0"/>
              <a:t>Définitions des objectifs de la </a:t>
            </a:r>
            <a:r>
              <a:rPr lang="fr-FR" sz="3600" dirty="0" smtClean="0"/>
              <a:t>recherche :</a:t>
            </a:r>
            <a:endParaRPr lang="fr-FR" sz="3600" dirty="0"/>
          </a:p>
          <a:p>
            <a:r>
              <a:rPr lang="fr-FR" sz="3600" dirty="0"/>
              <a:t>Objectif général </a:t>
            </a:r>
            <a:endParaRPr lang="fr-FR" sz="3600" dirty="0"/>
          </a:p>
          <a:p>
            <a:r>
              <a:rPr lang="fr-FR" sz="3600" dirty="0" smtClean="0"/>
              <a:t>Objectifs </a:t>
            </a:r>
            <a:r>
              <a:rPr lang="fr-FR" sz="3600" dirty="0"/>
              <a:t>spécifiques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32923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35741" y="685800"/>
            <a:ext cx="9704294" cy="6172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fr-FR" b="1" dirty="0" smtClean="0"/>
          </a:p>
          <a:p>
            <a:pPr marL="0" indent="0">
              <a:buNone/>
            </a:pPr>
            <a:r>
              <a:rPr lang="fr-FR" sz="3600" b="1" dirty="0" smtClean="0"/>
              <a:t>4.5- Problématique</a:t>
            </a:r>
            <a:endParaRPr lang="fr-FR" sz="3600" dirty="0" smtClean="0"/>
          </a:p>
          <a:p>
            <a:pPr lvl="0" algn="just"/>
            <a:r>
              <a:rPr lang="fr-FR" sz="3600" dirty="0" smtClean="0"/>
              <a:t>Corps </a:t>
            </a:r>
            <a:r>
              <a:rPr lang="fr-FR" sz="3600" dirty="0"/>
              <a:t>de problèmes articulés et pas simplement </a:t>
            </a:r>
            <a:r>
              <a:rPr lang="fr-FR" sz="3600" dirty="0" smtClean="0"/>
              <a:t>juxtaposés. </a:t>
            </a:r>
          </a:p>
          <a:p>
            <a:pPr marL="0" indent="0" algn="just">
              <a:buNone/>
            </a:pPr>
            <a:endParaRPr lang="fr-FR" sz="3600" dirty="0"/>
          </a:p>
          <a:p>
            <a:pPr lvl="0" algn="just"/>
            <a:r>
              <a:rPr lang="fr-FR" sz="3600" dirty="0"/>
              <a:t>Enjeu (suspens) : un paradoxe empirique ou théorique, une controverse dans le débat scientifique que pose la question abordée</a:t>
            </a:r>
            <a:r>
              <a:rPr lang="fr-FR" sz="3600" dirty="0" smtClean="0"/>
              <a:t>.</a:t>
            </a:r>
          </a:p>
          <a:p>
            <a:pPr marL="0" indent="0" algn="just">
              <a:buNone/>
            </a:pPr>
            <a:r>
              <a:rPr lang="fr-FR" sz="3600" dirty="0"/>
              <a:t> </a:t>
            </a:r>
            <a:endParaRPr lang="fr-FR" sz="3600" dirty="0"/>
          </a:p>
          <a:p>
            <a:pPr lvl="0" algn="just"/>
            <a:r>
              <a:rPr lang="fr-FR" sz="3600" dirty="0"/>
              <a:t>Les choix théoriques adoptés (se faire une place en retombant sur les pieds, possibilités de critiques mais avec des réserves). 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33662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304801"/>
            <a:ext cx="9569824" cy="5826125"/>
          </a:xfrm>
        </p:spPr>
        <p:txBody>
          <a:bodyPr/>
          <a:lstStyle/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sz="3600" b="1" dirty="0" smtClean="0"/>
              <a:t>4.6- Question (s) de recherche</a:t>
            </a:r>
          </a:p>
          <a:p>
            <a:pPr marL="0" indent="0" algn="ctr">
              <a:buNone/>
            </a:pPr>
            <a:endParaRPr lang="fr-FR" sz="3600" dirty="0"/>
          </a:p>
          <a:p>
            <a:pPr lvl="0"/>
            <a:r>
              <a:rPr lang="fr-FR" sz="3600" dirty="0" smtClean="0"/>
              <a:t>Question centrale.</a:t>
            </a:r>
          </a:p>
          <a:p>
            <a:pPr marL="0" indent="0">
              <a:buNone/>
            </a:pPr>
            <a:r>
              <a:rPr lang="fr-FR" sz="3600" dirty="0"/>
              <a:t> </a:t>
            </a:r>
            <a:endParaRPr lang="fr-FR" sz="3600" dirty="0"/>
          </a:p>
          <a:p>
            <a:pPr lvl="0"/>
            <a:r>
              <a:rPr lang="fr-FR" sz="3600" dirty="0"/>
              <a:t>Questions secondaires (connexes)  issues de la question </a:t>
            </a:r>
            <a:r>
              <a:rPr lang="fr-FR" sz="3600" dirty="0" smtClean="0"/>
              <a:t>centrale.</a:t>
            </a:r>
            <a:endParaRPr lang="fr-FR" sz="3600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714688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005011" y="381001"/>
            <a:ext cx="9788059" cy="5445125"/>
          </a:xfrm>
        </p:spPr>
        <p:txBody>
          <a:bodyPr/>
          <a:lstStyle/>
          <a:p>
            <a:pPr marL="0" indent="0" algn="ctr">
              <a:buNone/>
            </a:pPr>
            <a:endParaRPr lang="fr-FR" b="1" dirty="0" smtClean="0"/>
          </a:p>
          <a:p>
            <a:pPr marL="0" indent="0">
              <a:buNone/>
            </a:pPr>
            <a:r>
              <a:rPr lang="fr-FR" sz="3600" b="1" dirty="0" smtClean="0"/>
              <a:t>4.7- Hypothèses</a:t>
            </a:r>
          </a:p>
          <a:p>
            <a:pPr marL="0" indent="0" algn="ctr">
              <a:buNone/>
            </a:pPr>
            <a:endParaRPr lang="fr-FR" sz="3600" dirty="0"/>
          </a:p>
          <a:p>
            <a:pPr lvl="0" algn="just"/>
            <a:r>
              <a:rPr lang="fr-FR" sz="3600" dirty="0"/>
              <a:t>F</a:t>
            </a:r>
            <a:r>
              <a:rPr lang="fr-FR" sz="3600" dirty="0" smtClean="0"/>
              <a:t>ormulation </a:t>
            </a:r>
            <a:r>
              <a:rPr lang="fr-FR" sz="3600" dirty="0"/>
              <a:t>claire et courte en une phrase éventuellement longue (faire ressortir les variables explicative/à expliquer). </a:t>
            </a:r>
            <a:endParaRPr lang="fr-FR" sz="3600" dirty="0" smtClean="0"/>
          </a:p>
          <a:p>
            <a:pPr marL="0" indent="0" algn="just">
              <a:buNone/>
            </a:pPr>
            <a:endParaRPr lang="fr-FR" sz="3600" dirty="0"/>
          </a:p>
          <a:p>
            <a:pPr lvl="0" algn="just"/>
            <a:r>
              <a:rPr lang="fr-FR" sz="3600" dirty="0"/>
              <a:t>Le Niveau d’étude (variable explicative) détermine le comportement électoral (variable à expliquer</a:t>
            </a:r>
            <a:r>
              <a:rPr lang="fr-FR" sz="3600" dirty="0" smtClean="0"/>
              <a:t>).</a:t>
            </a:r>
          </a:p>
          <a:p>
            <a:pPr marL="0" indent="0" algn="just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3266977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436</Words>
  <Application>Microsoft Office PowerPoint</Application>
  <PresentationFormat>Grand écran</PresentationFormat>
  <Paragraphs>148</Paragraphs>
  <Slides>19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7" baseType="lpstr">
      <vt:lpstr>Arial</vt:lpstr>
      <vt:lpstr>Arial Black</vt:lpstr>
      <vt:lpstr>Calibri</vt:lpstr>
      <vt:lpstr>Calibri Light</vt:lpstr>
      <vt:lpstr>Symbol</vt:lpstr>
      <vt:lpstr>Times New Roman</vt:lpstr>
      <vt:lpstr>Wingdings</vt:lpstr>
      <vt:lpstr>Thème Office</vt:lpstr>
      <vt:lpstr>MODULE 4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4</dc:title>
  <dc:creator>LENOVO</dc:creator>
  <cp:lastModifiedBy>LENOVO</cp:lastModifiedBy>
  <cp:revision>2</cp:revision>
  <dcterms:created xsi:type="dcterms:W3CDTF">2020-12-15T18:55:12Z</dcterms:created>
  <dcterms:modified xsi:type="dcterms:W3CDTF">2020-12-15T19:35:16Z</dcterms:modified>
</cp:coreProperties>
</file>