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418322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2717001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5303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3729013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2466399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CC17630-8CEA-4981-8F6D-4D4CDDD6114E}"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156193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CC17630-8CEA-4981-8F6D-4D4CDDD6114E}" type="datetimeFigureOut">
              <a:rPr lang="fr-FR" smtClean="0"/>
              <a:t>15/12/2020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2847438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CC17630-8CEA-4981-8F6D-4D4CDDD6114E}" type="datetimeFigureOut">
              <a:rPr lang="fr-FR" smtClean="0"/>
              <a:t>15/12/2020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105750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CC17630-8CEA-4981-8F6D-4D4CDDD6114E}" type="datetimeFigureOut">
              <a:rPr lang="fr-FR" smtClean="0"/>
              <a:t>15/12/2020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3149967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C17630-8CEA-4981-8F6D-4D4CDDD6114E}"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2052238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C17630-8CEA-4981-8F6D-4D4CDDD6114E}" type="datetimeFigureOut">
              <a:rPr lang="fr-FR" smtClean="0"/>
              <a:t>15/12/2020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1BFC855-EEE8-4BE3-8B15-16F0F9F375B6}" type="slidenum">
              <a:rPr lang="fr-FR" smtClean="0"/>
              <a:t>‹N°›</a:t>
            </a:fld>
            <a:endParaRPr lang="fr-FR"/>
          </a:p>
        </p:txBody>
      </p:sp>
    </p:spTree>
    <p:extLst>
      <p:ext uri="{BB962C8B-B14F-4D97-AF65-F5344CB8AC3E}">
        <p14:creationId xmlns:p14="http://schemas.microsoft.com/office/powerpoint/2010/main" val="4193456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C17630-8CEA-4981-8F6D-4D4CDDD6114E}" type="datetimeFigureOut">
              <a:rPr lang="fr-FR" smtClean="0"/>
              <a:t>15/12/2020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BFC855-EEE8-4BE3-8B15-16F0F9F375B6}" type="slidenum">
              <a:rPr lang="fr-FR" smtClean="0"/>
              <a:t>‹N°›</a:t>
            </a:fld>
            <a:endParaRPr lang="fr-FR"/>
          </a:p>
        </p:txBody>
      </p:sp>
    </p:spTree>
    <p:extLst>
      <p:ext uri="{BB962C8B-B14F-4D97-AF65-F5344CB8AC3E}">
        <p14:creationId xmlns:p14="http://schemas.microsoft.com/office/powerpoint/2010/main" val="386949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1580496"/>
          </a:xfrm>
        </p:spPr>
        <p:txBody>
          <a:bodyPr/>
          <a:lstStyle/>
          <a:p>
            <a:r>
              <a:rPr lang="fr-FR" dirty="0" smtClean="0"/>
              <a:t>MODULE 3</a:t>
            </a:r>
            <a:endParaRPr lang="fr-FR" dirty="0"/>
          </a:p>
        </p:txBody>
      </p:sp>
      <p:sp>
        <p:nvSpPr>
          <p:cNvPr id="3" name="Sous-titre 2"/>
          <p:cNvSpPr>
            <a:spLocks noGrp="1"/>
          </p:cNvSpPr>
          <p:nvPr>
            <p:ph type="subTitle" idx="1"/>
          </p:nvPr>
        </p:nvSpPr>
        <p:spPr>
          <a:xfrm>
            <a:off x="1524000" y="3200401"/>
            <a:ext cx="10027024" cy="1963270"/>
          </a:xfrm>
        </p:spPr>
        <p:txBody>
          <a:bodyPr>
            <a:noAutofit/>
          </a:bodyPr>
          <a:lstStyle/>
          <a:p>
            <a:r>
              <a:rPr lang="fr-FR" altLang="fr-FR" sz="6000" b="1" dirty="0" smtClean="0"/>
              <a:t>L’écriture lors de la revue documentaire</a:t>
            </a:r>
            <a:endParaRPr lang="fr-FR" altLang="fr-FR" sz="6000" dirty="0" smtClean="0"/>
          </a:p>
        </p:txBody>
      </p:sp>
    </p:spTree>
    <p:extLst>
      <p:ext uri="{BB962C8B-B14F-4D97-AF65-F5344CB8AC3E}">
        <p14:creationId xmlns:p14="http://schemas.microsoft.com/office/powerpoint/2010/main" val="3550791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7165" y="304800"/>
            <a:ext cx="11080376" cy="6248400"/>
          </a:xfrm>
        </p:spPr>
        <p:txBody>
          <a:bodyPr/>
          <a:lstStyle/>
          <a:p>
            <a:pPr algn="just"/>
            <a:r>
              <a:rPr lang="fr-FR" sz="3600" dirty="0" smtClean="0"/>
              <a:t>Migrations/mobilités des adolescents.</a:t>
            </a:r>
          </a:p>
          <a:p>
            <a:r>
              <a:rPr lang="fr-FR" sz="3600" dirty="0" smtClean="0"/>
              <a:t>Santé sexuelle et reproductive des adolescentes</a:t>
            </a:r>
          </a:p>
          <a:p>
            <a:r>
              <a:rPr lang="fr-FR" sz="3600" dirty="0" smtClean="0"/>
              <a:t>Participation et prise de décision </a:t>
            </a:r>
          </a:p>
          <a:p>
            <a:r>
              <a:rPr lang="fr-FR" sz="3600" dirty="0" smtClean="0"/>
              <a:t>Vulnérabilités/précarité, exposition aux abus et violences faites aux adolescents</a:t>
            </a:r>
          </a:p>
          <a:p>
            <a:r>
              <a:rPr lang="fr-FR" sz="3600" dirty="0" smtClean="0"/>
              <a:t>Grossesses précoces </a:t>
            </a:r>
          </a:p>
          <a:p>
            <a:r>
              <a:rPr lang="fr-FR" sz="3600" dirty="0" smtClean="0"/>
              <a:t>Mariage précoce</a:t>
            </a:r>
          </a:p>
          <a:p>
            <a:r>
              <a:rPr lang="fr-FR" sz="3600" dirty="0" smtClean="0"/>
              <a:t>Travail des adolescents</a:t>
            </a:r>
          </a:p>
          <a:p>
            <a:r>
              <a:rPr lang="fr-FR" sz="3600" dirty="0" smtClean="0"/>
              <a:t>Education et apprentissages</a:t>
            </a:r>
          </a:p>
          <a:p>
            <a:r>
              <a:rPr lang="fr-FR" sz="3600" dirty="0" smtClean="0"/>
              <a:t>Migrations/mobilités des adolescents.</a:t>
            </a:r>
          </a:p>
          <a:p>
            <a:endParaRPr lang="fr-FR" dirty="0"/>
          </a:p>
        </p:txBody>
      </p:sp>
    </p:spTree>
    <p:extLst>
      <p:ext uri="{BB962C8B-B14F-4D97-AF65-F5344CB8AC3E}">
        <p14:creationId xmlns:p14="http://schemas.microsoft.com/office/powerpoint/2010/main" val="1801188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7165" y="304801"/>
            <a:ext cx="9363635" cy="5826125"/>
          </a:xfrm>
        </p:spPr>
        <p:txBody>
          <a:bodyPr/>
          <a:lstStyle/>
          <a:p>
            <a:pPr marL="0" indent="0">
              <a:buNone/>
              <a:defRPr/>
            </a:pPr>
            <a:r>
              <a:rPr lang="fr-FR" sz="3600" b="1" dirty="0"/>
              <a:t>3.3. La bibliographie</a:t>
            </a:r>
            <a:endParaRPr lang="fr-FR" sz="3600" dirty="0"/>
          </a:p>
          <a:p>
            <a:pPr>
              <a:defRPr/>
            </a:pPr>
            <a:endParaRPr lang="fr-FR" sz="1600" dirty="0"/>
          </a:p>
          <a:p>
            <a:pPr marL="0" indent="0" algn="just">
              <a:buNone/>
              <a:defRPr/>
            </a:pPr>
            <a:r>
              <a:rPr lang="fr-FR" sz="3600" dirty="0"/>
              <a:t>La recherche documentaire est réalisée selon le cadre conceptuel du sujet de recherche qui délimite la bibliographie. </a:t>
            </a:r>
            <a:endParaRPr lang="fr-FR" sz="3600" dirty="0" smtClean="0"/>
          </a:p>
          <a:p>
            <a:pPr marL="0" indent="0" algn="just">
              <a:buNone/>
              <a:defRPr/>
            </a:pPr>
            <a:endParaRPr lang="fr-FR" sz="1600" dirty="0"/>
          </a:p>
          <a:p>
            <a:pPr marL="0" indent="0" algn="just">
              <a:buNone/>
              <a:defRPr/>
            </a:pPr>
            <a:r>
              <a:rPr lang="fr-FR" sz="3600" dirty="0" smtClean="0"/>
              <a:t>La </a:t>
            </a:r>
            <a:r>
              <a:rPr lang="fr-FR" sz="3600" dirty="0"/>
              <a:t>bibliographie comporte principalement des articles et ouvrages scientifiques</a:t>
            </a:r>
            <a:r>
              <a:rPr lang="fr-FR" sz="3600" dirty="0" smtClean="0"/>
              <a:t>.</a:t>
            </a:r>
          </a:p>
          <a:p>
            <a:pPr marL="0" indent="0" algn="just">
              <a:buNone/>
              <a:defRPr/>
            </a:pPr>
            <a:r>
              <a:rPr lang="fr-FR" sz="3600" dirty="0" smtClean="0"/>
              <a:t> </a:t>
            </a:r>
            <a:endParaRPr lang="fr-FR" sz="1600" dirty="0" smtClean="0"/>
          </a:p>
          <a:p>
            <a:pPr marL="0" indent="0" algn="just">
              <a:buNone/>
              <a:defRPr/>
            </a:pPr>
            <a:r>
              <a:rPr lang="fr-FR" sz="3600" dirty="0" smtClean="0"/>
              <a:t>Vous </a:t>
            </a:r>
            <a:r>
              <a:rPr lang="fr-FR" sz="3600" dirty="0"/>
              <a:t>devrez veiller à préserver la prédominance des publications scientifiques. </a:t>
            </a:r>
          </a:p>
          <a:p>
            <a:pPr marL="0" indent="0">
              <a:buNone/>
              <a:defRPr/>
            </a:pPr>
            <a:endParaRPr lang="fr-FR" dirty="0"/>
          </a:p>
        </p:txBody>
      </p:sp>
    </p:spTree>
    <p:extLst>
      <p:ext uri="{BB962C8B-B14F-4D97-AF65-F5344CB8AC3E}">
        <p14:creationId xmlns:p14="http://schemas.microsoft.com/office/powerpoint/2010/main" val="2755851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u contenu 2"/>
          <p:cNvSpPr>
            <a:spLocks noGrp="1"/>
          </p:cNvSpPr>
          <p:nvPr>
            <p:ph idx="1"/>
          </p:nvPr>
        </p:nvSpPr>
        <p:spPr>
          <a:xfrm>
            <a:off x="766482" y="228601"/>
            <a:ext cx="9444318" cy="5902325"/>
          </a:xfrm>
        </p:spPr>
        <p:txBody>
          <a:bodyPr/>
          <a:lstStyle/>
          <a:p>
            <a:pPr marL="0" indent="0">
              <a:buNone/>
            </a:pPr>
            <a:endParaRPr lang="fr-FR" altLang="fr-FR" b="1" dirty="0" smtClean="0"/>
          </a:p>
          <a:p>
            <a:pPr marL="0" indent="0">
              <a:buNone/>
            </a:pPr>
            <a:endParaRPr lang="fr-FR" altLang="fr-FR" b="1" dirty="0" smtClean="0"/>
          </a:p>
          <a:p>
            <a:pPr marL="0" indent="0">
              <a:buNone/>
            </a:pPr>
            <a:endParaRPr lang="fr-FR" altLang="fr-FR" b="1" dirty="0" smtClean="0"/>
          </a:p>
          <a:p>
            <a:pPr marL="0" indent="0" algn="just">
              <a:buNone/>
            </a:pPr>
            <a:r>
              <a:rPr lang="fr-FR" altLang="fr-FR" sz="3600" b="1" dirty="0" smtClean="0"/>
              <a:t>Les manuels, dictionnaires scientifiques </a:t>
            </a:r>
            <a:r>
              <a:rPr lang="fr-FR" sz="3600" dirty="0"/>
              <a:t>doivent figurer en bonne place dans la bibliographie.  Vous devrez vous y référer dans la thèse.</a:t>
            </a:r>
          </a:p>
          <a:p>
            <a:pPr marL="0" indent="0" algn="ctr">
              <a:buNone/>
            </a:pPr>
            <a:r>
              <a:rPr lang="fr-FR" altLang="fr-FR" sz="3600" b="1" dirty="0" smtClean="0"/>
              <a:t>  </a:t>
            </a:r>
            <a:r>
              <a:rPr lang="fr-FR" altLang="fr-FR" sz="3600" dirty="0" smtClean="0"/>
              <a:t>(exemples)</a:t>
            </a:r>
          </a:p>
        </p:txBody>
      </p:sp>
    </p:spTree>
    <p:extLst>
      <p:ext uri="{BB962C8B-B14F-4D97-AF65-F5344CB8AC3E}">
        <p14:creationId xmlns:p14="http://schemas.microsoft.com/office/powerpoint/2010/main" val="4207153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0"/>
            <a:ext cx="8229600" cy="6248400"/>
          </a:xfrm>
        </p:spPr>
        <p:txBody>
          <a:bodyPr/>
          <a:lstStyle/>
          <a:p>
            <a:pPr>
              <a:defRPr/>
            </a:pPr>
            <a:r>
              <a:rPr lang="fr-FR" dirty="0" smtClean="0"/>
              <a:t>Dictionnaire Wolf/Français, </a:t>
            </a:r>
            <a:r>
              <a:rPr lang="fr-FR" dirty="0" err="1" smtClean="0"/>
              <a:t>Arame</a:t>
            </a:r>
            <a:r>
              <a:rPr lang="fr-FR" dirty="0" smtClean="0"/>
              <a:t> </a:t>
            </a:r>
            <a:r>
              <a:rPr lang="fr-FR" dirty="0" err="1" smtClean="0"/>
              <a:t>Fal</a:t>
            </a:r>
            <a:r>
              <a:rPr lang="fr-FR" dirty="0" smtClean="0"/>
              <a:t> et </a:t>
            </a:r>
          </a:p>
          <a:p>
            <a:pPr marL="0" indent="0">
              <a:buNone/>
              <a:defRPr/>
            </a:pPr>
            <a:r>
              <a:rPr lang="fr-FR" dirty="0"/>
              <a:t> </a:t>
            </a:r>
            <a:r>
              <a:rPr lang="fr-FR" dirty="0" smtClean="0"/>
              <a:t>  al , 1990, Karthala, Paris, 339 p.</a:t>
            </a:r>
          </a:p>
          <a:p>
            <a:pPr marL="0" indent="0" algn="ctr">
              <a:buNone/>
              <a:defRPr/>
            </a:pPr>
            <a:endParaRPr lang="fr-FR" dirty="0"/>
          </a:p>
        </p:txBody>
      </p:sp>
      <p:pic>
        <p:nvPicPr>
          <p:cNvPr id="56323" name="Image 4" descr=" FAL Arame, SANTOS Rosine, DONEUX Jean Léonce - Dictionnaire Wolof-Français suivi d'un index Français-Wolo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524000"/>
            <a:ext cx="3200400" cy="4703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6676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u contenu 2"/>
          <p:cNvSpPr>
            <a:spLocks noGrp="1"/>
          </p:cNvSpPr>
          <p:nvPr>
            <p:ph idx="1"/>
          </p:nvPr>
        </p:nvSpPr>
        <p:spPr>
          <a:xfrm>
            <a:off x="1981200" y="304800"/>
            <a:ext cx="8077200" cy="6248400"/>
          </a:xfrm>
        </p:spPr>
        <p:txBody>
          <a:bodyPr/>
          <a:lstStyle/>
          <a:p>
            <a:r>
              <a:rPr lang="fr-FR" altLang="fr-FR" dirty="0" smtClean="0"/>
              <a:t>Dictionnaire des biens communs, 2017, Marie Cornu, Fabienne </a:t>
            </a:r>
            <a:r>
              <a:rPr lang="fr-FR" altLang="fr-FR" dirty="0" err="1" smtClean="0"/>
              <a:t>Orsi</a:t>
            </a:r>
            <a:r>
              <a:rPr lang="fr-FR" altLang="fr-FR" dirty="0" smtClean="0"/>
              <a:t>, Judith </a:t>
            </a:r>
            <a:r>
              <a:rPr lang="fr-FR" altLang="fr-FR" dirty="0" err="1" smtClean="0"/>
              <a:t>Rochfeld</a:t>
            </a:r>
            <a:r>
              <a:rPr lang="fr-FR" altLang="fr-FR" dirty="0" smtClean="0"/>
              <a:t>, PUF, 1230 p. </a:t>
            </a:r>
          </a:p>
        </p:txBody>
      </p:sp>
      <p:pic>
        <p:nvPicPr>
          <p:cNvPr id="57347" name="Image 4" descr="Dictionnaire des biens commu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045322"/>
            <a:ext cx="2895600" cy="4279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8568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457200"/>
            <a:ext cx="8229600" cy="6400800"/>
          </a:xfrm>
        </p:spPr>
        <p:txBody>
          <a:bodyPr/>
          <a:lstStyle/>
          <a:p>
            <a:pPr>
              <a:defRPr/>
            </a:pPr>
            <a:r>
              <a:rPr lang="fr-FR" dirty="0" smtClean="0"/>
              <a:t>Les fondements de la psychologie sociale, 1994, Robert J. </a:t>
            </a:r>
            <a:r>
              <a:rPr lang="fr-FR" dirty="0" err="1" smtClean="0"/>
              <a:t>Vallerand</a:t>
            </a:r>
            <a:r>
              <a:rPr lang="fr-FR" dirty="0" smtClean="0"/>
              <a:t>, </a:t>
            </a:r>
            <a:r>
              <a:rPr lang="fr-FR" dirty="0" err="1" smtClean="0"/>
              <a:t>gaëtan</a:t>
            </a:r>
            <a:r>
              <a:rPr lang="fr-FR" dirty="0" smtClean="0"/>
              <a:t> </a:t>
            </a:r>
            <a:r>
              <a:rPr lang="fr-FR" dirty="0" err="1" smtClean="0"/>
              <a:t>morin</a:t>
            </a:r>
            <a:r>
              <a:rPr lang="fr-FR" dirty="0" smtClean="0"/>
              <a:t> éditeur, Montréal-Paris, 888 p.) doivent figurer en bonne place dans la bibliographie.  Vous devrez vous y référer dans la thèse.</a:t>
            </a:r>
          </a:p>
          <a:p>
            <a:pPr marL="0" indent="0">
              <a:buNone/>
              <a:defRPr/>
            </a:pPr>
            <a:endParaRPr lang="fr-FR" dirty="0"/>
          </a:p>
        </p:txBody>
      </p:sp>
      <p:pic>
        <p:nvPicPr>
          <p:cNvPr id="58371" name="Imag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2895600"/>
            <a:ext cx="3200400" cy="3841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9499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9273988" cy="5749925"/>
          </a:xfrm>
        </p:spPr>
        <p:txBody>
          <a:bodyPr>
            <a:noAutofit/>
          </a:bodyPr>
          <a:lstStyle/>
          <a:p>
            <a:pPr marL="0" indent="0" algn="just">
              <a:buNone/>
            </a:pPr>
            <a:endParaRPr lang="fr-FR" sz="3600" dirty="0"/>
          </a:p>
          <a:p>
            <a:pPr marL="0" indent="0" algn="just">
              <a:buNone/>
            </a:pPr>
            <a:r>
              <a:rPr lang="fr-FR" sz="3600" dirty="0" smtClean="0"/>
              <a:t>Les </a:t>
            </a:r>
            <a:r>
              <a:rPr lang="fr-FR" sz="3600" dirty="0"/>
              <a:t>publications institutionnelles (UNICEF, OMS, B M, ANSD, Ministères, organismes publics, etc</a:t>
            </a:r>
            <a:r>
              <a:rPr lang="fr-FR" sz="3600" dirty="0" smtClean="0"/>
              <a:t>.) </a:t>
            </a:r>
            <a:r>
              <a:rPr lang="fr-FR" sz="3600" dirty="0"/>
              <a:t>peuvent figurer dans la bibliographie lorsque l’auteur s’y réfère dans la thèse. Les thèses, mémoires, etc. sont également souhaités dans la bibliographie dès l’instant que l’auteur les évoque dans la thèse</a:t>
            </a:r>
            <a:r>
              <a:rPr lang="fr-FR" sz="3600" dirty="0" smtClean="0"/>
              <a:t>.</a:t>
            </a:r>
          </a:p>
          <a:p>
            <a:pPr marL="0" indent="0" algn="just">
              <a:buNone/>
            </a:pPr>
            <a:endParaRPr lang="fr-FR" sz="3600" dirty="0"/>
          </a:p>
          <a:p>
            <a:pPr marL="0" indent="0" algn="just">
              <a:buNone/>
            </a:pPr>
            <a:r>
              <a:rPr lang="fr-FR" sz="3600" dirty="0" smtClean="0"/>
              <a:t>Il en est de même des documents sous terrains et administratifs. Cependant, leur usage doit être raisonnable. </a:t>
            </a:r>
          </a:p>
          <a:p>
            <a:pPr marL="0" indent="0" algn="just">
              <a:buNone/>
            </a:pPr>
            <a:endParaRPr lang="fr-FR" sz="3600" dirty="0"/>
          </a:p>
          <a:p>
            <a:pPr marL="0" indent="0">
              <a:buNone/>
            </a:pPr>
            <a:endParaRPr lang="fr-FR" sz="3600" dirty="0"/>
          </a:p>
        </p:txBody>
      </p:sp>
    </p:spTree>
    <p:extLst>
      <p:ext uri="{BB962C8B-B14F-4D97-AF65-F5344CB8AC3E}">
        <p14:creationId xmlns:p14="http://schemas.microsoft.com/office/powerpoint/2010/main" val="2500851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9247094" cy="5826125"/>
          </a:xfrm>
        </p:spPr>
        <p:txBody>
          <a:bodyPr/>
          <a:lstStyle/>
          <a:p>
            <a:pPr marL="0" indent="0">
              <a:buNone/>
            </a:pPr>
            <a:endParaRPr lang="fr-FR" dirty="0" smtClean="0"/>
          </a:p>
          <a:p>
            <a:pPr marL="0" indent="0" algn="just">
              <a:buNone/>
            </a:pPr>
            <a:r>
              <a:rPr lang="fr-FR" sz="3600" dirty="0" smtClean="0"/>
              <a:t>Les </a:t>
            </a:r>
            <a:r>
              <a:rPr lang="fr-FR" sz="3600" dirty="0"/>
              <a:t>documents numériques avec leur référencement ont leur place dans la bibliographie.</a:t>
            </a:r>
          </a:p>
          <a:p>
            <a:pPr marL="0" indent="0" algn="just">
              <a:buNone/>
            </a:pPr>
            <a:endParaRPr lang="fr-FR" sz="3600" dirty="0"/>
          </a:p>
          <a:p>
            <a:pPr marL="0" indent="0" algn="just">
              <a:buNone/>
            </a:pPr>
            <a:r>
              <a:rPr lang="fr-FR" sz="3600" dirty="0"/>
              <a:t>La bibliographie est présentée selon les normes retenues par le CAMES (voir </a:t>
            </a:r>
            <a:r>
              <a:rPr lang="fr-FR" sz="3600" dirty="0" smtClean="0"/>
              <a:t>encadré).</a:t>
            </a:r>
            <a:endParaRPr lang="fr-FR" sz="3600" dirty="0"/>
          </a:p>
          <a:p>
            <a:pPr marL="0" indent="0">
              <a:buNone/>
            </a:pPr>
            <a:endParaRPr lang="fr-FR" dirty="0"/>
          </a:p>
        </p:txBody>
      </p:sp>
    </p:spTree>
    <p:extLst>
      <p:ext uri="{BB962C8B-B14F-4D97-AF65-F5344CB8AC3E}">
        <p14:creationId xmlns:p14="http://schemas.microsoft.com/office/powerpoint/2010/main" val="695293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du contenu 8"/>
          <p:cNvPicPr>
            <a:picLocks noGrp="1" noChangeAspect="1"/>
          </p:cNvPicPr>
          <p:nvPr>
            <p:ph idx="1"/>
          </p:nvPr>
        </p:nvPicPr>
        <p:blipFill>
          <a:blip r:embed="rId2"/>
          <a:stretch>
            <a:fillRect/>
          </a:stretch>
        </p:blipFill>
        <p:spPr>
          <a:xfrm>
            <a:off x="2133600" y="152400"/>
            <a:ext cx="7924800" cy="6295402"/>
          </a:xfrm>
          <a:prstGeom prst="rect">
            <a:avLst/>
          </a:prstGeom>
        </p:spPr>
      </p:pic>
    </p:spTree>
    <p:extLst>
      <p:ext uri="{BB962C8B-B14F-4D97-AF65-F5344CB8AC3E}">
        <p14:creationId xmlns:p14="http://schemas.microsoft.com/office/powerpoint/2010/main" val="2971518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9368118" cy="5826125"/>
          </a:xfrm>
        </p:spPr>
        <p:txBody>
          <a:bodyPr>
            <a:normAutofit/>
          </a:bodyPr>
          <a:lstStyle/>
          <a:p>
            <a:pPr marL="0" indent="0">
              <a:buNone/>
            </a:pPr>
            <a:r>
              <a:rPr lang="fr-FR" sz="3600" b="1" dirty="0"/>
              <a:t>3.4. Les notes de lecture</a:t>
            </a:r>
            <a:endParaRPr lang="fr-FR" sz="3600" dirty="0"/>
          </a:p>
          <a:p>
            <a:endParaRPr lang="fr-FR" sz="3600" dirty="0"/>
          </a:p>
          <a:p>
            <a:pPr marL="0" indent="0" algn="just">
              <a:buNone/>
            </a:pPr>
            <a:r>
              <a:rPr lang="fr-FR" sz="3600" dirty="0"/>
              <a:t>Certains auteurs rigoureux procèdent par des </a:t>
            </a:r>
            <a:r>
              <a:rPr lang="fr-FR" sz="3600" b="1" dirty="0"/>
              <a:t>notes de lecture de chaque publication ou document consulté </a:t>
            </a:r>
            <a:r>
              <a:rPr lang="fr-FR" sz="3600" dirty="0"/>
              <a:t>tout au long du processus de construction de la thèse. </a:t>
            </a:r>
            <a:endParaRPr lang="fr-FR" sz="3600" dirty="0" smtClean="0"/>
          </a:p>
          <a:p>
            <a:pPr marL="0" indent="0" algn="just">
              <a:buNone/>
            </a:pPr>
            <a:endParaRPr lang="fr-FR" sz="3600" dirty="0"/>
          </a:p>
          <a:p>
            <a:pPr marL="0" indent="0" algn="just">
              <a:buNone/>
            </a:pPr>
            <a:r>
              <a:rPr lang="fr-FR" sz="3600" dirty="0" smtClean="0"/>
              <a:t>Ces </a:t>
            </a:r>
            <a:r>
              <a:rPr lang="fr-FR" sz="3600" dirty="0"/>
              <a:t>notes de lecture </a:t>
            </a:r>
            <a:r>
              <a:rPr lang="fr-FR" sz="3600" b="1" dirty="0"/>
              <a:t>sont mises en relation</a:t>
            </a:r>
            <a:r>
              <a:rPr lang="fr-FR" sz="3600" dirty="0"/>
              <a:t> pour </a:t>
            </a:r>
            <a:r>
              <a:rPr lang="fr-FR" sz="3600" b="1" dirty="0"/>
              <a:t>construire la recherche documentaire</a:t>
            </a:r>
            <a:r>
              <a:rPr lang="fr-FR" sz="3600" dirty="0"/>
              <a:t> qui se structure selon le cadre d’analyse. </a:t>
            </a:r>
          </a:p>
        </p:txBody>
      </p:sp>
    </p:spTree>
    <p:extLst>
      <p:ext uri="{BB962C8B-B14F-4D97-AF65-F5344CB8AC3E}">
        <p14:creationId xmlns:p14="http://schemas.microsoft.com/office/powerpoint/2010/main" val="1868885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u contenu 2"/>
          <p:cNvSpPr>
            <a:spLocks noGrp="1"/>
          </p:cNvSpPr>
          <p:nvPr>
            <p:ph idx="1"/>
          </p:nvPr>
        </p:nvSpPr>
        <p:spPr>
          <a:xfrm>
            <a:off x="1981200" y="304800"/>
            <a:ext cx="8229600" cy="6248400"/>
          </a:xfrm>
        </p:spPr>
        <p:txBody>
          <a:bodyPr>
            <a:normAutofit lnSpcReduction="10000"/>
          </a:bodyPr>
          <a:lstStyle/>
          <a:p>
            <a:pPr marL="0" indent="0">
              <a:buNone/>
            </a:pPr>
            <a:endParaRPr lang="fr-FR" altLang="fr-FR" b="1" dirty="0" smtClean="0"/>
          </a:p>
          <a:p>
            <a:pPr marL="0" indent="0" algn="just">
              <a:buNone/>
            </a:pPr>
            <a:r>
              <a:rPr lang="fr-FR" altLang="fr-FR" sz="3600" b="1" dirty="0" smtClean="0"/>
              <a:t>L’information scientifique se construit dans le prolongement de l’état des savoirs. </a:t>
            </a:r>
          </a:p>
          <a:p>
            <a:pPr marL="0" indent="0" algn="just">
              <a:buNone/>
            </a:pPr>
            <a:endParaRPr lang="fr-FR" altLang="fr-FR" sz="3600" b="1" dirty="0"/>
          </a:p>
          <a:p>
            <a:pPr marL="0" indent="0" algn="just">
              <a:buNone/>
            </a:pPr>
            <a:r>
              <a:rPr lang="fr-FR" altLang="fr-FR" sz="3600" dirty="0" smtClean="0"/>
              <a:t>Une thèse se situe dès lors </a:t>
            </a:r>
            <a:r>
              <a:rPr lang="fr-FR" altLang="fr-FR" sz="3600" b="1" dirty="0" smtClean="0"/>
              <a:t>en aval des connaissances pour en être une contribution</a:t>
            </a:r>
            <a:r>
              <a:rPr lang="fr-FR" altLang="fr-FR" sz="3600" dirty="0" smtClean="0"/>
              <a:t>. </a:t>
            </a:r>
          </a:p>
          <a:p>
            <a:pPr marL="0" indent="0" algn="just">
              <a:buNone/>
            </a:pPr>
            <a:endParaRPr lang="fr-FR" altLang="fr-FR" sz="3600" dirty="0" smtClean="0"/>
          </a:p>
          <a:p>
            <a:pPr marL="0" indent="0" algn="just">
              <a:buNone/>
            </a:pPr>
            <a:r>
              <a:rPr lang="fr-FR" altLang="fr-FR" sz="3600" dirty="0" smtClean="0"/>
              <a:t>Elle peut réfuter des connaissances, apporter des nuances ou formuler des nouvelles pistes inexplorées.</a:t>
            </a:r>
          </a:p>
          <a:p>
            <a:pPr marL="0" indent="0">
              <a:buNone/>
            </a:pPr>
            <a:endParaRPr lang="fr-FR" altLang="fr-FR" dirty="0" smtClean="0"/>
          </a:p>
        </p:txBody>
      </p:sp>
    </p:spTree>
    <p:extLst>
      <p:ext uri="{BB962C8B-B14F-4D97-AF65-F5344CB8AC3E}">
        <p14:creationId xmlns:p14="http://schemas.microsoft.com/office/powerpoint/2010/main" val="3379300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199" y="381001"/>
            <a:ext cx="8951259" cy="5749925"/>
          </a:xfrm>
        </p:spPr>
        <p:txBody>
          <a:bodyPr/>
          <a:lstStyle/>
          <a:p>
            <a:pPr marL="0" indent="0">
              <a:buNone/>
            </a:pPr>
            <a:endParaRPr lang="fr-FR" dirty="0" smtClean="0"/>
          </a:p>
          <a:p>
            <a:pPr marL="0" indent="0">
              <a:buNone/>
            </a:pPr>
            <a:endParaRPr lang="fr-FR" dirty="0"/>
          </a:p>
          <a:p>
            <a:pPr marL="0" indent="0" algn="just">
              <a:buNone/>
            </a:pPr>
            <a:r>
              <a:rPr lang="fr-FR" sz="3600" dirty="0" smtClean="0"/>
              <a:t>La revue documentaire est </a:t>
            </a:r>
            <a:r>
              <a:rPr lang="fr-FR" sz="3600" b="1" dirty="0" smtClean="0"/>
              <a:t>une analyse critique</a:t>
            </a:r>
            <a:r>
              <a:rPr lang="fr-FR" sz="3600" dirty="0" smtClean="0"/>
              <a:t>, </a:t>
            </a:r>
            <a:r>
              <a:rPr lang="fr-FR" sz="3600" b="1" dirty="0" smtClean="0"/>
              <a:t>une discussion de l’état des connaissances </a:t>
            </a:r>
            <a:endParaRPr lang="fr-FR" sz="3600" b="1" dirty="0" smtClean="0"/>
          </a:p>
          <a:p>
            <a:pPr marL="0" indent="0" algn="just">
              <a:buNone/>
            </a:pPr>
            <a:endParaRPr lang="fr-FR" sz="3600" b="1" dirty="0"/>
          </a:p>
          <a:p>
            <a:pPr marL="0" indent="0" algn="just">
              <a:buNone/>
            </a:pPr>
            <a:r>
              <a:rPr lang="fr-FR" sz="3600" dirty="0" smtClean="0"/>
              <a:t>en </a:t>
            </a:r>
            <a:r>
              <a:rPr lang="fr-FR" sz="3600" dirty="0" smtClean="0"/>
              <a:t>déclinant les niveaux de complexité et </a:t>
            </a:r>
            <a:r>
              <a:rPr lang="fr-FR" sz="3600" b="1" dirty="0" smtClean="0"/>
              <a:t>en </a:t>
            </a:r>
            <a:r>
              <a:rPr lang="fr-FR" sz="3600" b="1" dirty="0" smtClean="0"/>
              <a:t>les référant aux auteurs</a:t>
            </a:r>
            <a:r>
              <a:rPr lang="fr-FR" sz="3600" dirty="0" smtClean="0"/>
              <a:t> qui en sont les producteurs.</a:t>
            </a:r>
          </a:p>
          <a:p>
            <a:pPr marL="0" indent="0">
              <a:buNone/>
            </a:pPr>
            <a:endParaRPr lang="fr-FR" dirty="0"/>
          </a:p>
        </p:txBody>
      </p:sp>
    </p:spTree>
    <p:extLst>
      <p:ext uri="{BB962C8B-B14F-4D97-AF65-F5344CB8AC3E}">
        <p14:creationId xmlns:p14="http://schemas.microsoft.com/office/powerpoint/2010/main" val="2525537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199" y="228601"/>
            <a:ext cx="9435353" cy="5902325"/>
          </a:xfrm>
        </p:spPr>
        <p:txBody>
          <a:bodyPr/>
          <a:lstStyle/>
          <a:p>
            <a:pPr marL="0" indent="0">
              <a:buNone/>
            </a:pPr>
            <a:endParaRPr lang="fr-FR" sz="1400" b="1" dirty="0"/>
          </a:p>
          <a:p>
            <a:pPr marL="0" indent="0">
              <a:buNone/>
            </a:pPr>
            <a:r>
              <a:rPr lang="fr-FR" sz="3600" b="1" dirty="0" smtClean="0"/>
              <a:t>3.4.1</a:t>
            </a:r>
            <a:r>
              <a:rPr lang="fr-FR" sz="3600" b="1" dirty="0"/>
              <a:t>. Comment les notes de lecture participent de l’écriture scientifique ?</a:t>
            </a:r>
            <a:endParaRPr lang="fr-FR" sz="3600" dirty="0"/>
          </a:p>
          <a:p>
            <a:endParaRPr lang="fr-FR" sz="3600" dirty="0" smtClean="0"/>
          </a:p>
          <a:p>
            <a:pPr marL="0" indent="0" algn="just">
              <a:buNone/>
            </a:pPr>
            <a:r>
              <a:rPr lang="fr-FR" sz="3600" b="1" dirty="0" smtClean="0"/>
              <a:t>Les </a:t>
            </a:r>
            <a:r>
              <a:rPr lang="fr-FR" sz="3600" b="1" dirty="0"/>
              <a:t>résultats des lectures doivent se retrouver dans la mise en perspective de vos analyses.</a:t>
            </a:r>
            <a:r>
              <a:rPr lang="fr-FR" sz="3600" dirty="0"/>
              <a:t> </a:t>
            </a:r>
            <a:endParaRPr lang="fr-FR" sz="3600" dirty="0" smtClean="0"/>
          </a:p>
          <a:p>
            <a:pPr marL="0" indent="0" algn="just">
              <a:buNone/>
            </a:pPr>
            <a:endParaRPr lang="fr-FR" sz="3600" dirty="0"/>
          </a:p>
          <a:p>
            <a:pPr marL="0" indent="0" algn="just">
              <a:buNone/>
            </a:pPr>
            <a:r>
              <a:rPr lang="fr-FR" sz="3600" dirty="0" smtClean="0"/>
              <a:t>Il</a:t>
            </a:r>
            <a:r>
              <a:rPr lang="fr-FR" sz="3600" dirty="0"/>
              <a:t> convient donc de répartir dans les différents chapitres le recours aux résultats d’autres recherches et à d’autres écoles de pensées. </a:t>
            </a:r>
          </a:p>
        </p:txBody>
      </p:sp>
    </p:spTree>
    <p:extLst>
      <p:ext uri="{BB962C8B-B14F-4D97-AF65-F5344CB8AC3E}">
        <p14:creationId xmlns:p14="http://schemas.microsoft.com/office/powerpoint/2010/main" val="2102266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9596718" cy="5826125"/>
          </a:xfrm>
        </p:spPr>
        <p:txBody>
          <a:bodyPr/>
          <a:lstStyle/>
          <a:p>
            <a:pPr marL="0" indent="0">
              <a:buNone/>
            </a:pPr>
            <a:endParaRPr lang="fr-FR" b="1" dirty="0" smtClean="0"/>
          </a:p>
          <a:p>
            <a:pPr marL="0" indent="0" algn="just">
              <a:buNone/>
            </a:pPr>
            <a:r>
              <a:rPr lang="fr-FR" sz="3600" b="1" dirty="0" smtClean="0"/>
              <a:t>Toute </a:t>
            </a:r>
            <a:r>
              <a:rPr lang="fr-FR" sz="3600" b="1" dirty="0" smtClean="0"/>
              <a:t>discussion dans la thèse selon vos termes et le fil directeur qui l’organise peut amener à convoquer d’autres auteurs </a:t>
            </a:r>
            <a:r>
              <a:rPr lang="fr-FR" sz="3600" dirty="0" smtClean="0"/>
              <a:t>afin de donner de </a:t>
            </a:r>
            <a:r>
              <a:rPr lang="fr-FR" sz="3600" b="1" dirty="0" smtClean="0"/>
              <a:t>l’épaisseur théorique à vos analyses</a:t>
            </a:r>
            <a:r>
              <a:rPr lang="fr-FR" sz="3600" dirty="0" smtClean="0"/>
              <a:t>, </a:t>
            </a:r>
            <a:endParaRPr lang="fr-FR" sz="3600" dirty="0" smtClean="0"/>
          </a:p>
          <a:p>
            <a:pPr marL="0" indent="0" algn="just">
              <a:buNone/>
            </a:pPr>
            <a:endParaRPr lang="fr-FR" sz="3600" dirty="0"/>
          </a:p>
          <a:p>
            <a:pPr marL="0" indent="0" algn="just">
              <a:buNone/>
            </a:pPr>
            <a:r>
              <a:rPr lang="fr-FR" sz="3600" dirty="0" smtClean="0"/>
              <a:t>leur </a:t>
            </a:r>
            <a:r>
              <a:rPr lang="fr-FR" sz="3600" b="1" dirty="0" smtClean="0"/>
              <a:t>profondeur historique</a:t>
            </a:r>
            <a:r>
              <a:rPr lang="fr-FR" sz="3600" dirty="0" smtClean="0"/>
              <a:t>, la </a:t>
            </a:r>
            <a:r>
              <a:rPr lang="fr-FR" sz="3600" b="1" dirty="0" smtClean="0"/>
              <a:t>finesse de vos observations</a:t>
            </a:r>
            <a:r>
              <a:rPr lang="fr-FR" sz="3600" dirty="0" smtClean="0"/>
              <a:t> à partir d’une description rigoureuse du terrain et des faits, perceptions,  ou pratiques étudiés.</a:t>
            </a:r>
          </a:p>
          <a:p>
            <a:pPr marL="0" indent="0">
              <a:buNone/>
            </a:pPr>
            <a:endParaRPr lang="fr-FR" dirty="0"/>
          </a:p>
        </p:txBody>
      </p:sp>
    </p:spTree>
    <p:extLst>
      <p:ext uri="{BB962C8B-B14F-4D97-AF65-F5344CB8AC3E}">
        <p14:creationId xmlns:p14="http://schemas.microsoft.com/office/powerpoint/2010/main" val="2113236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0"/>
            <a:ext cx="9327776" cy="6172200"/>
          </a:xfrm>
        </p:spPr>
        <p:txBody>
          <a:bodyPr>
            <a:normAutofit lnSpcReduction="10000"/>
          </a:bodyPr>
          <a:lstStyle/>
          <a:p>
            <a:pPr marL="0" indent="0" algn="just">
              <a:buNone/>
            </a:pPr>
            <a:endParaRPr lang="fr-FR" sz="1400" dirty="0"/>
          </a:p>
          <a:p>
            <a:pPr marL="0" indent="0" algn="just">
              <a:buNone/>
            </a:pPr>
            <a:r>
              <a:rPr lang="fr-FR" sz="3600" dirty="0" smtClean="0"/>
              <a:t>Vous </a:t>
            </a:r>
            <a:r>
              <a:rPr lang="fr-FR" sz="3600" dirty="0"/>
              <a:t>aurez remarqué l’emploi constant </a:t>
            </a:r>
            <a:r>
              <a:rPr lang="fr-FR" sz="3600" dirty="0" smtClean="0"/>
              <a:t>de </a:t>
            </a:r>
            <a:r>
              <a:rPr lang="fr-FR" sz="3600" dirty="0"/>
              <a:t>termes comme structuration, </a:t>
            </a:r>
            <a:r>
              <a:rPr lang="fr-FR" sz="3600" dirty="0" smtClean="0"/>
              <a:t>construction</a:t>
            </a:r>
            <a:r>
              <a:rPr lang="fr-FR" sz="3600" dirty="0"/>
              <a:t>, </a:t>
            </a:r>
            <a:r>
              <a:rPr lang="fr-FR" sz="3600" dirty="0" smtClean="0"/>
              <a:t>rigueur</a:t>
            </a:r>
            <a:r>
              <a:rPr lang="fr-FR" sz="3600" dirty="0"/>
              <a:t>, </a:t>
            </a:r>
            <a:r>
              <a:rPr lang="fr-FR" sz="3600" dirty="0" smtClean="0"/>
              <a:t>méthode</a:t>
            </a:r>
            <a:r>
              <a:rPr lang="fr-FR" sz="3600" dirty="0"/>
              <a:t>, cadre théorique, </a:t>
            </a:r>
            <a:endParaRPr lang="fr-FR" sz="3600" dirty="0" smtClean="0"/>
          </a:p>
          <a:p>
            <a:pPr marL="0" indent="0" algn="just">
              <a:buNone/>
            </a:pPr>
            <a:endParaRPr lang="fr-FR" sz="3600" dirty="0"/>
          </a:p>
          <a:p>
            <a:pPr marL="0" indent="0" algn="just">
              <a:buNone/>
            </a:pPr>
            <a:r>
              <a:rPr lang="fr-FR" sz="3600" dirty="0" smtClean="0"/>
              <a:t>car </a:t>
            </a:r>
            <a:r>
              <a:rPr lang="fr-FR" sz="3600" dirty="0"/>
              <a:t>on ne saurait passer sous silence le fait que </a:t>
            </a:r>
            <a:r>
              <a:rPr lang="fr-FR" sz="3600" b="1" dirty="0"/>
              <a:t>rédiger une thèse demeure un engagement </a:t>
            </a:r>
            <a:endParaRPr lang="fr-FR" sz="3600" b="1" dirty="0" smtClean="0"/>
          </a:p>
          <a:p>
            <a:pPr marL="0" indent="0" algn="just">
              <a:buNone/>
            </a:pPr>
            <a:endParaRPr lang="fr-FR" sz="3600" b="1" dirty="0"/>
          </a:p>
          <a:p>
            <a:pPr marL="0" indent="0" algn="just">
              <a:buNone/>
            </a:pPr>
            <a:r>
              <a:rPr lang="fr-FR" sz="3600" b="1" dirty="0" smtClean="0"/>
              <a:t>à </a:t>
            </a:r>
            <a:r>
              <a:rPr lang="fr-FR" sz="3600" b="1" dirty="0"/>
              <a:t>produire de la connaissance scientifique</a:t>
            </a:r>
            <a:r>
              <a:rPr lang="fr-FR" sz="3600" dirty="0"/>
              <a:t>, </a:t>
            </a:r>
            <a:endParaRPr lang="fr-FR" sz="3600" dirty="0" smtClean="0"/>
          </a:p>
          <a:p>
            <a:pPr marL="0" indent="0" algn="just">
              <a:buNone/>
            </a:pPr>
            <a:endParaRPr lang="fr-FR" sz="3600" dirty="0"/>
          </a:p>
          <a:p>
            <a:pPr marL="0" indent="0" algn="just">
              <a:buNone/>
            </a:pPr>
            <a:r>
              <a:rPr lang="fr-FR" sz="3600" dirty="0" smtClean="0"/>
              <a:t>à </a:t>
            </a:r>
            <a:r>
              <a:rPr lang="fr-FR" sz="3600" dirty="0"/>
              <a:t>élaborer </a:t>
            </a:r>
            <a:r>
              <a:rPr lang="fr-FR" sz="3600" b="1" dirty="0"/>
              <a:t>une nouvelle thèse</a:t>
            </a:r>
            <a:r>
              <a:rPr lang="fr-FR" sz="3600" dirty="0"/>
              <a:t> et à </a:t>
            </a:r>
            <a:r>
              <a:rPr lang="fr-FR" sz="3600" b="1" dirty="0"/>
              <a:t>contribuer aux avancées scientifiques</a:t>
            </a:r>
            <a:r>
              <a:rPr lang="fr-FR" sz="3600" dirty="0"/>
              <a:t>. </a:t>
            </a:r>
            <a:endParaRPr lang="fr-FR" sz="3600" dirty="0" smtClean="0"/>
          </a:p>
          <a:p>
            <a:pPr marL="0" indent="0" algn="just">
              <a:buNone/>
            </a:pPr>
            <a:endParaRPr lang="fr-FR" sz="1400" dirty="0"/>
          </a:p>
        </p:txBody>
      </p:sp>
    </p:spTree>
    <p:extLst>
      <p:ext uri="{BB962C8B-B14F-4D97-AF65-F5344CB8AC3E}">
        <p14:creationId xmlns:p14="http://schemas.microsoft.com/office/powerpoint/2010/main" val="17354931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9475694" cy="5826125"/>
          </a:xfrm>
        </p:spPr>
        <p:txBody>
          <a:bodyPr/>
          <a:lstStyle/>
          <a:p>
            <a:pPr marL="0" indent="0">
              <a:buNone/>
            </a:pPr>
            <a:endParaRPr lang="fr-FR" dirty="0"/>
          </a:p>
          <a:p>
            <a:pPr marL="0" indent="0" algn="just">
              <a:buNone/>
            </a:pPr>
            <a:endParaRPr lang="fr-FR" sz="3600" dirty="0" smtClean="0"/>
          </a:p>
          <a:p>
            <a:pPr marL="0" indent="0" algn="just">
              <a:buNone/>
            </a:pPr>
            <a:r>
              <a:rPr lang="fr-FR" sz="3600" dirty="0" smtClean="0"/>
              <a:t>Agencer des idées, étaler des connaissances acquises, soulever des questions (le plus souvent inutilement nombreuses) ne suffisent pas. </a:t>
            </a:r>
          </a:p>
          <a:p>
            <a:pPr marL="0" indent="0">
              <a:buNone/>
            </a:pPr>
            <a:endParaRPr lang="fr-FR" sz="3600" dirty="0"/>
          </a:p>
          <a:p>
            <a:pPr marL="0" indent="0" algn="just">
              <a:buNone/>
            </a:pPr>
            <a:r>
              <a:rPr lang="fr-FR" sz="3600" b="1" dirty="0" smtClean="0"/>
              <a:t>Il faut produire de façon méthodique des connaissances nouvelles.</a:t>
            </a:r>
          </a:p>
          <a:p>
            <a:pPr marL="0" indent="0" algn="just">
              <a:buNone/>
            </a:pPr>
            <a:endParaRPr lang="fr-FR" sz="3600" dirty="0"/>
          </a:p>
        </p:txBody>
      </p:sp>
    </p:spTree>
    <p:extLst>
      <p:ext uri="{BB962C8B-B14F-4D97-AF65-F5344CB8AC3E}">
        <p14:creationId xmlns:p14="http://schemas.microsoft.com/office/powerpoint/2010/main" val="829577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199" y="291354"/>
            <a:ext cx="9287435" cy="5826125"/>
          </a:xfrm>
        </p:spPr>
        <p:txBody>
          <a:bodyPr/>
          <a:lstStyle/>
          <a:p>
            <a:pPr marL="0" indent="0">
              <a:buNone/>
            </a:pPr>
            <a:endParaRPr lang="fr-FR" dirty="0" smtClean="0"/>
          </a:p>
          <a:p>
            <a:pPr marL="0" indent="0" algn="just">
              <a:buNone/>
            </a:pPr>
            <a:r>
              <a:rPr lang="fr-FR" sz="3600" dirty="0" smtClean="0"/>
              <a:t>Le </a:t>
            </a:r>
            <a:r>
              <a:rPr lang="fr-FR" sz="3600" b="1" dirty="0"/>
              <a:t>fil directeur de la démarche</a:t>
            </a:r>
            <a:r>
              <a:rPr lang="fr-FR" sz="3600" dirty="0"/>
              <a:t> est </a:t>
            </a:r>
            <a:endParaRPr lang="fr-FR" sz="3600" dirty="0" smtClean="0"/>
          </a:p>
          <a:p>
            <a:pPr marL="0" indent="0" algn="just">
              <a:buNone/>
            </a:pPr>
            <a:r>
              <a:rPr lang="fr-FR" sz="3600" dirty="0" smtClean="0"/>
              <a:t>important </a:t>
            </a:r>
            <a:r>
              <a:rPr lang="fr-FR" sz="3600" dirty="0"/>
              <a:t>à bâtir. </a:t>
            </a:r>
            <a:endParaRPr lang="fr-FR" sz="3600" dirty="0" smtClean="0"/>
          </a:p>
          <a:p>
            <a:pPr marL="0" indent="0" algn="just">
              <a:buNone/>
            </a:pPr>
            <a:endParaRPr lang="fr-FR" sz="3600" b="1" dirty="0"/>
          </a:p>
          <a:p>
            <a:pPr marL="0" indent="0" algn="just">
              <a:buNone/>
            </a:pPr>
            <a:r>
              <a:rPr lang="fr-FR" sz="3600" b="1" dirty="0" smtClean="0"/>
              <a:t>Toute </a:t>
            </a:r>
            <a:r>
              <a:rPr lang="fr-FR" sz="3600" b="1" dirty="0"/>
              <a:t>œuvre de construction renvoie à de la sélection, </a:t>
            </a:r>
            <a:endParaRPr lang="fr-FR" sz="3600" b="1" dirty="0" smtClean="0"/>
          </a:p>
          <a:p>
            <a:pPr marL="0" indent="0" algn="just">
              <a:buNone/>
            </a:pPr>
            <a:endParaRPr lang="fr-FR" sz="3600" b="1" dirty="0"/>
          </a:p>
          <a:p>
            <a:pPr marL="0" indent="0" algn="just">
              <a:buNone/>
            </a:pPr>
            <a:r>
              <a:rPr lang="fr-FR" sz="3600" b="1" dirty="0" smtClean="0"/>
              <a:t>au </a:t>
            </a:r>
            <a:r>
              <a:rPr lang="fr-FR" sz="3600" b="1" dirty="0"/>
              <a:t>tri et au choix raisonné des éléments </a:t>
            </a:r>
            <a:r>
              <a:rPr lang="fr-FR" sz="3600" dirty="0"/>
              <a:t>que le rédacteur réunit dans sa démonstration objective et non falsifiable.</a:t>
            </a:r>
          </a:p>
          <a:p>
            <a:pPr marL="0" indent="0">
              <a:buNone/>
            </a:pPr>
            <a:endParaRPr lang="fr-FR" sz="3600" dirty="0"/>
          </a:p>
        </p:txBody>
      </p:sp>
    </p:spTree>
    <p:extLst>
      <p:ext uri="{BB962C8B-B14F-4D97-AF65-F5344CB8AC3E}">
        <p14:creationId xmlns:p14="http://schemas.microsoft.com/office/powerpoint/2010/main" val="1944256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9395012" cy="5902325"/>
          </a:xfrm>
        </p:spPr>
        <p:txBody>
          <a:bodyPr/>
          <a:lstStyle/>
          <a:p>
            <a:pPr marL="0" indent="0">
              <a:buNone/>
            </a:pPr>
            <a:endParaRPr lang="fr-FR" sz="1400" b="1" dirty="0"/>
          </a:p>
          <a:p>
            <a:pPr marL="981075" indent="-981075">
              <a:buNone/>
            </a:pPr>
            <a:r>
              <a:rPr lang="fr-FR" sz="3600" b="1" dirty="0" smtClean="0"/>
              <a:t>3.4.2</a:t>
            </a:r>
            <a:r>
              <a:rPr lang="fr-FR" sz="3600" b="1" dirty="0"/>
              <a:t>. Les notes de lecture peuvent comporter les 6 éléments suivants </a:t>
            </a:r>
            <a:r>
              <a:rPr lang="fr-FR" sz="3600" dirty="0"/>
              <a:t>:</a:t>
            </a:r>
          </a:p>
          <a:p>
            <a:pPr marL="0" indent="0">
              <a:buNone/>
            </a:pPr>
            <a:endParaRPr lang="fr-FR" sz="3600" dirty="0" smtClean="0"/>
          </a:p>
          <a:p>
            <a:pPr lvl="0"/>
            <a:r>
              <a:rPr lang="fr-FR" sz="3600" dirty="0"/>
              <a:t>Références exactes du document lu : auteur, année, titre du document, maison d’édition, série, collection, lieu d’édition, nombre de pages, etc</a:t>
            </a:r>
            <a:r>
              <a:rPr lang="fr-FR" sz="3600" dirty="0" smtClean="0"/>
              <a:t>.</a:t>
            </a:r>
          </a:p>
          <a:p>
            <a:pPr marL="0" indent="0">
              <a:buNone/>
            </a:pPr>
            <a:endParaRPr lang="fr-FR" sz="3600" dirty="0"/>
          </a:p>
          <a:p>
            <a:pPr lvl="0"/>
            <a:r>
              <a:rPr lang="fr-FR" sz="3600" dirty="0"/>
              <a:t>Thèse de l’auteur et principaux arguments résumés.</a:t>
            </a:r>
          </a:p>
          <a:p>
            <a:pPr marL="0" indent="0">
              <a:buNone/>
            </a:pPr>
            <a:endParaRPr lang="fr-FR" sz="3600" dirty="0"/>
          </a:p>
        </p:txBody>
      </p:sp>
    </p:spTree>
    <p:extLst>
      <p:ext uri="{BB962C8B-B14F-4D97-AF65-F5344CB8AC3E}">
        <p14:creationId xmlns:p14="http://schemas.microsoft.com/office/powerpoint/2010/main" val="2573591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04801"/>
            <a:ext cx="9650506" cy="5826125"/>
          </a:xfrm>
        </p:spPr>
        <p:txBody>
          <a:bodyPr>
            <a:normAutofit fontScale="92500" lnSpcReduction="10000"/>
          </a:bodyPr>
          <a:lstStyle/>
          <a:p>
            <a:r>
              <a:rPr lang="fr-FR" sz="3600" dirty="0" smtClean="0"/>
              <a:t>Citations fortes : elles doivent être courtes </a:t>
            </a:r>
          </a:p>
          <a:p>
            <a:pPr marL="0" indent="0">
              <a:buNone/>
            </a:pPr>
            <a:r>
              <a:rPr lang="fr-FR" sz="3600" dirty="0"/>
              <a:t> </a:t>
            </a:r>
            <a:r>
              <a:rPr lang="fr-FR" sz="3600" dirty="0" smtClean="0"/>
              <a:t>   et bien à propos. </a:t>
            </a:r>
          </a:p>
          <a:p>
            <a:pPr marL="357188" indent="0" algn="just">
              <a:buNone/>
            </a:pPr>
            <a:r>
              <a:rPr lang="fr-FR" sz="3600" dirty="0" smtClean="0"/>
              <a:t>Essayer de les classifier selon le centre d’intérêt de chaque citation. </a:t>
            </a:r>
          </a:p>
          <a:p>
            <a:pPr marL="357188" indent="0" algn="just">
              <a:buNone/>
            </a:pPr>
            <a:endParaRPr lang="fr-FR" sz="3600" dirty="0" smtClean="0"/>
          </a:p>
          <a:p>
            <a:pPr marL="357188" indent="0" algn="just">
              <a:buNone/>
            </a:pPr>
            <a:r>
              <a:rPr lang="fr-FR" sz="3600" dirty="0" smtClean="0"/>
              <a:t>Si le texte est dense, ne pas hésiter à prendre davantage de citations car vous en aurez besoin à divers moments de la thèses </a:t>
            </a:r>
            <a:endParaRPr lang="fr-FR" sz="3600" dirty="0" smtClean="0"/>
          </a:p>
          <a:p>
            <a:pPr marL="357188" indent="0" algn="just">
              <a:buNone/>
            </a:pPr>
            <a:endParaRPr lang="fr-FR" sz="3600" dirty="0"/>
          </a:p>
          <a:p>
            <a:pPr marL="357188" indent="0" algn="just">
              <a:buNone/>
            </a:pPr>
            <a:r>
              <a:rPr lang="fr-FR" sz="3600" dirty="0" smtClean="0"/>
              <a:t>(</a:t>
            </a:r>
            <a:r>
              <a:rPr lang="fr-FR" sz="3600" dirty="0" smtClean="0"/>
              <a:t>chapitre revue documentaire, chapitre de la problématique, chapitres de discussion de vos résultats, etc.).</a:t>
            </a:r>
          </a:p>
          <a:p>
            <a:pPr marL="0" indent="0">
              <a:buNone/>
            </a:pPr>
            <a:endParaRPr lang="fr-FR" dirty="0"/>
          </a:p>
        </p:txBody>
      </p:sp>
    </p:spTree>
    <p:extLst>
      <p:ext uri="{BB962C8B-B14F-4D97-AF65-F5344CB8AC3E}">
        <p14:creationId xmlns:p14="http://schemas.microsoft.com/office/powerpoint/2010/main" val="3685702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199" y="304800"/>
            <a:ext cx="9610165" cy="5943600"/>
          </a:xfrm>
        </p:spPr>
        <p:txBody>
          <a:bodyPr>
            <a:normAutofit fontScale="92500" lnSpcReduction="20000"/>
          </a:bodyPr>
          <a:lstStyle/>
          <a:p>
            <a:pPr lvl="0" algn="just"/>
            <a:r>
              <a:rPr lang="fr-FR" sz="3600" dirty="0"/>
              <a:t>Concepts centraux de l’auteur tels qu’il </a:t>
            </a:r>
            <a:endParaRPr lang="fr-FR" sz="3600" dirty="0" smtClean="0"/>
          </a:p>
          <a:p>
            <a:pPr marL="0" indent="0" algn="just">
              <a:buNone/>
            </a:pPr>
            <a:r>
              <a:rPr lang="fr-FR" sz="3600" dirty="0"/>
              <a:t> </a:t>
            </a:r>
            <a:r>
              <a:rPr lang="fr-FR" sz="3600" dirty="0" smtClean="0"/>
              <a:t>   les </a:t>
            </a:r>
            <a:r>
              <a:rPr lang="fr-FR" sz="3600" dirty="0"/>
              <a:t>définit : citations et paraphrases</a:t>
            </a:r>
            <a:r>
              <a:rPr lang="fr-FR" sz="3600" dirty="0" smtClean="0"/>
              <a:t>.</a:t>
            </a:r>
          </a:p>
          <a:p>
            <a:pPr marL="0" indent="0" algn="just">
              <a:buNone/>
            </a:pPr>
            <a:endParaRPr lang="fr-FR" sz="3600" dirty="0"/>
          </a:p>
          <a:p>
            <a:pPr lvl="0" algn="just"/>
            <a:r>
              <a:rPr lang="fr-FR" sz="3600" dirty="0"/>
              <a:t>Exemples, illustrations, brève étude cas, etc. sont à noter pour permettre de mesurer les situations de généralisation théorique</a:t>
            </a:r>
            <a:r>
              <a:rPr lang="fr-FR" sz="3600" dirty="0" smtClean="0"/>
              <a:t>.</a:t>
            </a:r>
          </a:p>
          <a:p>
            <a:pPr marL="0" indent="0" algn="just">
              <a:buNone/>
            </a:pPr>
            <a:endParaRPr lang="fr-FR" sz="3600" dirty="0"/>
          </a:p>
          <a:p>
            <a:pPr lvl="0" algn="just"/>
            <a:r>
              <a:rPr lang="fr-FR" sz="3600" dirty="0"/>
              <a:t>Vos commentaires libres sur le document lu qui résument votre retour. </a:t>
            </a:r>
            <a:endParaRPr lang="fr-FR" sz="3600" dirty="0" smtClean="0"/>
          </a:p>
          <a:p>
            <a:pPr lvl="0" algn="just"/>
            <a:endParaRPr lang="fr-FR" sz="3600" dirty="0"/>
          </a:p>
          <a:p>
            <a:pPr lvl="0" algn="just"/>
            <a:r>
              <a:rPr lang="fr-FR" sz="3600" dirty="0" smtClean="0"/>
              <a:t>Généralement</a:t>
            </a:r>
            <a:r>
              <a:rPr lang="fr-FR" sz="3600" dirty="0"/>
              <a:t>, ces commentaires sont réutilisables dans votre texte lorsque le document lu fait l’objet d’une sélection dans votre argumentaire. </a:t>
            </a:r>
          </a:p>
          <a:p>
            <a:endParaRPr lang="fr-FR" dirty="0"/>
          </a:p>
        </p:txBody>
      </p:sp>
    </p:spTree>
    <p:extLst>
      <p:ext uri="{BB962C8B-B14F-4D97-AF65-F5344CB8AC3E}">
        <p14:creationId xmlns:p14="http://schemas.microsoft.com/office/powerpoint/2010/main" val="2986132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9650506" cy="5902325"/>
          </a:xfrm>
        </p:spPr>
        <p:txBody>
          <a:bodyPr>
            <a:normAutofit/>
          </a:bodyPr>
          <a:lstStyle/>
          <a:p>
            <a:pPr marL="901700" indent="-901700">
              <a:buNone/>
            </a:pPr>
            <a:r>
              <a:rPr lang="fr-FR" sz="3600" b="1" dirty="0"/>
              <a:t>3.4.3 La revue documentaire débouche sur plusieurs inputs : </a:t>
            </a:r>
          </a:p>
          <a:p>
            <a:pPr marL="0" indent="0">
              <a:buNone/>
            </a:pPr>
            <a:endParaRPr lang="fr-FR" sz="3600" dirty="0"/>
          </a:p>
          <a:p>
            <a:pPr lvl="0"/>
            <a:r>
              <a:rPr lang="fr-FR" sz="3600" dirty="0"/>
              <a:t>les notes de lecture, </a:t>
            </a:r>
          </a:p>
          <a:p>
            <a:pPr lvl="0"/>
            <a:r>
              <a:rPr lang="fr-FR" sz="3600" dirty="0"/>
              <a:t>l’appareil conceptuel qui s’est affiné depuis la première délimitation conceptuelle de départ, </a:t>
            </a:r>
          </a:p>
          <a:p>
            <a:pPr lvl="0"/>
            <a:r>
              <a:rPr lang="fr-FR" sz="3600" dirty="0"/>
              <a:t>le récapitulatif des différents problèmes relatés par les auteurs sur le sujet, </a:t>
            </a:r>
          </a:p>
          <a:p>
            <a:pPr lvl="0"/>
            <a:r>
              <a:rPr lang="fr-FR" sz="3600" dirty="0"/>
              <a:t>les éléments de cadre théorique d’analyse, </a:t>
            </a:r>
          </a:p>
          <a:p>
            <a:pPr lvl="0"/>
            <a:r>
              <a:rPr lang="fr-FR" sz="3600" dirty="0"/>
              <a:t>la critique des méthodes, </a:t>
            </a:r>
          </a:p>
          <a:p>
            <a:pPr marL="0" indent="0">
              <a:buNone/>
            </a:pPr>
            <a:endParaRPr lang="fr-FR" sz="3600" dirty="0"/>
          </a:p>
        </p:txBody>
      </p:sp>
    </p:spTree>
    <p:extLst>
      <p:ext uri="{BB962C8B-B14F-4D97-AF65-F5344CB8AC3E}">
        <p14:creationId xmlns:p14="http://schemas.microsoft.com/office/powerpoint/2010/main" val="346243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lstStyle/>
          <a:p>
            <a:pPr marL="0" indent="0">
              <a:buNone/>
              <a:defRPr/>
            </a:pPr>
            <a:endParaRPr lang="fr-FR" dirty="0" smtClean="0"/>
          </a:p>
          <a:p>
            <a:pPr marL="0" indent="0">
              <a:buNone/>
              <a:defRPr/>
            </a:pPr>
            <a:r>
              <a:rPr lang="fr-FR" sz="3600" dirty="0" smtClean="0"/>
              <a:t>3.1</a:t>
            </a:r>
            <a:r>
              <a:rPr lang="fr-FR" sz="3600" dirty="0"/>
              <a:t>-</a:t>
            </a:r>
            <a:r>
              <a:rPr lang="fr-FR" sz="3600" dirty="0" smtClean="0"/>
              <a:t> </a:t>
            </a:r>
            <a:r>
              <a:rPr lang="fr-FR" sz="3600" b="1" dirty="0"/>
              <a:t>A quoi sert la revue documentaire ?</a:t>
            </a:r>
            <a:endParaRPr lang="fr-FR" sz="3600" dirty="0"/>
          </a:p>
          <a:p>
            <a:pPr marL="0" indent="0">
              <a:buNone/>
              <a:defRPr/>
            </a:pPr>
            <a:r>
              <a:rPr lang="fr-FR" sz="3600" dirty="0"/>
              <a:t> </a:t>
            </a:r>
          </a:p>
          <a:p>
            <a:pPr marL="0" indent="0" algn="just">
              <a:buNone/>
              <a:defRPr/>
            </a:pPr>
            <a:r>
              <a:rPr lang="fr-FR" sz="3600" dirty="0"/>
              <a:t>La revue documentaire </a:t>
            </a:r>
            <a:r>
              <a:rPr lang="fr-FR" sz="3600" b="1" dirty="0"/>
              <a:t>permet de circonscrire le champ de recherche</a:t>
            </a:r>
            <a:r>
              <a:rPr lang="fr-FR" sz="3600" dirty="0"/>
              <a:t>, de </a:t>
            </a:r>
            <a:r>
              <a:rPr lang="fr-FR" sz="3600" b="1" dirty="0"/>
              <a:t>dresser l’état des connaissances dans le domaine</a:t>
            </a:r>
            <a:r>
              <a:rPr lang="fr-FR" sz="3600" dirty="0"/>
              <a:t> et de permettre à l’auteur de </a:t>
            </a:r>
            <a:r>
              <a:rPr lang="fr-FR" sz="3600" b="1" dirty="0"/>
              <a:t>se situer au cœur des savoirs</a:t>
            </a:r>
            <a:r>
              <a:rPr lang="fr-FR" sz="3600" dirty="0"/>
              <a:t> sur le sujet.</a:t>
            </a:r>
          </a:p>
          <a:p>
            <a:pPr>
              <a:defRPr/>
            </a:pPr>
            <a:endParaRPr lang="fr-FR" dirty="0"/>
          </a:p>
          <a:p>
            <a:pPr marL="0" indent="0">
              <a:buNone/>
              <a:defRPr/>
            </a:pPr>
            <a:endParaRPr lang="fr-FR" dirty="0"/>
          </a:p>
        </p:txBody>
      </p:sp>
    </p:spTree>
    <p:extLst>
      <p:ext uri="{BB962C8B-B14F-4D97-AF65-F5344CB8AC3E}">
        <p14:creationId xmlns:p14="http://schemas.microsoft.com/office/powerpoint/2010/main" val="2173342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199" y="228601"/>
            <a:ext cx="9542929" cy="5902325"/>
          </a:xfrm>
        </p:spPr>
        <p:txBody>
          <a:bodyPr>
            <a:normAutofit lnSpcReduction="10000"/>
          </a:bodyPr>
          <a:lstStyle/>
          <a:p>
            <a:pPr lvl="0"/>
            <a:endParaRPr lang="fr-FR" dirty="0" smtClean="0"/>
          </a:p>
          <a:p>
            <a:pPr lvl="0"/>
            <a:r>
              <a:rPr lang="fr-FR" sz="3600" dirty="0" smtClean="0"/>
              <a:t>les </a:t>
            </a:r>
            <a:r>
              <a:rPr lang="fr-FR" sz="3600" dirty="0"/>
              <a:t>indications sur les terrains de recherche avec des éléments de comparabilité, </a:t>
            </a:r>
          </a:p>
          <a:p>
            <a:pPr lvl="0"/>
            <a:r>
              <a:rPr lang="fr-FR" sz="3600" dirty="0"/>
              <a:t>l’historicité inhérent au sujet de recherche, </a:t>
            </a:r>
          </a:p>
          <a:p>
            <a:pPr lvl="0"/>
            <a:r>
              <a:rPr lang="fr-FR" sz="3600" dirty="0"/>
              <a:t>les compléments bibliographiques et des lectures nouvelles qui s’imposent, </a:t>
            </a:r>
          </a:p>
          <a:p>
            <a:pPr lvl="0"/>
            <a:r>
              <a:rPr lang="fr-FR" sz="3600" dirty="0"/>
              <a:t>des éléments d’affinement d’hypothèses de recherche, </a:t>
            </a:r>
          </a:p>
          <a:p>
            <a:pPr lvl="0"/>
            <a:r>
              <a:rPr lang="fr-FR" sz="3600" dirty="0"/>
              <a:t>un meilleur recentrage des questions de recherche, </a:t>
            </a:r>
          </a:p>
          <a:p>
            <a:pPr lvl="0"/>
            <a:r>
              <a:rPr lang="fr-FR" sz="3600" dirty="0"/>
              <a:t>une maitrise du champ de la recherche, etc. </a:t>
            </a:r>
          </a:p>
          <a:p>
            <a:pPr marL="0" indent="0">
              <a:buNone/>
            </a:pPr>
            <a:endParaRPr lang="fr-FR" dirty="0"/>
          </a:p>
        </p:txBody>
      </p:sp>
    </p:spTree>
    <p:extLst>
      <p:ext uri="{BB962C8B-B14F-4D97-AF65-F5344CB8AC3E}">
        <p14:creationId xmlns:p14="http://schemas.microsoft.com/office/powerpoint/2010/main" val="597730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9758082" cy="5902325"/>
          </a:xfrm>
        </p:spPr>
        <p:txBody>
          <a:bodyPr/>
          <a:lstStyle/>
          <a:p>
            <a:pPr marL="0" indent="0">
              <a:buNone/>
            </a:pPr>
            <a:endParaRPr lang="fr-FR" dirty="0" smtClean="0"/>
          </a:p>
          <a:p>
            <a:pPr marL="0" indent="0" algn="just">
              <a:buNone/>
            </a:pPr>
            <a:r>
              <a:rPr lang="fr-FR" sz="3600" dirty="0"/>
              <a:t>En bref, la revue documentaire correspond à entrer de pleins pieds dans l’état des connaissance et leurs articulations avec les réponses anticipées qui structurent votre projet de recherche.   </a:t>
            </a:r>
            <a:endParaRPr lang="fr-FR" sz="3600" dirty="0" smtClean="0"/>
          </a:p>
          <a:p>
            <a:pPr marL="0" indent="0" algn="just">
              <a:buNone/>
            </a:pPr>
            <a:endParaRPr lang="fr-FR" sz="3600" dirty="0"/>
          </a:p>
          <a:p>
            <a:pPr marL="0" indent="0" algn="just">
              <a:buNone/>
            </a:pPr>
            <a:r>
              <a:rPr lang="fr-FR" sz="3600" dirty="0" smtClean="0"/>
              <a:t>Elle </a:t>
            </a:r>
            <a:r>
              <a:rPr lang="fr-FR" sz="3600" dirty="0"/>
              <a:t>permet d’ajuster chacune des composantes de la thèse pour les affiner et les éprouver.</a:t>
            </a:r>
          </a:p>
          <a:p>
            <a:pPr marL="0" indent="0">
              <a:buNone/>
            </a:pPr>
            <a:endParaRPr lang="fr-FR" dirty="0"/>
          </a:p>
        </p:txBody>
      </p:sp>
    </p:spTree>
    <p:extLst>
      <p:ext uri="{BB962C8B-B14F-4D97-AF65-F5344CB8AC3E}">
        <p14:creationId xmlns:p14="http://schemas.microsoft.com/office/powerpoint/2010/main" val="17162275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02222" y="457201"/>
            <a:ext cx="8991601" cy="5673725"/>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lgn="ctr">
              <a:buNone/>
            </a:pPr>
            <a:r>
              <a:rPr lang="fr-FR" sz="3600" dirty="0" smtClean="0"/>
              <a:t>la </a:t>
            </a:r>
            <a:r>
              <a:rPr lang="fr-FR" sz="3600" dirty="0"/>
              <a:t>revue documentaire permet d’organiser </a:t>
            </a:r>
            <a:endParaRPr lang="fr-FR" sz="3600" dirty="0" smtClean="0"/>
          </a:p>
          <a:p>
            <a:pPr marL="0" indent="0" algn="ctr">
              <a:buNone/>
            </a:pPr>
            <a:r>
              <a:rPr lang="fr-FR" sz="3600" dirty="0" smtClean="0"/>
              <a:t>le </a:t>
            </a:r>
            <a:r>
              <a:rPr lang="fr-FR" sz="3600" dirty="0"/>
              <a:t>cadre théorique </a:t>
            </a:r>
            <a:r>
              <a:rPr lang="fr-FR" sz="3600" dirty="0" smtClean="0"/>
              <a:t>d’analyse.</a:t>
            </a:r>
            <a:endParaRPr lang="fr-FR" sz="3600" dirty="0"/>
          </a:p>
          <a:p>
            <a:pPr marL="0" indent="0" algn="ctr">
              <a:buNone/>
            </a:pPr>
            <a:endParaRPr lang="fr-FR" sz="3600" dirty="0"/>
          </a:p>
        </p:txBody>
      </p:sp>
    </p:spTree>
    <p:extLst>
      <p:ext uri="{BB962C8B-B14F-4D97-AF65-F5344CB8AC3E}">
        <p14:creationId xmlns:p14="http://schemas.microsoft.com/office/powerpoint/2010/main" val="1644194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u contenu 2"/>
          <p:cNvSpPr>
            <a:spLocks noGrp="1"/>
          </p:cNvSpPr>
          <p:nvPr>
            <p:ph idx="1"/>
          </p:nvPr>
        </p:nvSpPr>
        <p:spPr>
          <a:xfrm>
            <a:off x="1981200" y="381001"/>
            <a:ext cx="8229600" cy="5749925"/>
          </a:xfrm>
        </p:spPr>
        <p:txBody>
          <a:bodyPr/>
          <a:lstStyle/>
          <a:p>
            <a:pPr marL="0" indent="0">
              <a:buNone/>
            </a:pPr>
            <a:endParaRPr lang="fr-FR" altLang="fr-FR" dirty="0" smtClean="0"/>
          </a:p>
          <a:p>
            <a:pPr marL="0" indent="0" algn="just">
              <a:buNone/>
            </a:pPr>
            <a:r>
              <a:rPr lang="fr-FR" altLang="fr-FR" sz="3600" dirty="0" smtClean="0"/>
              <a:t>La revue documentaire répond à des normes. </a:t>
            </a:r>
          </a:p>
          <a:p>
            <a:pPr marL="0" indent="0" algn="just">
              <a:buNone/>
            </a:pPr>
            <a:endParaRPr lang="fr-FR" altLang="fr-FR" sz="3600" b="1" dirty="0"/>
          </a:p>
          <a:p>
            <a:pPr marL="0" indent="0" algn="just">
              <a:buNone/>
            </a:pPr>
            <a:r>
              <a:rPr lang="fr-FR" altLang="fr-FR" sz="3600" b="1" dirty="0" smtClean="0"/>
              <a:t>Le cadre conceptuel fixe le champ des investigations.</a:t>
            </a:r>
            <a:r>
              <a:rPr lang="fr-FR" altLang="fr-FR" sz="3600" dirty="0" smtClean="0"/>
              <a:t> </a:t>
            </a:r>
          </a:p>
          <a:p>
            <a:pPr marL="0" indent="0" algn="just">
              <a:buNone/>
            </a:pPr>
            <a:endParaRPr lang="fr-FR" altLang="fr-FR" sz="3600" dirty="0"/>
          </a:p>
          <a:p>
            <a:pPr marL="0" indent="0" algn="just">
              <a:buNone/>
            </a:pPr>
            <a:r>
              <a:rPr lang="fr-FR" altLang="fr-FR" sz="3600" dirty="0" smtClean="0"/>
              <a:t>Il est donc utile de </a:t>
            </a:r>
            <a:r>
              <a:rPr lang="fr-FR" altLang="fr-FR" sz="3600" b="1" dirty="0" smtClean="0"/>
              <a:t>délimiter le cadre conceptuel pour circonscrire les termes clés</a:t>
            </a:r>
            <a:r>
              <a:rPr lang="fr-FR" altLang="fr-FR" sz="3600" dirty="0" smtClean="0"/>
              <a:t> qui orientent la revue documentaire.</a:t>
            </a:r>
          </a:p>
          <a:p>
            <a:pPr marL="0" indent="0">
              <a:buNone/>
            </a:pPr>
            <a:endParaRPr lang="fr-FR" altLang="fr-FR" dirty="0" smtClean="0"/>
          </a:p>
        </p:txBody>
      </p:sp>
    </p:spTree>
    <p:extLst>
      <p:ext uri="{BB962C8B-B14F-4D97-AF65-F5344CB8AC3E}">
        <p14:creationId xmlns:p14="http://schemas.microsoft.com/office/powerpoint/2010/main" val="1459513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15154"/>
            <a:ext cx="9569824" cy="5902325"/>
          </a:xfrm>
        </p:spPr>
        <p:txBody>
          <a:bodyPr/>
          <a:lstStyle/>
          <a:p>
            <a:pPr marL="714375" indent="-714375">
              <a:buNone/>
              <a:defRPr/>
            </a:pPr>
            <a:endParaRPr lang="fr-FR" b="1" dirty="0" smtClean="0"/>
          </a:p>
          <a:p>
            <a:pPr marL="714375" indent="-714375">
              <a:buNone/>
              <a:defRPr/>
            </a:pPr>
            <a:r>
              <a:rPr lang="fr-FR" sz="3600" b="1" dirty="0" smtClean="0"/>
              <a:t>3.2</a:t>
            </a:r>
            <a:r>
              <a:rPr lang="fr-FR" sz="3600" b="1" dirty="0"/>
              <a:t>. </a:t>
            </a:r>
            <a:r>
              <a:rPr lang="fr-FR" sz="3600" b="1" dirty="0" smtClean="0"/>
              <a:t>Exemples </a:t>
            </a:r>
            <a:r>
              <a:rPr lang="fr-FR" sz="3600" b="1" dirty="0"/>
              <a:t>de délimitation </a:t>
            </a:r>
            <a:r>
              <a:rPr lang="fr-FR" sz="3600" b="1" dirty="0" smtClean="0"/>
              <a:t>conceptuelle</a:t>
            </a:r>
            <a:endParaRPr lang="fr-FR" sz="3600" b="1" dirty="0"/>
          </a:p>
          <a:p>
            <a:pPr marL="2243138" indent="-2243138">
              <a:buNone/>
              <a:defRPr/>
            </a:pPr>
            <a:endParaRPr lang="fr-FR" sz="3600" b="1" dirty="0" smtClean="0"/>
          </a:p>
          <a:p>
            <a:pPr marL="2243138" indent="-2243138">
              <a:buNone/>
              <a:defRPr/>
            </a:pPr>
            <a:r>
              <a:rPr lang="fr-FR" sz="3600" b="1" dirty="0" smtClean="0"/>
              <a:t>Exemple 1 : Allaitement </a:t>
            </a:r>
            <a:r>
              <a:rPr lang="fr-FR" sz="3600" b="1" dirty="0"/>
              <a:t>en Afrique de </a:t>
            </a:r>
            <a:r>
              <a:rPr lang="fr-FR" sz="3600" b="1" dirty="0" smtClean="0"/>
              <a:t> l’Ouest </a:t>
            </a:r>
            <a:r>
              <a:rPr lang="fr-FR" sz="3600" b="1" dirty="0"/>
              <a:t>et du </a:t>
            </a:r>
            <a:r>
              <a:rPr lang="fr-FR" sz="3600" b="1" dirty="0" smtClean="0"/>
              <a:t>Centre.</a:t>
            </a:r>
          </a:p>
          <a:p>
            <a:pPr marL="2243138" indent="-2243138">
              <a:buNone/>
              <a:defRPr/>
            </a:pPr>
            <a:endParaRPr lang="fr-FR" sz="3600" b="1" dirty="0"/>
          </a:p>
          <a:p>
            <a:pPr marL="2243138" indent="-2243138">
              <a:buNone/>
              <a:defRPr/>
            </a:pPr>
            <a:r>
              <a:rPr lang="en-US" sz="3600" dirty="0" smtClean="0"/>
              <a:t>Rosalie</a:t>
            </a:r>
            <a:r>
              <a:rPr lang="en-US" sz="3600" b="1" dirty="0" smtClean="0"/>
              <a:t> </a:t>
            </a:r>
            <a:r>
              <a:rPr lang="en-US" sz="3600" dirty="0"/>
              <a:t>A. </a:t>
            </a:r>
            <a:r>
              <a:rPr lang="en-US" sz="3600" dirty="0" err="1"/>
              <a:t>Diop</a:t>
            </a:r>
            <a:r>
              <a:rPr lang="en-US" sz="3600" dirty="0"/>
              <a:t> (UCAD),  </a:t>
            </a:r>
            <a:r>
              <a:rPr lang="en-US" sz="3600" dirty="0" err="1" smtClean="0"/>
              <a:t>Sokhna</a:t>
            </a:r>
            <a:r>
              <a:rPr lang="en-US" sz="3600" dirty="0" smtClean="0"/>
              <a:t> </a:t>
            </a:r>
            <a:r>
              <a:rPr lang="en-US" sz="3600" dirty="0" err="1"/>
              <a:t>Boye</a:t>
            </a:r>
            <a:r>
              <a:rPr lang="en-US" sz="3600" b="1" dirty="0"/>
              <a:t> </a:t>
            </a:r>
            <a:r>
              <a:rPr lang="en-US" sz="3600" dirty="0"/>
              <a:t>(UCAD</a:t>
            </a:r>
            <a:r>
              <a:rPr lang="en-US" sz="3600" dirty="0" smtClean="0"/>
              <a:t>).</a:t>
            </a:r>
            <a:endParaRPr lang="fr-FR" sz="3600" dirty="0"/>
          </a:p>
          <a:p>
            <a:pPr marL="2243138" indent="-2243138">
              <a:buNone/>
              <a:defRPr/>
            </a:pPr>
            <a:endParaRPr lang="fr-FR" sz="3600" b="1" dirty="0" smtClean="0"/>
          </a:p>
          <a:p>
            <a:pPr marL="0" indent="0">
              <a:buNone/>
            </a:pPr>
            <a:endParaRPr lang="fr-FR" sz="1400" b="1" dirty="0"/>
          </a:p>
          <a:p>
            <a:pPr marL="0" indent="0">
              <a:buNone/>
              <a:defRPr/>
            </a:pPr>
            <a:endParaRPr lang="fr-FR" b="1" dirty="0"/>
          </a:p>
          <a:p>
            <a:pPr marL="0" indent="0">
              <a:buNone/>
              <a:defRPr/>
            </a:pPr>
            <a:endParaRPr lang="fr-FR" dirty="0"/>
          </a:p>
        </p:txBody>
      </p:sp>
    </p:spTree>
    <p:extLst>
      <p:ext uri="{BB962C8B-B14F-4D97-AF65-F5344CB8AC3E}">
        <p14:creationId xmlns:p14="http://schemas.microsoft.com/office/powerpoint/2010/main" val="2724238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228601"/>
            <a:ext cx="8229600" cy="5902325"/>
          </a:xfrm>
        </p:spPr>
        <p:txBody>
          <a:bodyPr>
            <a:normAutofit lnSpcReduction="10000"/>
          </a:bodyPr>
          <a:lstStyle/>
          <a:p>
            <a:pPr marL="0" indent="0">
              <a:buNone/>
            </a:pPr>
            <a:endParaRPr lang="fr-FR" b="1" dirty="0" smtClean="0"/>
          </a:p>
          <a:p>
            <a:pPr marL="0" indent="0">
              <a:buNone/>
            </a:pPr>
            <a:r>
              <a:rPr lang="fr-FR" sz="3600" b="1" dirty="0" smtClean="0"/>
              <a:t>Délimitation conceptuelle</a:t>
            </a:r>
            <a:endParaRPr lang="fr-FR" sz="3600" dirty="0" smtClean="0"/>
          </a:p>
          <a:p>
            <a:pPr marL="0" indent="0">
              <a:buNone/>
            </a:pPr>
            <a:endParaRPr lang="fr-FR" sz="3600" dirty="0"/>
          </a:p>
          <a:p>
            <a:pPr marL="0" indent="0">
              <a:buNone/>
            </a:pPr>
            <a:r>
              <a:rPr lang="fr-FR" sz="3600" dirty="0" smtClean="0"/>
              <a:t>La revue de la littérature sera organisée autour de sous-thèmes suivants :</a:t>
            </a:r>
          </a:p>
          <a:p>
            <a:pPr lvl="0"/>
            <a:r>
              <a:rPr lang="fr-FR" sz="3600" dirty="0" smtClean="0"/>
              <a:t>Allaitement maternel : perception, savoirs et pratiques locaux /traditionnels ;</a:t>
            </a:r>
          </a:p>
          <a:p>
            <a:pPr lvl="0"/>
            <a:r>
              <a:rPr lang="fr-FR" sz="3600" dirty="0" smtClean="0"/>
              <a:t>Allaitement maternel et Nutrition ;</a:t>
            </a:r>
          </a:p>
          <a:p>
            <a:r>
              <a:rPr lang="fr-FR" sz="3600" dirty="0" smtClean="0"/>
              <a:t>Allaitement maternel exclusif : Acceptabilité des recommandations de l'OMS et l'UNICEF </a:t>
            </a:r>
          </a:p>
          <a:p>
            <a:pPr lvl="0"/>
            <a:endParaRPr lang="fr-FR" dirty="0" smtClean="0"/>
          </a:p>
          <a:p>
            <a:pPr marL="0" indent="0">
              <a:buNone/>
            </a:pPr>
            <a:endParaRPr lang="fr-FR" dirty="0"/>
          </a:p>
        </p:txBody>
      </p:sp>
    </p:spTree>
    <p:extLst>
      <p:ext uri="{BB962C8B-B14F-4D97-AF65-F5344CB8AC3E}">
        <p14:creationId xmlns:p14="http://schemas.microsoft.com/office/powerpoint/2010/main" val="3125512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81001"/>
            <a:ext cx="8229600" cy="5749925"/>
          </a:xfrm>
        </p:spPr>
        <p:txBody>
          <a:bodyPr/>
          <a:lstStyle/>
          <a:p>
            <a:pPr lvl="0"/>
            <a:endParaRPr lang="fr-FR" dirty="0" smtClean="0"/>
          </a:p>
          <a:p>
            <a:pPr lvl="0"/>
            <a:r>
              <a:rPr lang="fr-FR" sz="3600" dirty="0" smtClean="0"/>
              <a:t>Allaitement maternel et Promotion ;</a:t>
            </a:r>
          </a:p>
          <a:p>
            <a:pPr lvl="0"/>
            <a:r>
              <a:rPr lang="fr-FR" sz="3600" dirty="0" smtClean="0"/>
              <a:t>Allaitement maternel et VIH ; </a:t>
            </a:r>
          </a:p>
          <a:p>
            <a:pPr lvl="0"/>
            <a:r>
              <a:rPr lang="fr-FR" sz="3600" dirty="0" smtClean="0"/>
              <a:t>Allaitement et les femmes ;</a:t>
            </a:r>
          </a:p>
          <a:p>
            <a:pPr lvl="0"/>
            <a:r>
              <a:rPr lang="fr-FR" sz="3600" dirty="0" smtClean="0"/>
              <a:t>Allaitement pathogène (pas seulement la transmission du VIH mais les autres virus, les médicaments, les pesticides, etc.) ou dans des situations exceptionnelles.</a:t>
            </a:r>
          </a:p>
          <a:p>
            <a:pPr marL="0" indent="0">
              <a:buNone/>
            </a:pPr>
            <a:endParaRPr lang="fr-FR" dirty="0"/>
          </a:p>
        </p:txBody>
      </p:sp>
    </p:spTree>
    <p:extLst>
      <p:ext uri="{BB962C8B-B14F-4D97-AF65-F5344CB8AC3E}">
        <p14:creationId xmlns:p14="http://schemas.microsoft.com/office/powerpoint/2010/main" val="1596066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53351" y="434789"/>
            <a:ext cx="9879107" cy="5749925"/>
          </a:xfrm>
        </p:spPr>
        <p:txBody>
          <a:bodyPr/>
          <a:lstStyle/>
          <a:p>
            <a:pPr marL="0" indent="0">
              <a:buNone/>
            </a:pPr>
            <a:endParaRPr lang="fr-FR" b="1" dirty="0" smtClean="0"/>
          </a:p>
          <a:p>
            <a:pPr marL="0" indent="0">
              <a:buNone/>
            </a:pPr>
            <a:r>
              <a:rPr lang="fr-FR" sz="3600" b="1" dirty="0" smtClean="0"/>
              <a:t>Exemple</a:t>
            </a:r>
            <a:r>
              <a:rPr lang="fr-FR" sz="3600" b="1" dirty="0"/>
              <a:t> </a:t>
            </a:r>
            <a:r>
              <a:rPr lang="fr-FR" sz="3600" b="1" dirty="0" smtClean="0"/>
              <a:t>2 :</a:t>
            </a:r>
            <a:endParaRPr lang="fr-FR" sz="3600" dirty="0"/>
          </a:p>
          <a:p>
            <a:pPr marL="0" indent="0">
              <a:buNone/>
            </a:pPr>
            <a:endParaRPr lang="fr-FR" sz="3600" dirty="0"/>
          </a:p>
          <a:p>
            <a:pPr marL="0" indent="0">
              <a:buNone/>
            </a:pPr>
            <a:endParaRPr lang="fr-FR" sz="3600" dirty="0"/>
          </a:p>
          <a:p>
            <a:pPr marL="0" indent="0" algn="ctr">
              <a:buNone/>
            </a:pPr>
            <a:r>
              <a:rPr lang="fr-FR" sz="3600" b="1" dirty="0" smtClean="0"/>
              <a:t>Les adolescents </a:t>
            </a:r>
            <a:r>
              <a:rPr lang="fr-FR" sz="3600" b="1" dirty="0"/>
              <a:t>en Afrique de l’Ouest </a:t>
            </a:r>
            <a:endParaRPr lang="fr-FR" sz="3600" b="1" dirty="0" smtClean="0"/>
          </a:p>
          <a:p>
            <a:pPr marL="0" indent="0" algn="ctr">
              <a:buNone/>
            </a:pPr>
            <a:r>
              <a:rPr lang="fr-FR" sz="3600" b="1" dirty="0" smtClean="0"/>
              <a:t>et </a:t>
            </a:r>
            <a:r>
              <a:rPr lang="fr-FR" sz="3600" b="1" dirty="0"/>
              <a:t>du </a:t>
            </a:r>
            <a:r>
              <a:rPr lang="fr-FR" sz="3600" b="1" dirty="0" smtClean="0"/>
              <a:t>Centre. </a:t>
            </a:r>
          </a:p>
          <a:p>
            <a:pPr marL="0" indent="0" algn="ctr">
              <a:buNone/>
            </a:pPr>
            <a:endParaRPr lang="fr-FR" sz="3600" b="1" dirty="0"/>
          </a:p>
          <a:p>
            <a:pPr marL="0" indent="0" algn="ctr">
              <a:buNone/>
            </a:pPr>
            <a:r>
              <a:rPr lang="fr-FR" sz="3600" dirty="0" err="1" smtClean="0"/>
              <a:t>Rokhaya</a:t>
            </a:r>
            <a:r>
              <a:rPr lang="fr-FR" sz="3600" dirty="0" smtClean="0"/>
              <a:t> Cissé (IFAN UCAD), Abdou Salam </a:t>
            </a:r>
            <a:r>
              <a:rPr lang="fr-FR" sz="3600" dirty="0" err="1" smtClean="0"/>
              <a:t>Fall</a:t>
            </a:r>
            <a:r>
              <a:rPr lang="fr-FR" sz="3600" dirty="0" smtClean="0"/>
              <a:t> (IFAN UCAD), Mélanie Jacquemin (IRD).</a:t>
            </a:r>
          </a:p>
        </p:txBody>
      </p:sp>
    </p:spTree>
    <p:extLst>
      <p:ext uri="{BB962C8B-B14F-4D97-AF65-F5344CB8AC3E}">
        <p14:creationId xmlns:p14="http://schemas.microsoft.com/office/powerpoint/2010/main" val="3316095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85047" y="228601"/>
            <a:ext cx="8825753" cy="5902325"/>
          </a:xfrm>
        </p:spPr>
        <p:txBody>
          <a:bodyPr>
            <a:normAutofit fontScale="92500"/>
          </a:bodyPr>
          <a:lstStyle/>
          <a:p>
            <a:pPr marL="0" indent="0">
              <a:buNone/>
            </a:pPr>
            <a:r>
              <a:rPr lang="fr-FR" sz="3600" b="1" dirty="0" smtClean="0"/>
              <a:t>Délimitation conceptuelle</a:t>
            </a:r>
          </a:p>
          <a:p>
            <a:pPr marL="0" indent="0">
              <a:buNone/>
            </a:pPr>
            <a:endParaRPr lang="fr-FR" sz="3600" dirty="0"/>
          </a:p>
          <a:p>
            <a:r>
              <a:rPr lang="fr-FR" sz="3600" dirty="0"/>
              <a:t>Santé sexuelle et reproductive des adolescentes</a:t>
            </a:r>
          </a:p>
          <a:p>
            <a:r>
              <a:rPr lang="fr-FR" sz="3600" dirty="0"/>
              <a:t>Participation et prise de décision </a:t>
            </a:r>
          </a:p>
          <a:p>
            <a:r>
              <a:rPr lang="fr-FR" sz="3600" dirty="0"/>
              <a:t>Vulnérabilités/précarité, exposition aux abus et violences faites aux adolescents</a:t>
            </a:r>
          </a:p>
          <a:p>
            <a:r>
              <a:rPr lang="fr-FR" sz="3600" dirty="0"/>
              <a:t>Grossesses précoces </a:t>
            </a:r>
          </a:p>
          <a:p>
            <a:r>
              <a:rPr lang="fr-FR" sz="3600" dirty="0"/>
              <a:t>Mariage précoce</a:t>
            </a:r>
          </a:p>
          <a:p>
            <a:r>
              <a:rPr lang="fr-FR" sz="3600" dirty="0"/>
              <a:t>Travail des adolescents</a:t>
            </a:r>
          </a:p>
          <a:p>
            <a:r>
              <a:rPr lang="fr-FR" sz="3600" dirty="0"/>
              <a:t>Education et apprentissages</a:t>
            </a:r>
          </a:p>
          <a:p>
            <a:endParaRPr lang="fr-FR" dirty="0"/>
          </a:p>
        </p:txBody>
      </p:sp>
    </p:spTree>
    <p:extLst>
      <p:ext uri="{BB962C8B-B14F-4D97-AF65-F5344CB8AC3E}">
        <p14:creationId xmlns:p14="http://schemas.microsoft.com/office/powerpoint/2010/main" val="41930577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881</Words>
  <Application>Microsoft Office PowerPoint</Application>
  <PresentationFormat>Grand écran</PresentationFormat>
  <Paragraphs>173</Paragraphs>
  <Slides>32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32</vt:i4>
      </vt:variant>
    </vt:vector>
  </HeadingPairs>
  <TitlesOfParts>
    <vt:vector size="36" baseType="lpstr">
      <vt:lpstr>Arial</vt:lpstr>
      <vt:lpstr>Calibri</vt:lpstr>
      <vt:lpstr>Calibri Light</vt:lpstr>
      <vt:lpstr>Thème Office</vt:lpstr>
      <vt:lpstr>MODULE 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dc:title>
  <dc:creator>LENOVO</dc:creator>
  <cp:lastModifiedBy>LENOVO</cp:lastModifiedBy>
  <cp:revision>3</cp:revision>
  <dcterms:created xsi:type="dcterms:W3CDTF">2020-12-15T18:52:04Z</dcterms:created>
  <dcterms:modified xsi:type="dcterms:W3CDTF">2020-12-15T19:29:53Z</dcterms:modified>
</cp:coreProperties>
</file>