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0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32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50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39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21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29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40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36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98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65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03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93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F5A08-B10F-48A5-ACEA-FB55C7BB8E13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67F45-9D4A-4FA1-A0AA-B26C22BB0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032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3331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6000" dirty="0" smtClean="0"/>
              <a:t>MODULE 2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944906"/>
            <a:ext cx="10515600" cy="274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000" b="1" dirty="0" smtClean="0"/>
              <a:t>Les critères d’évaluation de la   scientificité d’une thèse de sciences sociales</a:t>
            </a:r>
            <a:endParaRPr lang="fr-FR" sz="6000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8027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28601"/>
            <a:ext cx="8229600" cy="590232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  <a:defRPr/>
            </a:pPr>
            <a:r>
              <a:rPr lang="fr-FR" sz="3600" b="1" dirty="0" smtClean="0"/>
              <a:t>Une </a:t>
            </a:r>
            <a:r>
              <a:rPr lang="fr-FR" sz="3600" b="1" dirty="0"/>
              <a:t>revue de littérature n’est pas </a:t>
            </a:r>
            <a:endParaRPr lang="fr-FR" sz="3600" b="1" dirty="0" smtClean="0"/>
          </a:p>
          <a:p>
            <a:pPr marL="0" indent="0" algn="just">
              <a:buNone/>
              <a:defRPr/>
            </a:pPr>
            <a:r>
              <a:rPr lang="fr-FR" sz="3600" b="1" dirty="0" smtClean="0"/>
              <a:t>une </a:t>
            </a:r>
            <a:r>
              <a:rPr lang="fr-FR" sz="3600" b="1" dirty="0"/>
              <a:t>succession d’auteurs, de théories </a:t>
            </a:r>
            <a:endParaRPr lang="fr-FR" sz="3600" b="1" dirty="0" smtClean="0"/>
          </a:p>
          <a:p>
            <a:pPr marL="0" indent="0" algn="just">
              <a:buNone/>
              <a:defRPr/>
            </a:pPr>
            <a:r>
              <a:rPr lang="fr-FR" sz="3600" b="1" dirty="0" smtClean="0"/>
              <a:t>et </a:t>
            </a:r>
            <a:r>
              <a:rPr lang="fr-FR" sz="3600" b="1" dirty="0"/>
              <a:t>des sous thèmes. </a:t>
            </a:r>
            <a:endParaRPr lang="fr-FR" sz="3600" b="1" dirty="0" smtClean="0"/>
          </a:p>
          <a:p>
            <a:pPr marL="0" indent="0" algn="just">
              <a:buNone/>
              <a:defRPr/>
            </a:pPr>
            <a:endParaRPr lang="fr-FR" sz="3600" b="1" dirty="0"/>
          </a:p>
          <a:p>
            <a:pPr marL="0" indent="0" algn="just">
              <a:buNone/>
              <a:defRPr/>
            </a:pPr>
            <a:r>
              <a:rPr lang="fr-FR" sz="3600" dirty="0" smtClean="0"/>
              <a:t>Elle </a:t>
            </a:r>
            <a:r>
              <a:rPr lang="fr-FR" sz="3600" b="1" dirty="0"/>
              <a:t>se construit à partir d’un cadre maitrisé</a:t>
            </a:r>
            <a:r>
              <a:rPr lang="fr-FR" sz="3600" dirty="0"/>
              <a:t> et rien n’est mis au hasard ; rien n’est mis pour tenter d’impressionner le jury.  </a:t>
            </a:r>
            <a:endParaRPr lang="fr-FR" sz="3600" dirty="0" smtClean="0"/>
          </a:p>
          <a:p>
            <a:pPr marL="0" indent="0" algn="just">
              <a:buNone/>
              <a:defRPr/>
            </a:pPr>
            <a:endParaRPr lang="fr-FR" sz="3600" b="1" dirty="0"/>
          </a:p>
          <a:p>
            <a:pPr marL="0" indent="0" algn="just">
              <a:buNone/>
              <a:defRPr/>
            </a:pPr>
            <a:r>
              <a:rPr lang="fr-FR" sz="3600" b="1" dirty="0" smtClean="0"/>
              <a:t>Les </a:t>
            </a:r>
            <a:r>
              <a:rPr lang="fr-FR" sz="3600" b="1" dirty="0"/>
              <a:t>professeurs ont leurs clés de lecture de vos travaux</a:t>
            </a:r>
            <a:r>
              <a:rPr lang="fr-FR" sz="3600" dirty="0"/>
              <a:t>, ce n’est ni le volume, ni le bavardage qui peut les impressionner.</a:t>
            </a:r>
          </a:p>
          <a:p>
            <a:pPr>
              <a:defRPr/>
            </a:pPr>
            <a:endParaRPr lang="fr-FR" dirty="0"/>
          </a:p>
          <a:p>
            <a:pPr marL="0" indent="0">
              <a:buNone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5005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99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endParaRPr lang="fr-FR" dirty="0" smtClean="0"/>
          </a:p>
          <a:p>
            <a:pPr marL="0" indent="0" algn="just">
              <a:buNone/>
              <a:defRPr/>
            </a:pPr>
            <a:r>
              <a:rPr lang="fr-FR" sz="4200" dirty="0"/>
              <a:t>Ce n’est pas non plus la logique d’expression de vos énoncés qui comptent strictement </a:t>
            </a:r>
            <a:endParaRPr lang="fr-FR" sz="4200" dirty="0" smtClean="0"/>
          </a:p>
          <a:p>
            <a:pPr marL="0" indent="0" algn="just">
              <a:buNone/>
              <a:defRPr/>
            </a:pPr>
            <a:endParaRPr lang="fr-FR" sz="4200" dirty="0"/>
          </a:p>
          <a:p>
            <a:pPr marL="0" indent="0" algn="just">
              <a:buNone/>
              <a:defRPr/>
            </a:pPr>
            <a:r>
              <a:rPr lang="fr-FR" sz="4200" dirty="0" smtClean="0"/>
              <a:t>mais </a:t>
            </a:r>
            <a:r>
              <a:rPr lang="fr-FR" sz="4200" dirty="0"/>
              <a:t>également </a:t>
            </a:r>
            <a:r>
              <a:rPr lang="fr-FR" sz="4200" b="1" dirty="0"/>
              <a:t>leur inscription dans un schéma d’analyse propre</a:t>
            </a:r>
            <a:r>
              <a:rPr lang="fr-FR" sz="4200" dirty="0"/>
              <a:t> à votre discipline. </a:t>
            </a:r>
            <a:endParaRPr lang="fr-FR" sz="4200" dirty="0" smtClean="0"/>
          </a:p>
          <a:p>
            <a:pPr marL="0" indent="0" algn="just">
              <a:buNone/>
              <a:defRPr/>
            </a:pPr>
            <a:endParaRPr lang="fr-FR" sz="4200" dirty="0"/>
          </a:p>
          <a:p>
            <a:pPr marL="0" indent="0" algn="just">
              <a:buNone/>
              <a:defRPr/>
            </a:pPr>
            <a:r>
              <a:rPr lang="fr-FR" sz="4200" dirty="0" smtClean="0"/>
              <a:t>Le </a:t>
            </a:r>
            <a:r>
              <a:rPr lang="fr-FR" sz="4200" b="1" dirty="0"/>
              <a:t>discours scientifique est construit. </a:t>
            </a:r>
            <a:endParaRPr lang="fr-FR" sz="4200" b="1" dirty="0" smtClean="0"/>
          </a:p>
          <a:p>
            <a:pPr marL="0" indent="0" algn="just">
              <a:buNone/>
              <a:defRPr/>
            </a:pPr>
            <a:endParaRPr lang="fr-FR" sz="4200" b="1" dirty="0"/>
          </a:p>
          <a:p>
            <a:pPr marL="0" indent="0" algn="just">
              <a:buNone/>
              <a:defRPr/>
            </a:pPr>
            <a:r>
              <a:rPr lang="fr-FR" sz="4200" b="1" dirty="0" smtClean="0"/>
              <a:t>Une </a:t>
            </a:r>
            <a:r>
              <a:rPr lang="fr-FR" sz="4200" b="1" dirty="0"/>
              <a:t>thèse est un exercice de méthode pour faire science. Or, la science est globale</a:t>
            </a:r>
            <a:r>
              <a:rPr lang="fr-FR" sz="4200" dirty="0"/>
              <a:t>. </a:t>
            </a:r>
          </a:p>
          <a:p>
            <a:pPr marL="0" indent="0">
              <a:buNone/>
              <a:defRPr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90898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u contenu 2"/>
          <p:cNvSpPr>
            <a:spLocks noGrp="1"/>
          </p:cNvSpPr>
          <p:nvPr>
            <p:ph idx="1"/>
          </p:nvPr>
        </p:nvSpPr>
        <p:spPr>
          <a:xfrm>
            <a:off x="1537447" y="300319"/>
            <a:ext cx="8229600" cy="57499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Ce n’est pas non plus la logique d’expression de vos énoncés qui comptent strictement mais également </a:t>
            </a:r>
            <a:r>
              <a:rPr lang="fr-FR" altLang="fr-FR" sz="3600" b="1" dirty="0" smtClean="0"/>
              <a:t>leur inscription dans un schéma d’analyse propre</a:t>
            </a:r>
            <a:r>
              <a:rPr lang="fr-FR" altLang="fr-FR" sz="3600" dirty="0" smtClean="0"/>
              <a:t> à votre discipline.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Le </a:t>
            </a:r>
            <a:r>
              <a:rPr lang="fr-FR" altLang="fr-FR" sz="3600" b="1" dirty="0" smtClean="0"/>
              <a:t>discours scientifique est construit. </a:t>
            </a:r>
          </a:p>
          <a:p>
            <a:pPr marL="0" indent="0" algn="just">
              <a:buNone/>
            </a:pPr>
            <a:endParaRPr lang="fr-FR" altLang="fr-FR" sz="3600" b="1" dirty="0"/>
          </a:p>
          <a:p>
            <a:pPr marL="0" indent="0" algn="just">
              <a:buNone/>
            </a:pPr>
            <a:r>
              <a:rPr lang="fr-FR" altLang="fr-FR" sz="3600" b="1" dirty="0" smtClean="0"/>
              <a:t>Une thèse est un exercice de méthode pour faire science. Or, la science est globale</a:t>
            </a:r>
            <a:r>
              <a:rPr lang="fr-FR" altLang="fr-FR" sz="3600" dirty="0" smtClean="0"/>
              <a:t>. </a:t>
            </a:r>
          </a:p>
          <a:p>
            <a:pPr marL="0" indent="0">
              <a:buNone/>
            </a:pPr>
            <a:endParaRPr lang="fr-FR" altLang="fr-FR" sz="3600" dirty="0" smtClean="0"/>
          </a:p>
        </p:txBody>
      </p:sp>
    </p:spTree>
    <p:extLst>
      <p:ext uri="{BB962C8B-B14F-4D97-AF65-F5344CB8AC3E}">
        <p14:creationId xmlns:p14="http://schemas.microsoft.com/office/powerpoint/2010/main" val="268142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0"/>
            <a:ext cx="8229600" cy="6096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fr-FR" altLang="fr-FR" sz="1400" dirty="0"/>
          </a:p>
          <a:p>
            <a:pPr marL="0" indent="0" algn="just">
              <a:buNone/>
            </a:pPr>
            <a:r>
              <a:rPr lang="fr-FR" altLang="fr-FR" sz="3600" dirty="0" smtClean="0"/>
              <a:t>Finalement, </a:t>
            </a:r>
            <a:r>
              <a:rPr lang="fr-FR" altLang="fr-FR" sz="3600" b="1" dirty="0" smtClean="0"/>
              <a:t>une thèse de sciences sociales doit emprunter à chacune des disciplines </a:t>
            </a:r>
            <a:r>
              <a:rPr lang="fr-FR" altLang="fr-FR" sz="3600" dirty="0" smtClean="0"/>
              <a:t>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altLang="fr-FR" sz="3600" dirty="0" smtClean="0"/>
              <a:t>l’histoire,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altLang="fr-FR" sz="3600" dirty="0" smtClean="0"/>
              <a:t>la géographie,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altLang="fr-FR" sz="3600" dirty="0" smtClean="0"/>
              <a:t>la philosophie,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altLang="fr-FR" sz="3600" dirty="0" smtClean="0"/>
              <a:t>l’anthropologie,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altLang="fr-FR" sz="3600" dirty="0" smtClean="0"/>
              <a:t>la sociologie,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altLang="fr-FR" sz="3600" dirty="0" smtClean="0"/>
              <a:t>l’économie,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altLang="fr-FR" sz="3600" dirty="0" smtClean="0"/>
              <a:t>la psychologie </a:t>
            </a:r>
            <a:r>
              <a:rPr lang="fr-FR" altLang="fr-FR" sz="3600" b="1" dirty="0" smtClean="0"/>
              <a:t>ses élaborations pour rendre compte de la dimension holistique d’une thèse</a:t>
            </a:r>
            <a:r>
              <a:rPr lang="fr-FR" altLang="fr-FR" sz="3600" dirty="0" smtClean="0"/>
              <a:t>.</a:t>
            </a:r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114068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7400" y="228601"/>
            <a:ext cx="8229600" cy="5902325"/>
          </a:xfrm>
        </p:spPr>
        <p:txBody>
          <a:bodyPr/>
          <a:lstStyle/>
          <a:p>
            <a:pPr marL="0" indent="0">
              <a:buNone/>
              <a:defRPr/>
            </a:pPr>
            <a:endParaRPr lang="fr-FR" dirty="0"/>
          </a:p>
          <a:p>
            <a:pPr marL="0" indent="0" algn="just">
              <a:buNone/>
              <a:defRPr/>
            </a:pPr>
            <a:r>
              <a:rPr lang="fr-FR" sz="3600" dirty="0" smtClean="0"/>
              <a:t>Autrement dit, </a:t>
            </a:r>
            <a:r>
              <a:rPr lang="fr-FR" sz="3600" b="1" dirty="0" smtClean="0"/>
              <a:t>l’interdisciplinarité est </a:t>
            </a:r>
            <a:r>
              <a:rPr lang="fr-FR" sz="3600" b="1" dirty="0"/>
              <a:t>recherchée</a:t>
            </a:r>
            <a:r>
              <a:rPr lang="fr-FR" sz="3600" dirty="0"/>
              <a:t> </a:t>
            </a:r>
            <a:r>
              <a:rPr lang="fr-FR" sz="3600" b="1" dirty="0"/>
              <a:t>pour donner une vision fine au cadre théorique d’analyse </a:t>
            </a:r>
            <a:r>
              <a:rPr lang="fr-FR" sz="3600" dirty="0"/>
              <a:t>et de la thèse formulée. </a:t>
            </a:r>
            <a:endParaRPr lang="fr-FR" sz="3600" dirty="0" smtClean="0"/>
          </a:p>
          <a:p>
            <a:pPr marL="0" indent="0" algn="just">
              <a:buNone/>
              <a:defRPr/>
            </a:pPr>
            <a:endParaRPr lang="fr-FR" sz="3600" b="1" dirty="0"/>
          </a:p>
          <a:p>
            <a:pPr marL="0" indent="0" algn="just">
              <a:buNone/>
              <a:defRPr/>
            </a:pPr>
            <a:r>
              <a:rPr lang="fr-FR" sz="3600" b="1" dirty="0" smtClean="0"/>
              <a:t>Une </a:t>
            </a:r>
            <a:r>
              <a:rPr lang="fr-FR" sz="3600" b="1" dirty="0"/>
              <a:t>thèse témoigne de votre culture scientifique. Or, la science traverse les disciplines scientifiques.</a:t>
            </a:r>
            <a:endParaRPr lang="fr-FR" sz="3600" dirty="0"/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42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0"/>
            <a:ext cx="8001000" cy="5638800"/>
          </a:xfrm>
        </p:spPr>
        <p:txBody>
          <a:bodyPr/>
          <a:lstStyle/>
          <a:p>
            <a:pPr marL="0" indent="0">
              <a:buNone/>
              <a:defRPr/>
            </a:pPr>
            <a:endParaRPr lang="fr-FR" sz="2800" dirty="0"/>
          </a:p>
          <a:p>
            <a:pPr marL="344487" lvl="1" indent="0">
              <a:buNone/>
              <a:defRPr/>
            </a:pPr>
            <a:r>
              <a:rPr lang="fr-FR" sz="3600" b="1" dirty="0"/>
              <a:t>2.1- Le résumé des critères de scientificité</a:t>
            </a:r>
          </a:p>
          <a:p>
            <a:pPr marL="0" indent="357188">
              <a:buNone/>
              <a:defRPr/>
            </a:pPr>
            <a:endParaRPr lang="fr-FR" sz="3600" b="1" dirty="0"/>
          </a:p>
          <a:p>
            <a:pPr marL="0" indent="0" algn="just">
              <a:buNone/>
              <a:defRPr/>
            </a:pPr>
            <a:r>
              <a:rPr lang="fr-FR" sz="3600" dirty="0"/>
              <a:t>Dès le début, vous devrez comprendre qu’une thèse en sciences sociales répond à un certain nombre de critères d’évaluation de sa scientificité. </a:t>
            </a:r>
            <a:endParaRPr lang="fr-FR" sz="3600" dirty="0" smtClean="0"/>
          </a:p>
          <a:p>
            <a:pPr marL="0" indent="0" algn="just">
              <a:buNone/>
              <a:defRPr/>
            </a:pPr>
            <a:endParaRPr lang="fr-FR" sz="3600" dirty="0"/>
          </a:p>
          <a:p>
            <a:pPr marL="0" indent="0" algn="just">
              <a:buNone/>
              <a:defRPr/>
            </a:pPr>
            <a:r>
              <a:rPr lang="fr-FR" sz="3600" dirty="0" smtClean="0"/>
              <a:t>On </a:t>
            </a:r>
            <a:r>
              <a:rPr lang="fr-FR" sz="3600" dirty="0"/>
              <a:t>peut les résumer ainsi qu’il suit :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199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28601"/>
            <a:ext cx="8229600" cy="5902325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endParaRPr lang="fr-FR" dirty="0" smtClean="0"/>
          </a:p>
          <a:p>
            <a:pPr marL="0" indent="0" algn="just">
              <a:buNone/>
              <a:defRPr/>
            </a:pPr>
            <a:endParaRPr lang="fr-FR" sz="1400" dirty="0"/>
          </a:p>
          <a:p>
            <a:pPr marL="357188" indent="-357188" algn="just">
              <a:buFont typeface="+mj-lt"/>
              <a:buAutoNum type="arabicPeriod"/>
              <a:defRPr/>
            </a:pPr>
            <a:r>
              <a:rPr lang="fr-FR" sz="3600" dirty="0" smtClean="0"/>
              <a:t>Une </a:t>
            </a:r>
            <a:r>
              <a:rPr lang="fr-FR" sz="3600" dirty="0"/>
              <a:t>thèse doit refléter une </a:t>
            </a:r>
            <a:r>
              <a:rPr lang="fr-FR" sz="3600" b="1" dirty="0" smtClean="0"/>
              <a:t>démarche </a:t>
            </a:r>
            <a:r>
              <a:rPr lang="fr-FR" sz="3600" b="1" dirty="0"/>
              <a:t>historique</a:t>
            </a:r>
            <a:r>
              <a:rPr lang="fr-FR" sz="3600" dirty="0"/>
              <a:t> qui montre que les faits qui sont étudiés sont remis dans leur contexte passé et </a:t>
            </a:r>
            <a:r>
              <a:rPr lang="fr-FR" sz="3600" dirty="0" smtClean="0"/>
              <a:t>présent.</a:t>
            </a:r>
          </a:p>
          <a:p>
            <a:pPr marL="357188" indent="-357188" algn="just">
              <a:buFont typeface="+mj-lt"/>
              <a:buAutoNum type="arabicPeriod"/>
              <a:defRPr/>
            </a:pPr>
            <a:endParaRPr lang="fr-FR" sz="3600" dirty="0" smtClean="0"/>
          </a:p>
          <a:p>
            <a:pPr marL="514350" indent="-514350">
              <a:buFont typeface="+mj-lt"/>
              <a:buAutoNum type="arabicPeriod"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889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430306"/>
            <a:ext cx="10515600" cy="5746657"/>
          </a:xfrm>
        </p:spPr>
        <p:txBody>
          <a:bodyPr/>
          <a:lstStyle/>
          <a:p>
            <a:endParaRPr lang="fr-FR" sz="3600" dirty="0" smtClean="0"/>
          </a:p>
          <a:p>
            <a:endParaRPr lang="fr-FR" sz="3600" dirty="0"/>
          </a:p>
          <a:p>
            <a:endParaRPr lang="fr-FR" sz="3600" dirty="0" smtClean="0"/>
          </a:p>
          <a:p>
            <a:r>
              <a:rPr lang="fr-FR" sz="3600" dirty="0" smtClean="0"/>
              <a:t>Une </a:t>
            </a:r>
            <a:r>
              <a:rPr lang="fr-FR" sz="3600" dirty="0"/>
              <a:t>thèse doit être </a:t>
            </a:r>
            <a:r>
              <a:rPr lang="fr-FR" sz="3600" b="1" dirty="0"/>
              <a:t>démonstrative</a:t>
            </a:r>
            <a:r>
              <a:rPr lang="fr-FR" sz="3600" dirty="0"/>
              <a:t> d’énoncés originaux qui se fondent sur des observations d’un terrain </a:t>
            </a:r>
            <a:r>
              <a:rPr lang="fr-FR" sz="3600" b="1" dirty="0"/>
              <a:t>empirique</a:t>
            </a:r>
            <a:r>
              <a:rPr lang="fr-FR" sz="3600" dirty="0"/>
              <a:t> reflétant une </a:t>
            </a:r>
            <a:r>
              <a:rPr lang="fr-FR" sz="3600" b="1" dirty="0"/>
              <a:t>méthode scientifique</a:t>
            </a:r>
            <a:r>
              <a:rPr lang="fr-FR" sz="3600" dirty="0"/>
              <a:t> éprouvée construite par son auteur.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904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0"/>
            <a:ext cx="8229600" cy="617220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3"/>
              <a:defRPr/>
            </a:pPr>
            <a:endParaRPr lang="fr-FR" dirty="0" smtClean="0"/>
          </a:p>
          <a:p>
            <a:pPr marL="0" indent="0" algn="just">
              <a:buNone/>
              <a:defRPr/>
            </a:pPr>
            <a:r>
              <a:rPr lang="fr-FR" sz="3600" dirty="0" smtClean="0"/>
              <a:t>Une </a:t>
            </a:r>
            <a:r>
              <a:rPr lang="fr-FR" sz="3600" dirty="0"/>
              <a:t>thèse est un </a:t>
            </a:r>
            <a:r>
              <a:rPr lang="fr-FR" sz="3600" b="1" dirty="0"/>
              <a:t>exercice d’érudition</a:t>
            </a:r>
            <a:r>
              <a:rPr lang="fr-FR" sz="3600" dirty="0"/>
              <a:t> </a:t>
            </a:r>
            <a:r>
              <a:rPr lang="fr-FR" sz="3600" dirty="0" smtClean="0"/>
              <a:t>qui se </a:t>
            </a:r>
            <a:r>
              <a:rPr lang="fr-FR" sz="3600" dirty="0"/>
              <a:t>traduit par une </a:t>
            </a:r>
            <a:r>
              <a:rPr lang="fr-FR" sz="3600" b="1" dirty="0"/>
              <a:t>revue </a:t>
            </a:r>
            <a:r>
              <a:rPr lang="fr-FR" sz="3600" b="1" dirty="0" smtClean="0"/>
              <a:t>documentaire</a:t>
            </a:r>
            <a:r>
              <a:rPr lang="fr-FR" sz="3600" dirty="0" smtClean="0"/>
              <a:t> </a:t>
            </a:r>
            <a:r>
              <a:rPr lang="fr-FR" sz="3600" dirty="0"/>
              <a:t>exhaustive et une </a:t>
            </a:r>
            <a:r>
              <a:rPr lang="fr-FR" sz="3600" b="1" dirty="0"/>
              <a:t>discussion </a:t>
            </a:r>
            <a:r>
              <a:rPr lang="fr-FR" sz="3600" b="1" dirty="0" smtClean="0"/>
              <a:t>critique</a:t>
            </a:r>
          </a:p>
          <a:p>
            <a:pPr marL="514350" indent="-514350" algn="just">
              <a:buFont typeface="+mj-lt"/>
              <a:buAutoNum type="arabicPeriod" startAt="3"/>
              <a:defRPr/>
            </a:pPr>
            <a:endParaRPr lang="fr-FR" sz="3600" b="1" dirty="0"/>
          </a:p>
          <a:p>
            <a:pPr marL="0" indent="0" algn="just">
              <a:buNone/>
              <a:defRPr/>
            </a:pPr>
            <a:r>
              <a:rPr lang="fr-FR" sz="3600" dirty="0" smtClean="0"/>
              <a:t> </a:t>
            </a:r>
            <a:r>
              <a:rPr lang="fr-FR" sz="3600" dirty="0"/>
              <a:t>mettant en relief l’apport de l’auteur autour d’un </a:t>
            </a:r>
            <a:r>
              <a:rPr lang="fr-FR" sz="3600" b="1" dirty="0"/>
              <a:t>cadre théorique d’analyse</a:t>
            </a:r>
            <a:r>
              <a:rPr lang="fr-FR" sz="3600" dirty="0"/>
              <a:t> </a:t>
            </a:r>
            <a:endParaRPr lang="fr-FR" sz="3600" dirty="0" smtClean="0"/>
          </a:p>
          <a:p>
            <a:pPr marL="0" indent="0" algn="just">
              <a:buNone/>
              <a:defRPr/>
            </a:pPr>
            <a:endParaRPr lang="fr-FR" sz="3600" dirty="0" smtClean="0"/>
          </a:p>
          <a:p>
            <a:pPr marL="0" indent="0" algn="just">
              <a:buNone/>
              <a:defRPr/>
            </a:pPr>
            <a:r>
              <a:rPr lang="fr-FR" sz="3600" dirty="0" smtClean="0"/>
              <a:t>qui </a:t>
            </a:r>
            <a:r>
              <a:rPr lang="fr-FR" sz="3600" dirty="0"/>
              <a:t>montre la cohérence de la démonstration et son articulation avec l’état des connaissances dans le domaine.</a:t>
            </a:r>
          </a:p>
          <a:p>
            <a:pPr marL="514350" indent="-514350" algn="just">
              <a:buFont typeface="+mj-lt"/>
              <a:buAutoNum type="arabicPeriod" startAt="3"/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8976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 smtClean="0"/>
          </a:p>
          <a:p>
            <a:pPr marL="514350" indent="-514350" algn="just">
              <a:buFont typeface="+mj-lt"/>
              <a:buAutoNum type="arabicPeriod" startAt="4"/>
              <a:defRPr/>
            </a:pPr>
            <a:r>
              <a:rPr lang="fr-FR" sz="3600" dirty="0" smtClean="0"/>
              <a:t>Une thèse doit être </a:t>
            </a:r>
            <a:r>
              <a:rPr lang="fr-FR" sz="3600" b="1" dirty="0" smtClean="0"/>
              <a:t>comparative </a:t>
            </a:r>
            <a:r>
              <a:rPr lang="fr-FR" sz="3600" dirty="0" smtClean="0"/>
              <a:t>des genres, des générations, des catégories socio-économiques, des espaces de vie et géographiques</a:t>
            </a:r>
            <a:r>
              <a:rPr lang="fr-FR" dirty="0" smtClean="0"/>
              <a:t>.</a:t>
            </a:r>
          </a:p>
          <a:p>
            <a:pPr marL="0" indent="0">
              <a:buNone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674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u contenu 2"/>
          <p:cNvSpPr>
            <a:spLocks noGrp="1"/>
          </p:cNvSpPr>
          <p:nvPr>
            <p:ph idx="1"/>
          </p:nvPr>
        </p:nvSpPr>
        <p:spPr>
          <a:xfrm>
            <a:off x="2057400" y="381001"/>
            <a:ext cx="8229600" cy="5978525"/>
          </a:xfrm>
        </p:spPr>
        <p:txBody>
          <a:bodyPr/>
          <a:lstStyle/>
          <a:p>
            <a:pPr marL="0" indent="0">
              <a:buNone/>
            </a:pPr>
            <a:r>
              <a:rPr lang="fr-FR" altLang="fr-FR" sz="3600" b="1" dirty="0"/>
              <a:t>2.2. Conseils pratiques d’application </a:t>
            </a:r>
          </a:p>
          <a:p>
            <a:pPr marL="0" indent="0">
              <a:buNone/>
            </a:pPr>
            <a:r>
              <a:rPr lang="fr-FR" altLang="fr-FR" sz="3600" b="1" dirty="0"/>
              <a:t>des critères scientifiques</a:t>
            </a:r>
            <a:r>
              <a:rPr lang="fr-FR" altLang="fr-FR" sz="3600" dirty="0" smtClean="0"/>
              <a:t/>
            </a:r>
            <a:br>
              <a:rPr lang="fr-FR" altLang="fr-FR" sz="3600" dirty="0" smtClean="0"/>
            </a:br>
            <a:endParaRPr lang="fr-FR" altLang="fr-FR" sz="3600" dirty="0" smtClean="0"/>
          </a:p>
          <a:p>
            <a:pPr marL="0" indent="0">
              <a:buNone/>
            </a:pPr>
            <a:endParaRPr lang="fr-FR" altLang="fr-FR" sz="3600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Ces critères se réalisent </a:t>
            </a:r>
            <a:r>
              <a:rPr lang="fr-FR" altLang="fr-FR" sz="3600" b="1" dirty="0" smtClean="0"/>
              <a:t>durant tout le processus de construction de la thèse</a:t>
            </a:r>
            <a:r>
              <a:rPr lang="fr-FR" altLang="fr-FR" sz="3600" dirty="0" smtClean="0"/>
              <a:t>. Vous ne pouvez pas attendre la fin pour vous imprégner des critères sur lesquels vous êtes évalués. </a:t>
            </a:r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949230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99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endParaRPr lang="fr-FR" dirty="0" smtClean="0"/>
          </a:p>
          <a:p>
            <a:pPr marL="0" indent="0">
              <a:buNone/>
              <a:defRPr/>
            </a:pPr>
            <a:r>
              <a:rPr lang="fr-FR" altLang="fr-FR" sz="3600" dirty="0"/>
              <a:t>Il faut donc bien les identifier au départ et les garder en ligne de mire tout au long de la réalisation de la thèse.</a:t>
            </a:r>
            <a:endParaRPr lang="fr-FR" sz="3600" dirty="0"/>
          </a:p>
          <a:p>
            <a:pPr>
              <a:defRPr/>
            </a:pPr>
            <a:endParaRPr lang="fr-FR" sz="3600" dirty="0" smtClean="0"/>
          </a:p>
          <a:p>
            <a:pPr marL="0" indent="0" algn="just">
              <a:buNone/>
              <a:defRPr/>
            </a:pPr>
            <a:r>
              <a:rPr lang="fr-FR" sz="3600" dirty="0"/>
              <a:t>Si vous ne savez pas que le critère d’historicité et celui de comparabilité seront essentiels à l’évaluation et que votre méthode ne vous permet pas d’y répondre</a:t>
            </a:r>
            <a:r>
              <a:rPr lang="fr-FR" sz="3600" dirty="0" smtClean="0"/>
              <a:t>,</a:t>
            </a:r>
          </a:p>
          <a:p>
            <a:pPr marL="0" indent="0" algn="just">
              <a:buNone/>
              <a:defRPr/>
            </a:pPr>
            <a:endParaRPr lang="fr-FR" sz="3600" dirty="0"/>
          </a:p>
          <a:p>
            <a:pPr marL="0" indent="0" algn="just">
              <a:buNone/>
              <a:defRPr/>
            </a:pPr>
            <a:r>
              <a:rPr lang="fr-FR" sz="3600" dirty="0" smtClean="0"/>
              <a:t> </a:t>
            </a:r>
            <a:r>
              <a:rPr lang="fr-FR" sz="3600" dirty="0"/>
              <a:t>vous aurez loupé des éléments décisifs.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9785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u contenu 2"/>
          <p:cNvSpPr>
            <a:spLocks noGrp="1"/>
          </p:cNvSpPr>
          <p:nvPr>
            <p:ph idx="1"/>
          </p:nvPr>
        </p:nvSpPr>
        <p:spPr>
          <a:xfrm>
            <a:off x="1981200" y="152400"/>
            <a:ext cx="8229600" cy="617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altLang="fr-FR" sz="1400" dirty="0"/>
          </a:p>
          <a:p>
            <a:pPr marL="0" indent="0" algn="just">
              <a:buNone/>
            </a:pPr>
            <a:r>
              <a:rPr lang="fr-FR" altLang="fr-FR" sz="3600" dirty="0" smtClean="0"/>
              <a:t>Si vous avez écrit la thèse et qu’au moment de sa soutenance, </a:t>
            </a:r>
            <a:r>
              <a:rPr lang="fr-FR" altLang="fr-FR" sz="3600" b="1" dirty="0" smtClean="0"/>
              <a:t>le jury vous demande quelle est votre thèse,</a:t>
            </a:r>
            <a:r>
              <a:rPr lang="fr-FR" altLang="fr-FR" sz="3600" dirty="0" smtClean="0"/>
              <a:t> vous serez bien embarrassés pour n’avoir pas défini votre cadre théorique d’analyse. </a:t>
            </a:r>
          </a:p>
          <a:p>
            <a:pPr marL="0" indent="0" algn="just">
              <a:buNone/>
            </a:pPr>
            <a:endParaRPr lang="fr-FR" altLang="fr-FR" sz="3600" dirty="0" smtClean="0"/>
          </a:p>
          <a:p>
            <a:pPr marL="0" indent="0" algn="just">
              <a:buNone/>
            </a:pPr>
            <a:r>
              <a:rPr lang="fr-FR" altLang="fr-FR" sz="3600" b="1" dirty="0" smtClean="0"/>
              <a:t>Ne vous laissez pas emportés par vos lectures </a:t>
            </a:r>
            <a:r>
              <a:rPr lang="fr-FR" altLang="fr-FR" sz="3600" dirty="0" smtClean="0"/>
              <a:t>; bien au contraire, </a:t>
            </a:r>
            <a:r>
              <a:rPr lang="fr-FR" altLang="fr-FR" sz="3600" b="1" dirty="0" smtClean="0"/>
              <a:t>soyez critiques</a:t>
            </a:r>
            <a:r>
              <a:rPr lang="fr-FR" altLang="fr-FR" sz="3600" dirty="0" smtClean="0"/>
              <a:t>, </a:t>
            </a:r>
            <a:r>
              <a:rPr lang="fr-FR" altLang="fr-FR" sz="3600" b="1" dirty="0" smtClean="0"/>
              <a:t>structurez vos lectures</a:t>
            </a:r>
            <a:r>
              <a:rPr lang="fr-FR" altLang="fr-FR" sz="3600" dirty="0" smtClean="0"/>
              <a:t>, classer les selon les apports théoriques essentiels, et </a:t>
            </a:r>
            <a:r>
              <a:rPr lang="fr-FR" altLang="fr-FR" sz="3600" b="1" dirty="0" smtClean="0"/>
              <a:t>surtout discutez de ces apports théoriques selon votre cadre d’analyse.</a:t>
            </a:r>
            <a:endParaRPr lang="fr-FR" altLang="fr-FR" sz="3600" dirty="0" smtClean="0"/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7695544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467</Words>
  <Application>Microsoft Office PowerPoint</Application>
  <PresentationFormat>Grand écran</PresentationFormat>
  <Paragraphs>73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Thème Office</vt:lpstr>
      <vt:lpstr>MODULE 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</dc:title>
  <dc:creator>LENOVO</dc:creator>
  <cp:lastModifiedBy>LENOVO</cp:lastModifiedBy>
  <cp:revision>2</cp:revision>
  <dcterms:created xsi:type="dcterms:W3CDTF">2020-12-15T18:48:05Z</dcterms:created>
  <dcterms:modified xsi:type="dcterms:W3CDTF">2020-12-15T19:18:48Z</dcterms:modified>
</cp:coreProperties>
</file>