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26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61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0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24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88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35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17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55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90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57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93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D26E7-6EB3-461F-8DE7-F39968EA5A16}" type="datetimeFigureOut">
              <a:rPr lang="fr-FR" smtClean="0"/>
              <a:t>15/12/2020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AF26B-47AE-45D6-A23C-51183C4F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64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1213"/>
          </a:xfrm>
        </p:spPr>
        <p:txBody>
          <a:bodyPr/>
          <a:lstStyle/>
          <a:p>
            <a:r>
              <a:rPr lang="fr-FR" dirty="0" smtClean="0"/>
              <a:t>MODULE 1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39588" y="3509963"/>
            <a:ext cx="11322424" cy="1747837"/>
          </a:xfrm>
        </p:spPr>
        <p:txBody>
          <a:bodyPr>
            <a:noAutofit/>
          </a:bodyPr>
          <a:lstStyle/>
          <a:p>
            <a:r>
              <a:rPr lang="fr-FR" altLang="fr-FR" sz="6000" b="1" dirty="0" smtClean="0"/>
              <a:t>RÉDACTION DU PROJET DE THÈSE </a:t>
            </a:r>
          </a:p>
        </p:txBody>
      </p:sp>
    </p:spTree>
    <p:extLst>
      <p:ext uri="{BB962C8B-B14F-4D97-AF65-F5344CB8AC3E}">
        <p14:creationId xmlns:p14="http://schemas.microsoft.com/office/powerpoint/2010/main" val="656002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>
          <a:xfrm>
            <a:off x="1981200" y="609601"/>
            <a:ext cx="8229600" cy="55213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 algn="just">
              <a:buNone/>
            </a:pPr>
            <a:r>
              <a:rPr lang="fr-FR" altLang="fr-FR" dirty="0" smtClean="0"/>
              <a:t>Ces  échanges exploratoires peuvent conduire vers des suggestions qui vous aident à choisir votre sujet de recherche. </a:t>
            </a:r>
          </a:p>
          <a:p>
            <a:pPr marL="0" indent="0" algn="just">
              <a:buNone/>
            </a:pPr>
            <a:endParaRPr lang="fr-FR" altLang="fr-FR" dirty="0"/>
          </a:p>
          <a:p>
            <a:pPr marL="0" indent="0" algn="just">
              <a:buNone/>
            </a:pPr>
            <a:r>
              <a:rPr lang="fr-FR" altLang="fr-FR" dirty="0" smtClean="0"/>
              <a:t>Autrement dit, </a:t>
            </a:r>
            <a:r>
              <a:rPr lang="fr-FR" altLang="fr-FR" b="1" dirty="0" smtClean="0"/>
              <a:t>savoir ce qu’on veut ne signifie pas avoir achevé le choix de son thème de recherche mais cela y participe.</a:t>
            </a:r>
            <a:endParaRPr lang="fr-FR" altLang="fr-FR" dirty="0" smtClean="0"/>
          </a:p>
          <a:p>
            <a:pPr marL="0" indent="0">
              <a:buNone/>
            </a:pPr>
            <a:endParaRPr lang="fr-FR" altLang="fr-FR" dirty="0" smtClean="0"/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mtClean="0"/>
              <a:t>Groupe Recherche – Résolution de problème - Version 3  - </a:t>
            </a:r>
            <a:fld id="{7029DB17-F1D2-4CA8-8881-9A2B26F393BE}" type="slidenum">
              <a:rPr lang="fr-FR" altLang="fr-FR" smtClean="0"/>
              <a:pPr/>
              <a:t>10</a:t>
            </a:fld>
            <a:r>
              <a:rPr lang="fr-FR" altLang="fr-FR" smtClean="0"/>
              <a:t>/</a:t>
            </a:r>
            <a:r>
              <a:rPr lang="en-US" altLang="fr-FR" smtClean="0"/>
              <a:t>28</a:t>
            </a:r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550862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>
          <a:xfrm>
            <a:off x="1981200" y="152401"/>
            <a:ext cx="8229600" cy="5978525"/>
          </a:xfrm>
        </p:spPr>
        <p:txBody>
          <a:bodyPr/>
          <a:lstStyle/>
          <a:p>
            <a:pPr marL="0" indent="0" algn="just">
              <a:buNone/>
            </a:pPr>
            <a:endParaRPr lang="fr-FR" altLang="fr-FR" sz="1400" dirty="0"/>
          </a:p>
          <a:p>
            <a:pPr marL="0" indent="0" algn="just">
              <a:buNone/>
            </a:pPr>
            <a:endParaRPr lang="fr-FR" altLang="fr-FR" sz="1400" dirty="0"/>
          </a:p>
          <a:p>
            <a:pPr marL="0" indent="0" algn="just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sz="3600" dirty="0" smtClean="0"/>
              <a:t>Les professeurs sont discrètement à l’affut de thésards cherchant leur conseil afin de les orienter vers des niches inexplorées de la recherche.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Au sein de leur laboratoire, ils initient de grands programmes de recherche qui sont entre autres le cadre de réalisation de thèses fléchées. </a:t>
            </a:r>
          </a:p>
          <a:p>
            <a:pPr marL="0" indent="0" algn="just">
              <a:buNone/>
            </a:pPr>
            <a:endParaRPr lang="fr-FR" altLang="fr-FR" sz="3600" dirty="0" smtClean="0"/>
          </a:p>
        </p:txBody>
      </p:sp>
    </p:spTree>
    <p:extLst>
      <p:ext uri="{BB962C8B-B14F-4D97-AF65-F5344CB8AC3E}">
        <p14:creationId xmlns:p14="http://schemas.microsoft.com/office/powerpoint/2010/main" val="2351349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992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fr-FR" altLang="fr-FR" b="1" dirty="0" smtClean="0"/>
          </a:p>
          <a:p>
            <a:pPr marL="0" indent="0" algn="just">
              <a:buNone/>
            </a:pPr>
            <a:endParaRPr lang="fr-FR" altLang="fr-FR" b="1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Consulter les professeurs, c’est également se donner les moyens d’être éventuellement sélectionné pour ces bourses rares de thèses.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Ces programmes de recherche sont cependant inscrits dans des cycles (3 à 6 ans). Les opportunités de bourses fluctuent en fonction de ce calendrier. </a:t>
            </a:r>
          </a:p>
        </p:txBody>
      </p:sp>
    </p:spTree>
    <p:extLst>
      <p:ext uri="{BB962C8B-B14F-4D97-AF65-F5344CB8AC3E}">
        <p14:creationId xmlns:p14="http://schemas.microsoft.com/office/powerpoint/2010/main" val="4257841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altLang="fr-FR" sz="3600" dirty="0" smtClean="0"/>
              <a:t>En permanence, il y a des thésards dans les laboratoires. Néanmoins, les bourses de thèse restent fonction du cycle de génération des programmes de recherche.</a:t>
            </a:r>
          </a:p>
          <a:p>
            <a:pPr marL="0" indent="0">
              <a:buNone/>
            </a:pPr>
            <a:endParaRPr lang="fr-FR" altLang="fr-FR" sz="3600" b="1" dirty="0" smtClean="0"/>
          </a:p>
          <a:p>
            <a:pPr marL="0" indent="0" algn="just">
              <a:buNone/>
            </a:pPr>
            <a:r>
              <a:rPr lang="fr-FR" altLang="fr-FR" sz="3600" b="1" dirty="0" smtClean="0"/>
              <a:t>La rédaction du projet de thèse est évolutive</a:t>
            </a:r>
            <a:r>
              <a:rPr lang="fr-FR" altLang="fr-FR" sz="3600" dirty="0" smtClean="0"/>
              <a:t> car écrire,  c’est créer ; écrire, c’est explorer et écrire, c’est structurer.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Or, </a:t>
            </a:r>
            <a:r>
              <a:rPr lang="fr-FR" altLang="fr-FR" sz="3600" b="1" dirty="0" smtClean="0"/>
              <a:t>l’évolution réside dans le processus de structuration.</a:t>
            </a:r>
            <a:r>
              <a:rPr lang="fr-FR" altLang="fr-FR" sz="3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0035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99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On est dès lors dans un va-et-vient constant comme dans tout processus d’accouchement des idées ou de formulation d’un schéma scientifique</a:t>
            </a:r>
          </a:p>
          <a:p>
            <a:pPr marL="0" indent="0" algn="just">
              <a:buNone/>
            </a:pPr>
            <a:endParaRPr lang="fr-FR" altLang="fr-FR" sz="3600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Ce faisant, </a:t>
            </a:r>
            <a:r>
              <a:rPr lang="fr-FR" altLang="fr-FR" sz="3600" b="1" dirty="0" smtClean="0"/>
              <a:t>écrire est un processus critique qui interroge l’objet de recherche tout en interpelant l’auteur</a:t>
            </a:r>
            <a:r>
              <a:rPr lang="fr-FR" altLang="fr-FR" sz="3600" dirty="0" smtClean="0"/>
              <a:t>.</a:t>
            </a:r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047972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dirty="0" smtClean="0"/>
              <a:t>Pour rédiger un projet de thèse, vous devrez consigner toutes vos idées </a:t>
            </a:r>
            <a:r>
              <a:rPr lang="fr-FR" altLang="fr-FR" b="1" dirty="0" smtClean="0"/>
              <a:t>sans avoir peur du pêle-mêle de départ</a:t>
            </a:r>
            <a:r>
              <a:rPr lang="fr-FR" altLang="fr-FR" dirty="0" smtClean="0"/>
              <a:t>. </a:t>
            </a:r>
          </a:p>
          <a:p>
            <a:pPr marL="0" indent="0" algn="just">
              <a:buNone/>
            </a:pPr>
            <a:endParaRPr lang="fr-FR" altLang="fr-FR" dirty="0"/>
          </a:p>
          <a:p>
            <a:pPr marL="0" indent="0" algn="just">
              <a:buNone/>
            </a:pPr>
            <a:r>
              <a:rPr lang="fr-FR" altLang="fr-FR" dirty="0" smtClean="0"/>
              <a:t>Une fois que vous êtes délivrés de ce que vous avez emmagasiné, vous allez </a:t>
            </a:r>
            <a:r>
              <a:rPr lang="fr-FR" altLang="fr-FR" b="1" dirty="0" smtClean="0"/>
              <a:t>structurer vos idées selon le plan de rédaction d</a:t>
            </a:r>
            <a:r>
              <a:rPr lang="fr-FR" altLang="fr-FR" dirty="0" smtClean="0"/>
              <a:t>u projet de thèse. </a:t>
            </a:r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730888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2057400" y="1143001"/>
            <a:ext cx="8229600" cy="3235325"/>
          </a:xfrm>
        </p:spPr>
        <p:txBody>
          <a:bodyPr/>
          <a:lstStyle/>
          <a:p>
            <a:pPr marL="0" indent="0">
              <a:buNone/>
            </a:pPr>
            <a:endParaRPr lang="fr-FR" altLang="fr-FR" smtClean="0"/>
          </a:p>
          <a:p>
            <a:pPr marL="0" indent="0">
              <a:buNone/>
            </a:pPr>
            <a:endParaRPr lang="fr-FR" altLang="fr-FR" smtClean="0"/>
          </a:p>
          <a:p>
            <a:pPr marL="0" indent="0" algn="just">
              <a:buNone/>
            </a:pPr>
            <a:r>
              <a:rPr lang="fr-FR" altLang="fr-FR" smtClean="0"/>
              <a:t>Voici un plan type qui montre que les lectures sont un préalable à la structuration de vos pensées et à leur rédaction.</a:t>
            </a:r>
          </a:p>
          <a:p>
            <a:pPr marL="0" indent="0" algn="just">
              <a:buNone/>
            </a:pPr>
            <a:endParaRPr lang="fr-FR" altLang="fr-FR" smtClean="0"/>
          </a:p>
        </p:txBody>
      </p:sp>
      <p:sp>
        <p:nvSpPr>
          <p:cNvPr id="25603" name="Titre 4"/>
          <p:cNvSpPr>
            <a:spLocks noGrp="1"/>
          </p:cNvSpPr>
          <p:nvPr>
            <p:ph type="title"/>
          </p:nvPr>
        </p:nvSpPr>
        <p:spPr>
          <a:xfrm>
            <a:off x="1828800" y="228600"/>
            <a:ext cx="7924800" cy="808038"/>
          </a:xfrm>
        </p:spPr>
        <p:txBody>
          <a:bodyPr/>
          <a:lstStyle/>
          <a:p>
            <a:pPr marL="900113" indent="-900113"/>
            <a:r>
              <a:rPr lang="fr-FR" altLang="fr-FR" sz="3600"/>
              <a:t>1.2. Le plan type du projet de thèse</a:t>
            </a:r>
          </a:p>
        </p:txBody>
      </p:sp>
    </p:spTree>
    <p:extLst>
      <p:ext uri="{BB962C8B-B14F-4D97-AF65-F5344CB8AC3E}">
        <p14:creationId xmlns:p14="http://schemas.microsoft.com/office/powerpoint/2010/main" val="2169188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>
          <a:xfrm>
            <a:off x="1752600" y="338932"/>
            <a:ext cx="7543800" cy="611187"/>
          </a:xfrm>
        </p:spPr>
        <p:txBody>
          <a:bodyPr>
            <a:normAutofit fontScale="90000"/>
          </a:bodyPr>
          <a:lstStyle/>
          <a:p>
            <a:r>
              <a:rPr lang="fr-FR" altLang="fr-FR" dirty="0" smtClean="0"/>
              <a:t>Sur la page de garde :</a:t>
            </a:r>
          </a:p>
        </p:txBody>
      </p:sp>
      <p:sp>
        <p:nvSpPr>
          <p:cNvPr id="26627" name="Espace réservé du contenu 2"/>
          <p:cNvSpPr>
            <a:spLocks noGrp="1"/>
          </p:cNvSpPr>
          <p:nvPr>
            <p:ph idx="1"/>
          </p:nvPr>
        </p:nvSpPr>
        <p:spPr>
          <a:xfrm>
            <a:off x="1981200" y="644525"/>
            <a:ext cx="8229600" cy="5486400"/>
          </a:xfrm>
        </p:spPr>
        <p:txBody>
          <a:bodyPr>
            <a:normAutofit lnSpcReduction="10000"/>
          </a:bodyPr>
          <a:lstStyle/>
          <a:p>
            <a:endParaRPr lang="fr-FR" altLang="fr-FR" dirty="0" smtClean="0"/>
          </a:p>
          <a:p>
            <a:pPr marL="0" indent="0">
              <a:buNone/>
            </a:pPr>
            <a:endParaRPr lang="fr-FR" altLang="fr-FR" dirty="0" smtClean="0"/>
          </a:p>
          <a:p>
            <a:r>
              <a:rPr lang="fr-FR" altLang="fr-FR" sz="3600" dirty="0" smtClean="0"/>
              <a:t>Mettre le sujet de thèse</a:t>
            </a:r>
            <a:r>
              <a:rPr lang="fr-FR" altLang="fr-FR" sz="3600" b="1" dirty="0" smtClean="0"/>
              <a:t> </a:t>
            </a:r>
            <a:r>
              <a:rPr lang="fr-FR" altLang="fr-FR" sz="3600" dirty="0" smtClean="0"/>
              <a:t>en titre,</a:t>
            </a:r>
          </a:p>
          <a:p>
            <a:r>
              <a:rPr lang="fr-FR" altLang="fr-FR" sz="3600" dirty="0" smtClean="0"/>
              <a:t>Relever le nom du doctorant,</a:t>
            </a:r>
          </a:p>
          <a:p>
            <a:r>
              <a:rPr lang="fr-FR" altLang="fr-FR" sz="3600" dirty="0" smtClean="0"/>
              <a:t>Mentionner le directeur de thèse et le co-directeur s’il y a lieu,</a:t>
            </a:r>
          </a:p>
          <a:p>
            <a:r>
              <a:rPr lang="fr-FR" altLang="fr-FR" sz="3600" dirty="0" smtClean="0"/>
              <a:t>Noter la formation doctorale concernée ainsi que l’école doctorale,</a:t>
            </a:r>
          </a:p>
          <a:p>
            <a:r>
              <a:rPr lang="fr-FR" altLang="fr-FR" sz="3600" dirty="0" smtClean="0"/>
              <a:t>Indiquer l’année universitaire d’inscription.</a:t>
            </a:r>
          </a:p>
          <a:p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299188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533401"/>
            <a:ext cx="8229600" cy="50974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altLang="fr-FR" sz="3600" b="1" dirty="0"/>
              <a:t>Introduction</a:t>
            </a:r>
          </a:p>
          <a:p>
            <a:pPr marL="0" indent="0">
              <a:buNone/>
              <a:defRPr/>
            </a:pPr>
            <a:endParaRPr lang="fr-FR" sz="1400" b="1" dirty="0"/>
          </a:p>
          <a:p>
            <a:pPr>
              <a:defRPr/>
            </a:pPr>
            <a:r>
              <a:rPr lang="fr-FR" sz="3600" dirty="0" smtClean="0"/>
              <a:t>Amener </a:t>
            </a:r>
            <a:r>
              <a:rPr lang="fr-FR" sz="3600" dirty="0"/>
              <a:t>le sujet de thèse en le situant dans son contexte d’émergence</a:t>
            </a:r>
            <a:r>
              <a:rPr lang="fr-FR" sz="3600" dirty="0" smtClean="0"/>
              <a:t>.</a:t>
            </a:r>
          </a:p>
          <a:p>
            <a:pPr marL="0" indent="0">
              <a:buNone/>
              <a:defRPr/>
            </a:pPr>
            <a:endParaRPr lang="fr-FR" sz="3600" dirty="0"/>
          </a:p>
          <a:p>
            <a:pPr>
              <a:defRPr/>
            </a:pPr>
            <a:r>
              <a:rPr lang="fr-FR" sz="3600" dirty="0"/>
              <a:t>Indiquer le champ théorique de recherche qui est structuré selon les mots-clés du thème de recherche.</a:t>
            </a:r>
          </a:p>
          <a:p>
            <a:pPr>
              <a:defRPr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63718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endParaRPr lang="fr-FR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500" dirty="0" smtClean="0"/>
              <a:t>Résumer </a:t>
            </a:r>
            <a:r>
              <a:rPr lang="fr-FR" sz="3500" dirty="0"/>
              <a:t>l’état de la littérature relative </a:t>
            </a:r>
            <a:r>
              <a:rPr lang="fr-FR" sz="3500" dirty="0" smtClean="0"/>
              <a:t>au </a:t>
            </a:r>
            <a:r>
              <a:rPr lang="fr-FR" sz="3500" dirty="0"/>
              <a:t>sujet de thèse.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500" dirty="0"/>
              <a:t>Proposer la problématique de recherche, autrement dit le corps de problèmes que cherche à traiter la thèse.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500" dirty="0"/>
              <a:t>Rédiger les objectifs généraux et spécifiques de la thèse.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500" dirty="0"/>
              <a:t>Formuler les hypothèses (en moyenne 3).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3500" dirty="0"/>
              <a:t>Organiser le Cadre théorique </a:t>
            </a:r>
            <a:r>
              <a:rPr lang="fr-FR" sz="3500" dirty="0" smtClean="0"/>
              <a:t>d’analyse.</a:t>
            </a:r>
            <a:endParaRPr lang="fr-FR" sz="3500" dirty="0"/>
          </a:p>
          <a:p>
            <a:pPr>
              <a:defRPr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6403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>
          <a:xfrm>
            <a:off x="2057400" y="381001"/>
            <a:ext cx="8229600" cy="59785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>
              <a:buNone/>
            </a:pPr>
            <a:endParaRPr lang="fr-FR" altLang="fr-FR" b="1" dirty="0"/>
          </a:p>
          <a:p>
            <a:pPr marL="0" indent="0" algn="just">
              <a:buNone/>
            </a:pPr>
            <a:r>
              <a:rPr lang="fr-FR" altLang="fr-FR" sz="3600" b="1" dirty="0"/>
              <a:t>Le premier moment de la rédaction d’une thèse consiste à concevoir le projet de thèse et à le rédiger</a:t>
            </a:r>
            <a:r>
              <a:rPr lang="fr-FR" altLang="fr-FR" sz="3600" dirty="0"/>
              <a:t>. C’est votre 1</a:t>
            </a:r>
            <a:r>
              <a:rPr lang="fr-FR" altLang="fr-FR" sz="3600" baseline="30000" dirty="0"/>
              <a:t>er</a:t>
            </a:r>
            <a:r>
              <a:rPr lang="fr-FR" altLang="fr-FR" sz="3600" dirty="0"/>
              <a:t> contact avec votre directeur de thèse.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/>
              <a:t>En effet, pour toute relation, il est utile de décliner ce qu’on souhaite faire même dans ses formes inachevées. </a:t>
            </a:r>
          </a:p>
          <a:p>
            <a:pPr marL="0" indent="0">
              <a:buNone/>
            </a:pPr>
            <a:endParaRPr lang="fr-FR" altLang="fr-FR" sz="3600" dirty="0" smtClean="0"/>
          </a:p>
        </p:txBody>
      </p:sp>
    </p:spTree>
    <p:extLst>
      <p:ext uri="{BB962C8B-B14F-4D97-AF65-F5344CB8AC3E}">
        <p14:creationId xmlns:p14="http://schemas.microsoft.com/office/powerpoint/2010/main" val="1980596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8229600" cy="5902325"/>
          </a:xfrm>
        </p:spPr>
        <p:txBody>
          <a:bodyPr/>
          <a:lstStyle/>
          <a:p>
            <a:pPr marL="514350" indent="-514350">
              <a:buFont typeface="+mj-lt"/>
              <a:buAutoNum type="arabicPeriod" startAt="6"/>
              <a:defRPr/>
            </a:pPr>
            <a:endParaRPr lang="fr-FR" dirty="0" smtClean="0"/>
          </a:p>
          <a:p>
            <a:pPr marL="514350" indent="-514350">
              <a:buFont typeface="+mj-lt"/>
              <a:buAutoNum type="arabicPeriod" startAt="6"/>
              <a:defRPr/>
            </a:pPr>
            <a:r>
              <a:rPr lang="fr-FR" sz="3600" dirty="0" smtClean="0"/>
              <a:t>Etablir </a:t>
            </a:r>
            <a:r>
              <a:rPr lang="fr-FR" sz="3600" dirty="0"/>
              <a:t>la méthodologie par laquelle vous comptez traiter votre sujet :</a:t>
            </a:r>
          </a:p>
          <a:p>
            <a:pPr marL="1257300" indent="-714375">
              <a:buFont typeface="+mj-lt"/>
              <a:buAutoNum type="alphaLcPeriod"/>
              <a:defRPr/>
            </a:pPr>
            <a:r>
              <a:rPr lang="fr-FR" sz="3600" dirty="0"/>
              <a:t>sources de données,</a:t>
            </a:r>
          </a:p>
          <a:p>
            <a:pPr marL="1257300" indent="-714375">
              <a:buFont typeface="+mj-lt"/>
              <a:buAutoNum type="alphaLcPeriod"/>
              <a:defRPr/>
            </a:pPr>
            <a:r>
              <a:rPr lang="fr-FR" sz="3600" dirty="0"/>
              <a:t>Echantillonnage,</a:t>
            </a:r>
          </a:p>
          <a:p>
            <a:pPr marL="1257300" indent="-714375">
              <a:buFont typeface="+mj-lt"/>
              <a:buAutoNum type="alphaLcPeriod"/>
              <a:defRPr/>
            </a:pPr>
            <a:r>
              <a:rPr lang="fr-FR" sz="3600" dirty="0"/>
              <a:t>Méthode de collecte,</a:t>
            </a:r>
          </a:p>
          <a:p>
            <a:pPr marL="1257300" indent="-714375">
              <a:buFont typeface="+mj-lt"/>
              <a:buAutoNum type="alphaLcPeriod"/>
              <a:defRPr/>
            </a:pPr>
            <a:r>
              <a:rPr lang="fr-FR" sz="3600" dirty="0"/>
              <a:t>plan d’analyse,</a:t>
            </a:r>
          </a:p>
          <a:p>
            <a:pPr marL="1257300" indent="-714375">
              <a:buFont typeface="+mj-lt"/>
              <a:buAutoNum type="alphaLcPeriod"/>
              <a:defRPr/>
            </a:pPr>
            <a:r>
              <a:rPr lang="fr-FR" sz="3600" dirty="0"/>
              <a:t>plan de travail ou chronogramme de la recherche.</a:t>
            </a:r>
          </a:p>
          <a:p>
            <a:pPr marL="0" indent="0">
              <a:buNone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1263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 startAt="7"/>
            </a:pPr>
            <a:endParaRPr lang="fr-FR" altLang="fr-FR" dirty="0" smtClean="0"/>
          </a:p>
          <a:p>
            <a:pPr marL="514350" indent="-514350" algn="just">
              <a:buFont typeface="Arial" panose="020B0604020202020204" pitchFamily="34" charset="0"/>
              <a:buAutoNum type="arabicPeriod" startAt="7"/>
            </a:pPr>
            <a:r>
              <a:rPr lang="fr-FR" altLang="fr-FR" sz="3600" dirty="0" smtClean="0"/>
              <a:t>Conclure votre projet de recherche en indiquant comment vous espérez participer à la production de connaissances pour répondre au corps de problèmes que vous avez évoqué.</a:t>
            </a:r>
          </a:p>
          <a:p>
            <a:pPr marL="514350" indent="-514350" algn="just">
              <a:buFont typeface="Arial" panose="020B0604020202020204" pitchFamily="34" charset="0"/>
              <a:buAutoNum type="arabicPeriod" startAt="7"/>
            </a:pPr>
            <a:r>
              <a:rPr lang="fr-FR" altLang="fr-FR" sz="3600" dirty="0" smtClean="0"/>
              <a:t>Lister votre bibliographie.</a:t>
            </a:r>
          </a:p>
          <a:p>
            <a:pPr marL="514350" indent="-514350" algn="just">
              <a:buFont typeface="Arial" panose="020B0604020202020204" pitchFamily="34" charset="0"/>
              <a:buAutoNum type="arabicPeriod" startAt="7"/>
            </a:pPr>
            <a:r>
              <a:rPr lang="fr-FR" altLang="fr-FR" sz="3600" dirty="0" smtClean="0"/>
              <a:t>Mettre en annexe vos outils de collecte s’ils sont disponibles (questionnaires, guides d’entretien, …).</a:t>
            </a:r>
          </a:p>
        </p:txBody>
      </p:sp>
    </p:spTree>
    <p:extLst>
      <p:ext uri="{BB962C8B-B14F-4D97-AF65-F5344CB8AC3E}">
        <p14:creationId xmlns:p14="http://schemas.microsoft.com/office/powerpoint/2010/main" val="2319105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7400" y="533400"/>
            <a:ext cx="7315200" cy="5334000"/>
          </a:xfrm>
          <a:solidFill>
            <a:schemeClr val="accent3">
              <a:lumMod val="95000"/>
            </a:schemeClr>
          </a:solidFill>
          <a:ln>
            <a:solidFill>
              <a:srgbClr val="CC9900"/>
            </a:solidFill>
          </a:ln>
        </p:spPr>
        <p:txBody>
          <a:bodyPr>
            <a:normAutofit lnSpcReduction="10000"/>
          </a:bodyPr>
          <a:lstStyle/>
          <a:p>
            <a:pPr marL="0" indent="442913" algn="just">
              <a:buNone/>
              <a:defRPr/>
            </a:pPr>
            <a:r>
              <a:rPr lang="fr-FR" sz="2000" dirty="0"/>
              <a:t>Page de garde</a:t>
            </a:r>
          </a:p>
          <a:p>
            <a:pPr marL="0" indent="442913">
              <a:buNone/>
              <a:defRPr/>
            </a:pPr>
            <a:r>
              <a:rPr lang="fr-FR" sz="2000" dirty="0"/>
              <a:t>Introduction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État de la littérature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Problématique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Objectifs de recherche : général et spécifiques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Hypothèses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Cadre théorique d’analyse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Méthodologie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Conclusion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Références bibliographiques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000" dirty="0"/>
              <a:t>Annexes </a:t>
            </a:r>
          </a:p>
          <a:p>
            <a:pPr marL="0" indent="0">
              <a:buNone/>
              <a:defRPr/>
            </a:pPr>
            <a:endParaRPr lang="fr-FR" sz="1400" dirty="0"/>
          </a:p>
          <a:p>
            <a:pPr marL="0" indent="0">
              <a:buNone/>
              <a:defRPr/>
            </a:pPr>
            <a:r>
              <a:rPr lang="fr-FR" sz="2000" dirty="0"/>
              <a:t>Le projet de recherche doit être rédigé sur 10  à 15 pages maximum, indépendamment des annexes.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5219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Espace réservé du contenu 2"/>
          <p:cNvSpPr>
            <a:spLocks noGrp="1"/>
          </p:cNvSpPr>
          <p:nvPr>
            <p:ph idx="1"/>
          </p:nvPr>
        </p:nvSpPr>
        <p:spPr>
          <a:xfrm>
            <a:off x="2057400" y="152400"/>
            <a:ext cx="8229600" cy="6019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sz="3800" b="1" dirty="0"/>
              <a:t>1.3. Leçons apprises de la                              rédaction du projet de thèse</a:t>
            </a:r>
          </a:p>
          <a:p>
            <a:pPr marL="0" indent="0" algn="just">
              <a:buNone/>
            </a:pPr>
            <a:r>
              <a:rPr lang="fr-FR" altLang="fr-FR" sz="3600" dirty="0"/>
              <a:t>De nombreux thésards se montrent </a:t>
            </a:r>
            <a:r>
              <a:rPr lang="fr-FR" altLang="fr-FR" sz="3600" b="1" dirty="0" err="1"/>
              <a:t>perfec-tionnistes</a:t>
            </a:r>
            <a:r>
              <a:rPr lang="fr-FR" altLang="fr-FR" sz="3600" dirty="0"/>
              <a:t> dès le début de la formulation du projet de thèse oubliant qu’il s’agit d’une </a:t>
            </a:r>
            <a:r>
              <a:rPr lang="fr-FR" altLang="fr-FR" sz="3600" b="1" dirty="0"/>
              <a:t>esquisse</a:t>
            </a:r>
            <a:r>
              <a:rPr lang="fr-FR" altLang="fr-FR" sz="3600" dirty="0"/>
              <a:t> de la thèse.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/>
              <a:t>Or, un projet de thèse est une projection de ce qu’on entend faire et qu’on soumet à l’appréciation du professeur et du comité de thèse afin de recueillir leur orientation.</a:t>
            </a:r>
          </a:p>
        </p:txBody>
      </p:sp>
    </p:spTree>
    <p:extLst>
      <p:ext uri="{BB962C8B-B14F-4D97-AF65-F5344CB8AC3E}">
        <p14:creationId xmlns:p14="http://schemas.microsoft.com/office/powerpoint/2010/main" val="1322325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8229600" cy="5902325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endParaRPr lang="fr-FR" dirty="0" smtClean="0"/>
          </a:p>
          <a:p>
            <a:pPr marL="0" indent="0" algn="just">
              <a:buNone/>
              <a:defRPr/>
            </a:pPr>
            <a:r>
              <a:rPr lang="fr-FR" sz="3600" dirty="0" smtClean="0"/>
              <a:t>En </a:t>
            </a:r>
            <a:r>
              <a:rPr lang="fr-FR" sz="3600" dirty="0"/>
              <a:t>revanche, un projet de thèse n’est pas </a:t>
            </a:r>
            <a:endParaRPr lang="fr-FR" sz="3600" dirty="0" smtClean="0"/>
          </a:p>
          <a:p>
            <a:pPr marL="0" indent="0" algn="just">
              <a:buNone/>
              <a:defRPr/>
            </a:pPr>
            <a:r>
              <a:rPr lang="fr-FR" sz="3600" dirty="0" smtClean="0"/>
              <a:t>un </a:t>
            </a:r>
            <a:r>
              <a:rPr lang="fr-FR" sz="3600" dirty="0"/>
              <a:t>brouillon ou un </a:t>
            </a:r>
            <a:r>
              <a:rPr lang="fr-FR" sz="3600" b="1" dirty="0"/>
              <a:t>texte désarticulé </a:t>
            </a:r>
            <a:r>
              <a:rPr lang="fr-FR" sz="3600" b="1" dirty="0" smtClean="0"/>
              <a:t>ou </a:t>
            </a:r>
            <a:r>
              <a:rPr lang="fr-FR" sz="3600" b="1" dirty="0"/>
              <a:t>incomplet</a:t>
            </a:r>
            <a:r>
              <a:rPr lang="fr-FR" sz="3600" dirty="0"/>
              <a:t>. Il s’agit d’une </a:t>
            </a:r>
            <a:r>
              <a:rPr lang="fr-FR" sz="3600" b="1" dirty="0"/>
              <a:t>formulation première</a:t>
            </a:r>
            <a:r>
              <a:rPr lang="fr-FR" sz="3600" dirty="0"/>
              <a:t> d’une œuvre qui a </a:t>
            </a:r>
            <a:r>
              <a:rPr lang="fr-FR" sz="3600" b="1" dirty="0"/>
              <a:t>besoin de murir</a:t>
            </a:r>
            <a:r>
              <a:rPr lang="fr-FR" sz="3600" dirty="0"/>
              <a:t> durant les 3 ans de sa rédaction. </a:t>
            </a:r>
            <a:endParaRPr lang="fr-FR" sz="3600" dirty="0" smtClean="0"/>
          </a:p>
          <a:p>
            <a:pPr marL="0" indent="0" algn="just">
              <a:buNone/>
              <a:defRPr/>
            </a:pPr>
            <a:endParaRPr lang="fr-FR" sz="3600" dirty="0"/>
          </a:p>
          <a:p>
            <a:pPr marL="0" indent="0" algn="just">
              <a:buNone/>
              <a:defRPr/>
            </a:pPr>
            <a:r>
              <a:rPr lang="fr-FR" sz="3600" dirty="0" smtClean="0"/>
              <a:t>Ce </a:t>
            </a:r>
            <a:r>
              <a:rPr lang="fr-FR" sz="3600" dirty="0"/>
              <a:t>n’est donc pas une juxtaposition d’idées. C’est une </a:t>
            </a:r>
            <a:r>
              <a:rPr lang="fr-FR" sz="3600" b="1" dirty="0"/>
              <a:t>synthèse d’un projet scientifique</a:t>
            </a:r>
            <a:r>
              <a:rPr lang="fr-FR" sz="3600" dirty="0"/>
              <a:t> rédigé selon le </a:t>
            </a:r>
            <a:r>
              <a:rPr lang="fr-FR" sz="3600" b="1" dirty="0"/>
              <a:t>plan </a:t>
            </a:r>
            <a:r>
              <a:rPr lang="fr-FR" sz="3600" dirty="0"/>
              <a:t>indiqué ci-joint.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6691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>
              <a:buNone/>
            </a:pPr>
            <a:endParaRPr lang="fr-FR" altLang="fr-FR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D’autres veulent au 1</a:t>
            </a:r>
            <a:r>
              <a:rPr lang="fr-FR" altLang="fr-FR" sz="3600" baseline="30000" dirty="0" smtClean="0"/>
              <a:t>er</a:t>
            </a:r>
            <a:r>
              <a:rPr lang="fr-FR" altLang="fr-FR" sz="3600" dirty="0" smtClean="0"/>
              <a:t> coup avoir un titre de thèse comme s’il s’agissait d’une </a:t>
            </a:r>
            <a:r>
              <a:rPr lang="fr-FR" altLang="fr-FR" sz="3600" b="1" dirty="0" smtClean="0"/>
              <a:t>œuvre finalisée</a:t>
            </a:r>
            <a:r>
              <a:rPr lang="fr-FR" altLang="fr-FR" sz="3600" dirty="0" smtClean="0"/>
              <a:t>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Inversement, rendez explicite le sujet que vous voulez traiter </a:t>
            </a:r>
            <a:r>
              <a:rPr lang="fr-FR" altLang="fr-FR" sz="3600" b="1" dirty="0" smtClean="0"/>
              <a:t>en étant le plus précis</a:t>
            </a:r>
            <a:r>
              <a:rPr lang="fr-FR" altLang="fr-FR" sz="3600" dirty="0" smtClean="0"/>
              <a:t> et </a:t>
            </a:r>
            <a:r>
              <a:rPr lang="fr-FR" altLang="fr-FR" sz="3600" b="1" dirty="0" smtClean="0"/>
              <a:t>en évitant des généralités</a:t>
            </a:r>
            <a:r>
              <a:rPr lang="fr-FR" altLang="fr-FR" sz="3600" dirty="0" smtClean="0"/>
              <a:t>.</a:t>
            </a:r>
          </a:p>
          <a:p>
            <a:pPr marL="0" indent="0">
              <a:buNone/>
            </a:pPr>
            <a:endParaRPr lang="fr-FR" altLang="fr-FR" dirty="0" smtClean="0"/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5483811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609601"/>
            <a:ext cx="8229600" cy="5521325"/>
          </a:xfrm>
        </p:spPr>
        <p:txBody>
          <a:bodyPr/>
          <a:lstStyle/>
          <a:p>
            <a:pPr marL="0" indent="0">
              <a:buNone/>
              <a:defRPr/>
            </a:pPr>
            <a:endParaRPr lang="fr-FR" dirty="0"/>
          </a:p>
          <a:p>
            <a:pPr marL="0" indent="0" algn="just">
              <a:buNone/>
              <a:defRPr/>
            </a:pPr>
            <a:r>
              <a:rPr lang="fr-FR" sz="3600" dirty="0" smtClean="0"/>
              <a:t>Certains </a:t>
            </a:r>
            <a:r>
              <a:rPr lang="fr-FR" sz="3600" dirty="0"/>
              <a:t>cherchent dès le début à avoir un titre comme s’ils en étaient arrivés à rédiger le livre. </a:t>
            </a:r>
            <a:endParaRPr lang="fr-FR" sz="3600" dirty="0" smtClean="0"/>
          </a:p>
          <a:p>
            <a:pPr marL="0" indent="0" algn="just">
              <a:buNone/>
              <a:defRPr/>
            </a:pPr>
            <a:endParaRPr lang="fr-FR" sz="3600" dirty="0"/>
          </a:p>
          <a:p>
            <a:pPr marL="0" indent="0" algn="just">
              <a:buNone/>
              <a:defRPr/>
            </a:pPr>
            <a:r>
              <a:rPr lang="fr-FR" sz="3600" dirty="0" smtClean="0"/>
              <a:t>Ils </a:t>
            </a:r>
            <a:r>
              <a:rPr lang="fr-FR" sz="3600" dirty="0"/>
              <a:t>s’attachent </a:t>
            </a:r>
            <a:r>
              <a:rPr lang="fr-FR" sz="3600" b="1" dirty="0"/>
              <a:t>à tort à trouver un titre commercial</a:t>
            </a:r>
            <a:r>
              <a:rPr lang="fr-FR" sz="3600" dirty="0"/>
              <a:t> alors que </a:t>
            </a:r>
            <a:r>
              <a:rPr lang="fr-FR" sz="3600" b="1" dirty="0"/>
              <a:t>le titre d’une thèse est évolutif</a:t>
            </a:r>
            <a:r>
              <a:rPr lang="fr-FR" sz="3600" dirty="0"/>
              <a:t> et peut même être légèrement changé au moment de la conclure ou même quelques fois avant sa défense.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4967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7543800" cy="808038"/>
          </a:xfrm>
        </p:spPr>
        <p:txBody>
          <a:bodyPr/>
          <a:lstStyle/>
          <a:p>
            <a:r>
              <a:rPr lang="fr-FR" altLang="fr-FR" smtClean="0"/>
              <a:t>1.4. Exercices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447801"/>
            <a:ext cx="8229600" cy="4411663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  <a:defRPr/>
            </a:pPr>
            <a:r>
              <a:rPr lang="fr-FR" b="1" dirty="0"/>
              <a:t> </a:t>
            </a:r>
            <a:r>
              <a:rPr lang="fr-FR" sz="3200" dirty="0" smtClean="0"/>
              <a:t>Examinez </a:t>
            </a:r>
            <a:r>
              <a:rPr lang="fr-FR" sz="3200" dirty="0"/>
              <a:t>les sujets de thèses par groupe de dix et faites la critique des </a:t>
            </a:r>
            <a:r>
              <a:rPr lang="fr-FR" sz="3200" dirty="0" smtClean="0"/>
              <a:t>formulations.</a:t>
            </a:r>
          </a:p>
          <a:p>
            <a:pPr marL="0" indent="0" algn="just">
              <a:buNone/>
              <a:defRPr/>
            </a:pPr>
            <a:endParaRPr lang="fr-FR" sz="3200" dirty="0"/>
          </a:p>
          <a:p>
            <a:pPr marL="514350" indent="-514350" algn="just">
              <a:buFont typeface="+mj-lt"/>
              <a:buAutoNum type="arabicPeriod" startAt="2"/>
              <a:defRPr/>
            </a:pPr>
            <a:r>
              <a:rPr lang="fr-FR" sz="3200" dirty="0" smtClean="0"/>
              <a:t>Partagez </a:t>
            </a:r>
            <a:r>
              <a:rPr lang="fr-FR" sz="3200" dirty="0"/>
              <a:t>les difficultés rencontrées au moment de formuler votre sujet de thèse.</a:t>
            </a:r>
          </a:p>
          <a:p>
            <a:pPr marL="514350" indent="-514350" algn="just">
              <a:buFont typeface="+mj-lt"/>
              <a:buAutoNum type="arabicPeriod" startAt="2"/>
              <a:defRPr/>
            </a:pPr>
            <a:endParaRPr lang="fr-FR" sz="3200" dirty="0"/>
          </a:p>
          <a:p>
            <a:pPr marL="514350" indent="-514350" algn="just">
              <a:buFont typeface="+mj-lt"/>
              <a:buAutoNum type="arabicPeriod" startAt="2"/>
              <a:defRPr/>
            </a:pPr>
            <a:r>
              <a:rPr lang="fr-FR" sz="3200" dirty="0"/>
              <a:t>Avez-vous observé des cas où des évolutions sont susceptibles de se produire ?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134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>
            <a:spLocks noGrp="1"/>
          </p:cNvSpPr>
          <p:nvPr>
            <p:ph idx="1"/>
          </p:nvPr>
        </p:nvSpPr>
        <p:spPr>
          <a:xfrm>
            <a:off x="1981200" y="152401"/>
            <a:ext cx="8229600" cy="5978525"/>
          </a:xfrm>
        </p:spPr>
        <p:txBody>
          <a:bodyPr/>
          <a:lstStyle/>
          <a:p>
            <a:pPr marL="0" indent="0">
              <a:buNone/>
            </a:pPr>
            <a:endParaRPr lang="fr-FR" altLang="fr-FR" dirty="0"/>
          </a:p>
          <a:p>
            <a:pPr marL="0" indent="0">
              <a:buNone/>
            </a:pPr>
            <a:endParaRPr lang="fr-FR" altLang="fr-FR" dirty="0"/>
          </a:p>
          <a:p>
            <a:pPr marL="0" indent="0" algn="just">
              <a:buNone/>
            </a:pPr>
            <a:r>
              <a:rPr lang="fr-FR" altLang="fr-FR" sz="3600" dirty="0" smtClean="0"/>
              <a:t>Ainsi, votre interlocuteur,  c’est-à-dire </a:t>
            </a:r>
            <a:r>
              <a:rPr lang="fr-FR" altLang="fr-FR" sz="3600" b="1" dirty="0" smtClean="0"/>
              <a:t>votre futur directeur de thèse communique avec quelqu’un qui sait ce qu’il veut,</a:t>
            </a:r>
          </a:p>
          <a:p>
            <a:pPr marL="0" indent="0" algn="just">
              <a:buNone/>
            </a:pPr>
            <a:endParaRPr lang="fr-FR" altLang="fr-FR" sz="3600" b="1" dirty="0"/>
          </a:p>
          <a:p>
            <a:pPr marL="0" indent="0" algn="just">
              <a:buNone/>
            </a:pPr>
            <a:r>
              <a:rPr lang="fr-FR" altLang="fr-FR" sz="3600" b="1" dirty="0" smtClean="0"/>
              <a:t> tout en souhaitant recueillir ses orientations</a:t>
            </a:r>
            <a:r>
              <a:rPr lang="fr-FR" altLang="fr-FR" sz="3600" dirty="0" smtClean="0"/>
              <a:t>, sa guidance et ses recommandations. </a:t>
            </a:r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27798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>
              <a:buNone/>
            </a:pPr>
            <a:endParaRPr lang="fr-FR" altLang="fr-FR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Il est donc important de </a:t>
            </a:r>
            <a:r>
              <a:rPr lang="fr-FR" altLang="fr-FR" sz="3600" b="1" dirty="0" smtClean="0"/>
              <a:t>structurer vos idées</a:t>
            </a:r>
            <a:r>
              <a:rPr lang="fr-FR" altLang="fr-FR" sz="3600" dirty="0" smtClean="0"/>
              <a:t>,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de les mettre </a:t>
            </a:r>
            <a:r>
              <a:rPr lang="fr-FR" altLang="fr-FR" sz="3600" b="1" dirty="0" smtClean="0"/>
              <a:t>dans le format indiqué</a:t>
            </a:r>
            <a:r>
              <a:rPr lang="fr-FR" altLang="fr-FR" sz="3600" dirty="0"/>
              <a:t>,</a:t>
            </a:r>
            <a:endParaRPr lang="fr-FR" altLang="fr-FR" sz="3600" dirty="0" smtClean="0"/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de les rédiger dans </a:t>
            </a:r>
            <a:r>
              <a:rPr lang="fr-FR" altLang="fr-FR" sz="3600" b="1" dirty="0" smtClean="0"/>
              <a:t>un style clair </a:t>
            </a:r>
          </a:p>
          <a:p>
            <a:pPr marL="0" indent="0" algn="just">
              <a:buNone/>
            </a:pPr>
            <a:endParaRPr lang="fr-FR" altLang="fr-FR" sz="3600" b="1" dirty="0"/>
          </a:p>
          <a:p>
            <a:pPr marL="0" indent="0" algn="just">
              <a:buNone/>
            </a:pPr>
            <a:r>
              <a:rPr lang="fr-FR" altLang="fr-FR" sz="3600" b="1" dirty="0" smtClean="0"/>
              <a:t>et avec l’appareil conceptuel adéquat.</a:t>
            </a:r>
            <a:endParaRPr lang="fr-FR" altLang="fr-FR" sz="3600" dirty="0" smtClean="0"/>
          </a:p>
          <a:p>
            <a:pPr marL="0" indent="0">
              <a:buNone/>
            </a:pPr>
            <a:endParaRPr lang="fr-FR" altLang="fr-FR" sz="3600" dirty="0" smtClean="0"/>
          </a:p>
        </p:txBody>
      </p:sp>
    </p:spTree>
    <p:extLst>
      <p:ext uri="{BB962C8B-B14F-4D97-AF65-F5344CB8AC3E}">
        <p14:creationId xmlns:p14="http://schemas.microsoft.com/office/powerpoint/2010/main" val="2275976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228601"/>
            <a:ext cx="8229600" cy="5902325"/>
          </a:xfrm>
        </p:spPr>
        <p:txBody>
          <a:bodyPr/>
          <a:lstStyle/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 smtClean="0"/>
          </a:p>
          <a:p>
            <a:pPr marL="0" indent="0" algn="just">
              <a:buNone/>
              <a:defRPr/>
            </a:pPr>
            <a:r>
              <a:rPr lang="fr-FR" sz="3600" dirty="0"/>
              <a:t>Le projet de thèse est un </a:t>
            </a:r>
            <a:r>
              <a:rPr lang="fr-FR" sz="3600" b="1" dirty="0"/>
              <a:t>document synthétique</a:t>
            </a:r>
            <a:r>
              <a:rPr lang="fr-FR" sz="3600" dirty="0"/>
              <a:t> </a:t>
            </a:r>
            <a:r>
              <a:rPr lang="fr-FR" sz="3600" b="1" dirty="0"/>
              <a:t>qui reconstitue les réflexions qui vous ont amené à choisir votre sujet de thèse</a:t>
            </a:r>
            <a:r>
              <a:rPr lang="fr-FR" sz="3600" dirty="0"/>
              <a:t>. </a:t>
            </a:r>
          </a:p>
          <a:p>
            <a:pPr>
              <a:defRPr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51149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1376083" y="439272"/>
            <a:ext cx="9919446" cy="6109446"/>
          </a:xfrm>
        </p:spPr>
        <p:txBody>
          <a:bodyPr/>
          <a:lstStyle/>
          <a:p>
            <a:pPr marL="0" indent="0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sz="360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Il est donc structuré selon un plan habituel qui vise </a:t>
            </a:r>
            <a:r>
              <a:rPr lang="fr-FR" altLang="fr-FR" sz="3600" b="1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à prouver vos </a:t>
            </a:r>
            <a:r>
              <a:rPr lang="fr-FR" altLang="fr-FR" sz="3600" b="1" i="1" dirty="0" err="1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a-priori</a:t>
            </a:r>
            <a:r>
              <a:rPr lang="fr-FR" altLang="fr-FR" sz="3600" b="1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(s) scientifiques,</a:t>
            </a:r>
            <a:endParaRPr lang="fr-FR" altLang="fr-FR" sz="3600" b="1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altLang="fr-FR" sz="360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 cheminement qui devrait vous conduire vers les résultats, </a:t>
            </a:r>
            <a:endParaRPr lang="fr-FR" altLang="fr-FR" sz="36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altLang="fr-FR" sz="360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les outils de recherche, </a:t>
            </a:r>
            <a:endParaRPr lang="fr-FR" altLang="fr-FR" sz="36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altLang="fr-FR" sz="360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 calendrier,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altLang="fr-FR" sz="360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la bibliographie et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altLang="fr-FR" sz="3600" dirty="0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l’intérêt  de la recherche par rapport au plan de carrière.</a:t>
            </a:r>
          </a:p>
          <a:p>
            <a:pPr marL="0" indent="0">
              <a:buNone/>
            </a:pPr>
            <a:endParaRPr lang="fr-FR" altLang="fr-FR" sz="3600" dirty="0" smtClean="0"/>
          </a:p>
        </p:txBody>
      </p:sp>
    </p:spTree>
    <p:extLst>
      <p:ext uri="{BB962C8B-B14F-4D97-AF65-F5344CB8AC3E}">
        <p14:creationId xmlns:p14="http://schemas.microsoft.com/office/powerpoint/2010/main" val="3144634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>
            <a:spLocks noGrp="1"/>
          </p:cNvSpPr>
          <p:nvPr>
            <p:ph idx="1"/>
          </p:nvPr>
        </p:nvSpPr>
        <p:spPr>
          <a:xfrm>
            <a:off x="1981200" y="533401"/>
            <a:ext cx="8229600" cy="5597525"/>
          </a:xfrm>
        </p:spPr>
        <p:txBody>
          <a:bodyPr/>
          <a:lstStyle/>
          <a:p>
            <a:pPr marL="0" indent="0">
              <a:buNone/>
            </a:pPr>
            <a:endParaRPr lang="fr-FR" altLang="fr-FR" dirty="0" smtClean="0"/>
          </a:p>
          <a:p>
            <a:pPr marL="0" indent="0" algn="just">
              <a:buNone/>
            </a:pPr>
            <a:r>
              <a:rPr lang="fr-FR" altLang="fr-FR" sz="3600" dirty="0" smtClean="0"/>
              <a:t>Notons toutefois, qu’il arrive de vouloir faire une thèse sans être véritablement fixé sur le sujet proprement dit.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b="1" dirty="0" smtClean="0"/>
              <a:t>La volonté ne s’accompagne pas d’une formulation préalable du thème de recherche</a:t>
            </a:r>
            <a:r>
              <a:rPr lang="fr-FR" altLang="fr-FR" sz="3600" dirty="0" smtClean="0"/>
              <a:t>. </a:t>
            </a:r>
          </a:p>
          <a:p>
            <a:pPr marL="0" indent="0" algn="just">
              <a:buNone/>
            </a:pPr>
            <a:endParaRPr lang="fr-FR" altLang="fr-FR" sz="3600" dirty="0" smtClean="0"/>
          </a:p>
          <a:p>
            <a:pPr marL="0" indent="0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68186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>
          <a:xfrm>
            <a:off x="1981200" y="381000"/>
            <a:ext cx="8229600" cy="6019800"/>
          </a:xfrm>
        </p:spPr>
        <p:txBody>
          <a:bodyPr/>
          <a:lstStyle/>
          <a:p>
            <a:pPr marL="0" indent="0" algn="just">
              <a:buNone/>
            </a:pPr>
            <a:endParaRPr lang="fr-FR" altLang="fr-FR" sz="1400" dirty="0"/>
          </a:p>
          <a:p>
            <a:pPr marL="0" indent="0" algn="just">
              <a:buNone/>
            </a:pPr>
            <a:endParaRPr lang="fr-FR" altLang="fr-FR" sz="1400" dirty="0"/>
          </a:p>
          <a:p>
            <a:pPr marL="0" indent="0" algn="just">
              <a:buNone/>
            </a:pPr>
            <a:r>
              <a:rPr lang="fr-FR" altLang="fr-FR" sz="3600" dirty="0" smtClean="0"/>
              <a:t>Autrement dit, vos lectures, vos observations, vos propres réflexions n’ont pas débouché sur une formulation finale de votre thème de recherche. </a:t>
            </a:r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endParaRPr lang="fr-FR" altLang="fr-FR" sz="3600" dirty="0"/>
          </a:p>
          <a:p>
            <a:pPr marL="0" indent="0" algn="just">
              <a:buNone/>
            </a:pPr>
            <a:r>
              <a:rPr lang="fr-FR" altLang="fr-FR" sz="3600" dirty="0" smtClean="0"/>
              <a:t>Néanmoins, vous savez </a:t>
            </a:r>
            <a:r>
              <a:rPr lang="fr-FR" altLang="fr-FR" sz="3600" b="1" dirty="0" smtClean="0"/>
              <a:t>pourquoi votre plan de carrière</a:t>
            </a:r>
            <a:r>
              <a:rPr lang="fr-FR" altLang="fr-FR" sz="3600" dirty="0" smtClean="0"/>
              <a:t> comporte à cette étape-ci de </a:t>
            </a:r>
            <a:r>
              <a:rPr lang="fr-FR" altLang="fr-FR" sz="3600" b="1" dirty="0" smtClean="0"/>
              <a:t>réaliser une thèse</a:t>
            </a:r>
            <a:r>
              <a:rPr lang="fr-FR" altLang="fr-FR" sz="3600" dirty="0" smtClean="0"/>
              <a:t>. </a:t>
            </a:r>
          </a:p>
          <a:p>
            <a:pPr marL="0" indent="0" algn="just">
              <a:buNone/>
            </a:pPr>
            <a:endParaRPr lang="fr-FR" altLang="fr-FR" sz="3600" dirty="0" smtClean="0"/>
          </a:p>
          <a:p>
            <a:pPr marL="0" indent="0" algn="just">
              <a:buNone/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291826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/>
          <a:lstStyle/>
          <a:p>
            <a:pPr marL="0" indent="0" algn="just">
              <a:buNone/>
            </a:pPr>
            <a:endParaRPr lang="fr-FR" altLang="fr-FR" sz="1200" dirty="0"/>
          </a:p>
          <a:p>
            <a:pPr marL="0" indent="0" algn="just">
              <a:buNone/>
            </a:pPr>
            <a:r>
              <a:rPr lang="fr-FR" altLang="fr-FR" dirty="0" smtClean="0"/>
              <a:t>Vous avez même une idée du champ </a:t>
            </a:r>
          </a:p>
          <a:p>
            <a:pPr marL="0" indent="0" algn="just">
              <a:buNone/>
            </a:pPr>
            <a:r>
              <a:rPr lang="fr-FR" altLang="fr-FR" dirty="0" smtClean="0"/>
              <a:t>de recherche et vous avez le regard </a:t>
            </a:r>
          </a:p>
          <a:p>
            <a:pPr marL="0" indent="0" algn="just">
              <a:buNone/>
            </a:pPr>
            <a:r>
              <a:rPr lang="fr-FR" altLang="fr-FR" dirty="0" smtClean="0"/>
              <a:t>orienté vers un futur directeur de thèse. </a:t>
            </a:r>
          </a:p>
          <a:p>
            <a:pPr marL="0" indent="0" algn="just">
              <a:buNone/>
            </a:pPr>
            <a:endParaRPr lang="fr-FR" altLang="fr-FR" dirty="0" smtClean="0"/>
          </a:p>
          <a:p>
            <a:pPr marL="0" indent="0" algn="just">
              <a:buNone/>
            </a:pPr>
            <a:endParaRPr lang="fr-FR" altLang="fr-FR" dirty="0"/>
          </a:p>
          <a:p>
            <a:pPr marL="0" indent="0" algn="just">
              <a:buNone/>
            </a:pPr>
            <a:r>
              <a:rPr lang="fr-FR" altLang="fr-FR" dirty="0" smtClean="0"/>
              <a:t>Vous devrez </a:t>
            </a:r>
            <a:r>
              <a:rPr lang="fr-FR" altLang="fr-FR" b="1" dirty="0" smtClean="0"/>
              <a:t>dès lors initier une démarche exploratoire</a:t>
            </a:r>
            <a:r>
              <a:rPr lang="fr-FR" altLang="fr-FR" dirty="0" smtClean="0"/>
              <a:t> en consultant votre éventuel directeur de thèse et auparavant même vous avez échangé avec des membres de son équipe ou avec d’autres professeurs. </a:t>
            </a:r>
          </a:p>
        </p:txBody>
      </p:sp>
    </p:spTree>
    <p:extLst>
      <p:ext uri="{BB962C8B-B14F-4D97-AF65-F5344CB8AC3E}">
        <p14:creationId xmlns:p14="http://schemas.microsoft.com/office/powerpoint/2010/main" val="40642781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1063</Words>
  <Application>Microsoft Office PowerPoint</Application>
  <PresentationFormat>Grand écran</PresentationFormat>
  <Paragraphs>151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4" baseType="lpstr">
      <vt:lpstr>MS PGothic</vt:lpstr>
      <vt:lpstr>Arial</vt:lpstr>
      <vt:lpstr>Calibri</vt:lpstr>
      <vt:lpstr>Calibri Light</vt:lpstr>
      <vt:lpstr>Verdana</vt:lpstr>
      <vt:lpstr>Wingdings</vt:lpstr>
      <vt:lpstr>Thème Office</vt:lpstr>
      <vt:lpstr>MODULE 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1.2. Le plan type du projet de thèse</vt:lpstr>
      <vt:lpstr>Sur la page de garde 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1.4. Exercices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LENOVO</dc:creator>
  <cp:lastModifiedBy>LENOVO</cp:lastModifiedBy>
  <cp:revision>3</cp:revision>
  <dcterms:created xsi:type="dcterms:W3CDTF">2020-12-15T18:44:16Z</dcterms:created>
  <dcterms:modified xsi:type="dcterms:W3CDTF">2020-12-15T19:13:50Z</dcterms:modified>
</cp:coreProperties>
</file>