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346" r:id="rId5"/>
    <p:sldId id="260" r:id="rId6"/>
    <p:sldId id="261" r:id="rId7"/>
    <p:sldId id="262" r:id="rId8"/>
    <p:sldId id="382" r:id="rId9"/>
    <p:sldId id="304" r:id="rId10"/>
    <p:sldId id="305" r:id="rId11"/>
    <p:sldId id="267" r:id="rId12"/>
    <p:sldId id="266" r:id="rId13"/>
    <p:sldId id="265" r:id="rId14"/>
    <p:sldId id="264" r:id="rId15"/>
    <p:sldId id="306" r:id="rId16"/>
    <p:sldId id="307" r:id="rId17"/>
    <p:sldId id="308" r:id="rId18"/>
    <p:sldId id="356" r:id="rId19"/>
    <p:sldId id="357" r:id="rId20"/>
    <p:sldId id="309" r:id="rId21"/>
    <p:sldId id="358" r:id="rId22"/>
    <p:sldId id="310" r:id="rId23"/>
    <p:sldId id="359" r:id="rId24"/>
    <p:sldId id="311" r:id="rId25"/>
    <p:sldId id="360" r:id="rId26"/>
    <p:sldId id="312" r:id="rId27"/>
    <p:sldId id="361" r:id="rId28"/>
    <p:sldId id="313" r:id="rId29"/>
    <p:sldId id="315" r:id="rId30"/>
    <p:sldId id="362" r:id="rId31"/>
    <p:sldId id="314" r:id="rId32"/>
    <p:sldId id="316" r:id="rId33"/>
    <p:sldId id="317" r:id="rId34"/>
    <p:sldId id="363" r:id="rId35"/>
    <p:sldId id="318" r:id="rId36"/>
    <p:sldId id="364" r:id="rId37"/>
    <p:sldId id="319" r:id="rId38"/>
    <p:sldId id="365" r:id="rId39"/>
    <p:sldId id="320" r:id="rId40"/>
    <p:sldId id="367" r:id="rId41"/>
    <p:sldId id="339" r:id="rId42"/>
    <p:sldId id="366" r:id="rId43"/>
    <p:sldId id="321" r:id="rId44"/>
    <p:sldId id="322" r:id="rId45"/>
    <p:sldId id="323" r:id="rId46"/>
    <p:sldId id="324" r:id="rId47"/>
    <p:sldId id="325" r:id="rId48"/>
    <p:sldId id="340" r:id="rId49"/>
    <p:sldId id="368" r:id="rId50"/>
    <p:sldId id="341" r:id="rId51"/>
    <p:sldId id="342" r:id="rId52"/>
    <p:sldId id="343" r:id="rId53"/>
    <p:sldId id="328" r:id="rId54"/>
    <p:sldId id="353" r:id="rId55"/>
    <p:sldId id="326" r:id="rId56"/>
    <p:sldId id="349" r:id="rId57"/>
    <p:sldId id="370" r:id="rId58"/>
    <p:sldId id="327" r:id="rId59"/>
    <p:sldId id="350" r:id="rId60"/>
    <p:sldId id="371" r:id="rId61"/>
    <p:sldId id="384" r:id="rId62"/>
    <p:sldId id="385" r:id="rId63"/>
    <p:sldId id="398" r:id="rId64"/>
    <p:sldId id="386" r:id="rId65"/>
    <p:sldId id="397" r:id="rId66"/>
    <p:sldId id="401" r:id="rId67"/>
    <p:sldId id="387" r:id="rId68"/>
    <p:sldId id="390" r:id="rId69"/>
    <p:sldId id="391" r:id="rId70"/>
    <p:sldId id="396" r:id="rId71"/>
    <p:sldId id="388" r:id="rId72"/>
    <p:sldId id="395" r:id="rId73"/>
    <p:sldId id="389" r:id="rId74"/>
    <p:sldId id="394" r:id="rId75"/>
    <p:sldId id="329" r:id="rId76"/>
    <p:sldId id="351" r:id="rId77"/>
    <p:sldId id="372" r:id="rId78"/>
    <p:sldId id="347" r:id="rId79"/>
    <p:sldId id="373" r:id="rId80"/>
    <p:sldId id="348" r:id="rId81"/>
    <p:sldId id="400" r:id="rId82"/>
    <p:sldId id="352" r:id="rId83"/>
    <p:sldId id="375" r:id="rId84"/>
    <p:sldId id="392" r:id="rId85"/>
    <p:sldId id="393" r:id="rId86"/>
    <p:sldId id="402" r:id="rId87"/>
    <p:sldId id="403" r:id="rId88"/>
    <p:sldId id="404" r:id="rId89"/>
    <p:sldId id="333" r:id="rId90"/>
    <p:sldId id="376" r:id="rId91"/>
    <p:sldId id="332" r:id="rId92"/>
    <p:sldId id="377" r:id="rId93"/>
    <p:sldId id="334" r:id="rId94"/>
    <p:sldId id="378" r:id="rId95"/>
    <p:sldId id="335" r:id="rId96"/>
    <p:sldId id="379" r:id="rId97"/>
    <p:sldId id="337" r:id="rId98"/>
    <p:sldId id="338" r:id="rId99"/>
    <p:sldId id="380" r:id="rId100"/>
    <p:sldId id="355" r:id="rId101"/>
    <p:sldId id="381" r:id="rId102"/>
    <p:sldId id="336" r:id="rId10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7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0" d="100"/>
          <a:sy n="70" d="100"/>
        </p:scale>
        <p:origin x="-1528" y="-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printerSettings" Target="printerSettings/printerSettings1.bin"/><Relationship Id="rId105" Type="http://schemas.openxmlformats.org/officeDocument/2006/relationships/presProps" Target="presProps.xml"/><Relationship Id="rId106" Type="http://schemas.openxmlformats.org/officeDocument/2006/relationships/viewProps" Target="viewProps.xml"/><Relationship Id="rId107"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36C3EBB2-7CB7-41CB-830C-2D483567F261}" type="datetimeFigureOut">
              <a:rPr lang="fr-FR" smtClean="0"/>
              <a:t>29/12/20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8383A1-C08D-4FEA-B5BB-5796726D4F57}" type="slidenum">
              <a:rPr lang="fr-FR" smtClean="0"/>
              <a:t>‹#›</a:t>
            </a:fld>
            <a:endParaRPr lang="fr-FR"/>
          </a:p>
        </p:txBody>
      </p:sp>
    </p:spTree>
    <p:extLst>
      <p:ext uri="{BB962C8B-B14F-4D97-AF65-F5344CB8AC3E}">
        <p14:creationId xmlns:p14="http://schemas.microsoft.com/office/powerpoint/2010/main" val="2926140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6C3EBB2-7CB7-41CB-830C-2D483567F261}" type="datetimeFigureOut">
              <a:rPr lang="fr-FR" smtClean="0"/>
              <a:t>29/12/20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8383A1-C08D-4FEA-B5BB-5796726D4F57}" type="slidenum">
              <a:rPr lang="fr-FR" smtClean="0"/>
              <a:t>‹#›</a:t>
            </a:fld>
            <a:endParaRPr lang="fr-FR"/>
          </a:p>
        </p:txBody>
      </p:sp>
    </p:spTree>
    <p:extLst>
      <p:ext uri="{BB962C8B-B14F-4D97-AF65-F5344CB8AC3E}">
        <p14:creationId xmlns:p14="http://schemas.microsoft.com/office/powerpoint/2010/main" val="2281526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6C3EBB2-7CB7-41CB-830C-2D483567F261}" type="datetimeFigureOut">
              <a:rPr lang="fr-FR" smtClean="0"/>
              <a:t>29/12/20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8383A1-C08D-4FEA-B5BB-5796726D4F57}" type="slidenum">
              <a:rPr lang="fr-FR" smtClean="0"/>
              <a:t>‹#›</a:t>
            </a:fld>
            <a:endParaRPr lang="fr-FR"/>
          </a:p>
        </p:txBody>
      </p:sp>
    </p:spTree>
    <p:extLst>
      <p:ext uri="{BB962C8B-B14F-4D97-AF65-F5344CB8AC3E}">
        <p14:creationId xmlns:p14="http://schemas.microsoft.com/office/powerpoint/2010/main" val="426549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6C3EBB2-7CB7-41CB-830C-2D483567F261}" type="datetimeFigureOut">
              <a:rPr lang="fr-FR" smtClean="0"/>
              <a:t>29/12/20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8383A1-C08D-4FEA-B5BB-5796726D4F57}" type="slidenum">
              <a:rPr lang="fr-FR" smtClean="0"/>
              <a:t>‹#›</a:t>
            </a:fld>
            <a:endParaRPr lang="fr-FR"/>
          </a:p>
        </p:txBody>
      </p:sp>
    </p:spTree>
    <p:extLst>
      <p:ext uri="{BB962C8B-B14F-4D97-AF65-F5344CB8AC3E}">
        <p14:creationId xmlns:p14="http://schemas.microsoft.com/office/powerpoint/2010/main" val="4212512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6C3EBB2-7CB7-41CB-830C-2D483567F261}" type="datetimeFigureOut">
              <a:rPr lang="fr-FR" smtClean="0"/>
              <a:t>29/12/20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8383A1-C08D-4FEA-B5BB-5796726D4F57}" type="slidenum">
              <a:rPr lang="fr-FR" smtClean="0"/>
              <a:t>‹#›</a:t>
            </a:fld>
            <a:endParaRPr lang="fr-FR"/>
          </a:p>
        </p:txBody>
      </p:sp>
    </p:spTree>
    <p:extLst>
      <p:ext uri="{BB962C8B-B14F-4D97-AF65-F5344CB8AC3E}">
        <p14:creationId xmlns:p14="http://schemas.microsoft.com/office/powerpoint/2010/main" val="4205303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6C3EBB2-7CB7-41CB-830C-2D483567F261}" type="datetimeFigureOut">
              <a:rPr lang="fr-FR" smtClean="0"/>
              <a:t>29/12/20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B8383A1-C08D-4FEA-B5BB-5796726D4F57}" type="slidenum">
              <a:rPr lang="fr-FR" smtClean="0"/>
              <a:t>‹#›</a:t>
            </a:fld>
            <a:endParaRPr lang="fr-FR"/>
          </a:p>
        </p:txBody>
      </p:sp>
    </p:spTree>
    <p:extLst>
      <p:ext uri="{BB962C8B-B14F-4D97-AF65-F5344CB8AC3E}">
        <p14:creationId xmlns:p14="http://schemas.microsoft.com/office/powerpoint/2010/main" val="2426227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6C3EBB2-7CB7-41CB-830C-2D483567F261}" type="datetimeFigureOut">
              <a:rPr lang="fr-FR" smtClean="0"/>
              <a:t>29/12/20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B8383A1-C08D-4FEA-B5BB-5796726D4F57}" type="slidenum">
              <a:rPr lang="fr-FR" smtClean="0"/>
              <a:t>‹#›</a:t>
            </a:fld>
            <a:endParaRPr lang="fr-FR"/>
          </a:p>
        </p:txBody>
      </p:sp>
    </p:spTree>
    <p:extLst>
      <p:ext uri="{BB962C8B-B14F-4D97-AF65-F5344CB8AC3E}">
        <p14:creationId xmlns:p14="http://schemas.microsoft.com/office/powerpoint/2010/main" val="34687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36C3EBB2-7CB7-41CB-830C-2D483567F261}" type="datetimeFigureOut">
              <a:rPr lang="fr-FR" smtClean="0"/>
              <a:t>29/12/20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B8383A1-C08D-4FEA-B5BB-5796726D4F57}" type="slidenum">
              <a:rPr lang="fr-FR" smtClean="0"/>
              <a:t>‹#›</a:t>
            </a:fld>
            <a:endParaRPr lang="fr-FR"/>
          </a:p>
        </p:txBody>
      </p:sp>
    </p:spTree>
    <p:extLst>
      <p:ext uri="{BB962C8B-B14F-4D97-AF65-F5344CB8AC3E}">
        <p14:creationId xmlns:p14="http://schemas.microsoft.com/office/powerpoint/2010/main" val="1211257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6C3EBB2-7CB7-41CB-830C-2D483567F261}" type="datetimeFigureOut">
              <a:rPr lang="fr-FR" smtClean="0"/>
              <a:t>29/12/20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B8383A1-C08D-4FEA-B5BB-5796726D4F57}" type="slidenum">
              <a:rPr lang="fr-FR" smtClean="0"/>
              <a:t>‹#›</a:t>
            </a:fld>
            <a:endParaRPr lang="fr-FR"/>
          </a:p>
        </p:txBody>
      </p:sp>
    </p:spTree>
    <p:extLst>
      <p:ext uri="{BB962C8B-B14F-4D97-AF65-F5344CB8AC3E}">
        <p14:creationId xmlns:p14="http://schemas.microsoft.com/office/powerpoint/2010/main" val="3433539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6C3EBB2-7CB7-41CB-830C-2D483567F261}" type="datetimeFigureOut">
              <a:rPr lang="fr-FR" smtClean="0"/>
              <a:t>29/12/20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B8383A1-C08D-4FEA-B5BB-5796726D4F57}" type="slidenum">
              <a:rPr lang="fr-FR" smtClean="0"/>
              <a:t>‹#›</a:t>
            </a:fld>
            <a:endParaRPr lang="fr-FR"/>
          </a:p>
        </p:txBody>
      </p:sp>
    </p:spTree>
    <p:extLst>
      <p:ext uri="{BB962C8B-B14F-4D97-AF65-F5344CB8AC3E}">
        <p14:creationId xmlns:p14="http://schemas.microsoft.com/office/powerpoint/2010/main" val="2801630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6C3EBB2-7CB7-41CB-830C-2D483567F261}" type="datetimeFigureOut">
              <a:rPr lang="fr-FR" smtClean="0"/>
              <a:t>29/12/20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B8383A1-C08D-4FEA-B5BB-5796726D4F57}" type="slidenum">
              <a:rPr lang="fr-FR" smtClean="0"/>
              <a:t>‹#›</a:t>
            </a:fld>
            <a:endParaRPr lang="fr-FR"/>
          </a:p>
        </p:txBody>
      </p:sp>
    </p:spTree>
    <p:extLst>
      <p:ext uri="{BB962C8B-B14F-4D97-AF65-F5344CB8AC3E}">
        <p14:creationId xmlns:p14="http://schemas.microsoft.com/office/powerpoint/2010/main" val="11909139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C3EBB2-7CB7-41CB-830C-2D483567F261}" type="datetimeFigureOut">
              <a:rPr lang="fr-FR" smtClean="0"/>
              <a:t>29/12/20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8383A1-C08D-4FEA-B5BB-5796726D4F57}" type="slidenum">
              <a:rPr lang="fr-FR" smtClean="0"/>
              <a:t>‹#›</a:t>
            </a:fld>
            <a:endParaRPr lang="fr-FR"/>
          </a:p>
        </p:txBody>
      </p:sp>
    </p:spTree>
    <p:extLst>
      <p:ext uri="{BB962C8B-B14F-4D97-AF65-F5344CB8AC3E}">
        <p14:creationId xmlns:p14="http://schemas.microsoft.com/office/powerpoint/2010/main" val="1045683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LARTES-IFAN.ORG" TargetMode="Externa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5C..%5C..%5CVolumes%5CTranscend%5CBIB%20PHA%5CPublication%5CLivres%5CL8%20temps_flous.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5C..%5C..%5CVolumes%5CTranscend%5CBIB%20PHA%5CPublication%5CLivres%5CL4%20famillesdakaroises.pdf" TargetMode="External"/><Relationship Id="rId3" Type="http://schemas.openxmlformats.org/officeDocument/2006/relationships/hyperlink" Target="..%5C..%5C..%5CVolumes%5CTranscend%5CBIB%20PHA%5CPublication%5CLivres%5CL3%20ville%20guichets%20fermes.pdf" TargetMode="Externa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2235" y="178419"/>
            <a:ext cx="11708780" cy="6490009"/>
          </a:xfrm>
        </p:spPr>
        <p:txBody>
          <a:bodyPr>
            <a:normAutofit fontScale="92500" lnSpcReduction="10000"/>
          </a:bodyPr>
          <a:lstStyle/>
          <a:p>
            <a:endParaRPr lang="fr-FR" sz="4800" b="1" dirty="0" smtClean="0">
              <a:solidFill>
                <a:srgbClr val="0070C0"/>
              </a:solidFill>
            </a:endParaRPr>
          </a:p>
          <a:p>
            <a:r>
              <a:rPr lang="fr-FR" sz="4800" b="1" dirty="0" smtClean="0">
                <a:solidFill>
                  <a:srgbClr val="0070C0"/>
                </a:solidFill>
              </a:rPr>
              <a:t>LA BIOGRAPHIE QUALITATIVE</a:t>
            </a:r>
          </a:p>
          <a:p>
            <a:endParaRPr lang="fr-FR" sz="4800" b="1" dirty="0" smtClean="0">
              <a:solidFill>
                <a:srgbClr val="0070C0"/>
              </a:solidFill>
            </a:endParaRPr>
          </a:p>
          <a:p>
            <a:endParaRPr lang="fr-FR" b="1" dirty="0" smtClean="0"/>
          </a:p>
          <a:p>
            <a:endParaRPr lang="fr-FR" b="1" dirty="0" smtClean="0"/>
          </a:p>
          <a:p>
            <a:endParaRPr lang="fr-FR" b="1" dirty="0"/>
          </a:p>
          <a:p>
            <a:endParaRPr lang="fr-FR" b="1" dirty="0" smtClean="0"/>
          </a:p>
          <a:p>
            <a:endParaRPr lang="fr-FR" b="1" dirty="0"/>
          </a:p>
          <a:p>
            <a:endParaRPr lang="fr-FR" b="1" dirty="0" smtClean="0"/>
          </a:p>
          <a:p>
            <a:endParaRPr lang="fr-FR" b="1" dirty="0"/>
          </a:p>
          <a:p>
            <a:endParaRPr lang="fr-FR" b="1" dirty="0" smtClean="0"/>
          </a:p>
          <a:p>
            <a:endParaRPr lang="fr-FR" b="1" dirty="0" smtClean="0"/>
          </a:p>
          <a:p>
            <a:endParaRPr lang="fr-FR" b="1" dirty="0"/>
          </a:p>
          <a:p>
            <a:r>
              <a:rPr lang="fr-FR" b="1" dirty="0" smtClean="0"/>
              <a:t>Décembre 2020</a:t>
            </a: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2149871430"/>
              </p:ext>
            </p:extLst>
          </p:nvPr>
        </p:nvGraphicFramePr>
        <p:xfrm>
          <a:off x="1048217" y="2698596"/>
          <a:ext cx="10972798" cy="3308912"/>
        </p:xfrm>
        <a:graphic>
          <a:graphicData uri="http://schemas.openxmlformats.org/drawingml/2006/table">
            <a:tbl>
              <a:tblPr firstRow="1" bandRow="1">
                <a:tableStyleId>{5C22544A-7EE6-4342-B048-85BDC9FD1C3A}</a:tableStyleId>
              </a:tblPr>
              <a:tblGrid>
                <a:gridCol w="5016136"/>
                <a:gridCol w="5956662"/>
              </a:tblGrid>
              <a:tr h="3308912">
                <a:tc>
                  <a:txBody>
                    <a:bodyPr/>
                    <a:lstStyle/>
                    <a:p>
                      <a:endParaRPr lang="fr-FR" dirty="0"/>
                    </a:p>
                  </a:txBody>
                  <a:tcPr/>
                </a:tc>
                <a:tc>
                  <a:txBody>
                    <a:bodyPr/>
                    <a:lstStyle/>
                    <a:p>
                      <a:endParaRPr lang="fr-FR" dirty="0" smtClean="0"/>
                    </a:p>
                    <a:p>
                      <a:endParaRPr lang="fr-FR" dirty="0" smtClean="0"/>
                    </a:p>
                    <a:p>
                      <a:pPr marL="1249363" indent="0"/>
                      <a:r>
                        <a:rPr lang="fr-FR" sz="2400" dirty="0" smtClean="0"/>
                        <a:t>Pr Abdou Salam FALL (Sociologue)</a:t>
                      </a:r>
                    </a:p>
                    <a:p>
                      <a:pPr marL="1249363" indent="0"/>
                      <a:r>
                        <a:rPr lang="fr-FR" sz="2400" dirty="0" smtClean="0"/>
                        <a:t>Directeur titulaire de recherche des universités</a:t>
                      </a:r>
                    </a:p>
                    <a:p>
                      <a:pPr marL="1249363" indent="0"/>
                      <a:r>
                        <a:rPr lang="fr-FR" sz="2400" dirty="0" smtClean="0"/>
                        <a:t>Coordonnateur du LARTES-IFAN</a:t>
                      </a:r>
                    </a:p>
                    <a:p>
                      <a:pPr marL="1249363" indent="0"/>
                      <a:r>
                        <a:rPr lang="fr-FR" sz="2400" dirty="0" err="1" smtClean="0"/>
                        <a:t>fallabdousalam@gmail.com</a:t>
                      </a:r>
                      <a:endParaRPr lang="fr-FR" sz="2400" dirty="0" smtClean="0"/>
                    </a:p>
                    <a:p>
                      <a:pPr marL="1249363" indent="0"/>
                      <a:r>
                        <a:rPr lang="fr-FR" sz="2400" dirty="0" smtClean="0">
                          <a:hlinkClick r:id="rId2"/>
                        </a:rPr>
                        <a:t>WWW.LARTES-IFAN.ORG</a:t>
                      </a:r>
                      <a:endParaRPr lang="fr-FR" sz="2400" dirty="0"/>
                    </a:p>
                  </a:txBody>
                  <a:tcPr/>
                </a:tc>
              </a:tr>
            </a:tbl>
          </a:graphicData>
        </a:graphic>
      </p:graphicFrame>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804" y="2037676"/>
            <a:ext cx="5664821" cy="3633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501553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2235" y="178419"/>
            <a:ext cx="11708780" cy="6490009"/>
          </a:xfrm>
        </p:spPr>
        <p:txBody>
          <a:bodyPr/>
          <a:lstStyle/>
          <a:p>
            <a:endParaRPr lang="fr-FR" dirty="0"/>
          </a:p>
          <a:p>
            <a:endParaRPr lang="fr-FR" dirty="0" smtClean="0"/>
          </a:p>
          <a:p>
            <a:endParaRPr lang="fr-FR" dirty="0"/>
          </a:p>
          <a:p>
            <a:endParaRPr lang="fr-FR" dirty="0" smtClean="0"/>
          </a:p>
          <a:p>
            <a:endParaRPr lang="fr-FR" dirty="0"/>
          </a:p>
        </p:txBody>
      </p:sp>
      <p:sp>
        <p:nvSpPr>
          <p:cNvPr id="2" name="Rectangle 1"/>
          <p:cNvSpPr/>
          <p:nvPr/>
        </p:nvSpPr>
        <p:spPr>
          <a:xfrm>
            <a:off x="747132" y="178419"/>
            <a:ext cx="10838985" cy="5262979"/>
          </a:xfrm>
          <a:prstGeom prst="rect">
            <a:avLst/>
          </a:prstGeom>
        </p:spPr>
        <p:txBody>
          <a:bodyPr wrap="square">
            <a:spAutoFit/>
          </a:bodyPr>
          <a:lstStyle/>
          <a:p>
            <a:r>
              <a:rPr lang="fr-FR" altLang="fr-FR" sz="4800" dirty="0" smtClean="0">
                <a:solidFill>
                  <a:srgbClr val="0070C0"/>
                </a:solidFill>
              </a:rPr>
              <a:t>Qu’est ce que la biographie ?</a:t>
            </a:r>
          </a:p>
          <a:p>
            <a:endParaRPr lang="fr-FR" altLang="fr-FR" sz="3600" dirty="0" smtClean="0"/>
          </a:p>
          <a:p>
            <a:pPr marL="571500" indent="-571500">
              <a:buClr>
                <a:schemeClr val="accent2"/>
              </a:buClr>
              <a:buFont typeface="Wingdings" panose="05000000000000000000" pitchFamily="2" charset="2"/>
              <a:buChar char="§"/>
            </a:pPr>
            <a:r>
              <a:rPr lang="fr-FR" altLang="fr-FR" sz="3600" dirty="0" smtClean="0"/>
              <a:t>La biographie </a:t>
            </a:r>
            <a:r>
              <a:rPr lang="fr-FR" altLang="fr-FR" sz="3600" b="1" dirty="0" smtClean="0"/>
              <a:t>retrace l’histoire de vie de l’individu</a:t>
            </a:r>
            <a:r>
              <a:rPr lang="fr-FR" altLang="fr-FR" sz="3600" dirty="0" smtClean="0"/>
              <a:t>, son itinéraire matrimonial, résidentiel, professionnel, associatif, social; </a:t>
            </a:r>
          </a:p>
          <a:p>
            <a:pPr marL="571500" indent="-571500">
              <a:buClr>
                <a:schemeClr val="accent2"/>
              </a:buClr>
              <a:buFont typeface="Wingdings" panose="05000000000000000000" pitchFamily="2" charset="2"/>
              <a:buChar char="§"/>
            </a:pPr>
            <a:endParaRPr lang="fr-FR" altLang="fr-FR" sz="3600" dirty="0" smtClean="0"/>
          </a:p>
          <a:p>
            <a:pPr marL="571500" indent="-571500">
              <a:buClr>
                <a:schemeClr val="accent2"/>
              </a:buClr>
              <a:buFont typeface="Wingdings" panose="05000000000000000000" pitchFamily="2" charset="2"/>
              <a:buChar char="§"/>
            </a:pPr>
            <a:r>
              <a:rPr lang="fr-FR" altLang="fr-FR" sz="3600" dirty="0" smtClean="0"/>
              <a:t>le </a:t>
            </a:r>
            <a:r>
              <a:rPr lang="fr-FR" altLang="fr-FR" sz="3600" b="1" dirty="0" smtClean="0"/>
              <a:t>récit de ses trajectoires </a:t>
            </a:r>
            <a:r>
              <a:rPr lang="fr-FR" altLang="fr-FR" sz="3600" dirty="0" smtClean="0"/>
              <a:t>reflète la </a:t>
            </a:r>
            <a:r>
              <a:rPr lang="fr-FR" altLang="fr-FR" sz="3600" b="1" dirty="0" smtClean="0"/>
              <a:t>construction de destins</a:t>
            </a:r>
            <a:r>
              <a:rPr lang="fr-FR" altLang="fr-FR" sz="3600" dirty="0" smtClean="0"/>
              <a:t>, de </a:t>
            </a:r>
            <a:r>
              <a:rPr lang="fr-FR" altLang="fr-FR" sz="3600" b="1" dirty="0" smtClean="0"/>
              <a:t>choix de vie </a:t>
            </a:r>
            <a:r>
              <a:rPr lang="fr-FR" altLang="fr-FR" sz="3600" dirty="0" smtClean="0"/>
              <a:t>et de </a:t>
            </a:r>
            <a:r>
              <a:rPr lang="fr-FR" altLang="fr-FR" sz="3600" b="1" dirty="0" smtClean="0"/>
              <a:t>déterminants externes </a:t>
            </a:r>
            <a:r>
              <a:rPr lang="fr-FR" altLang="fr-FR" sz="3600" dirty="0" smtClean="0"/>
              <a:t>auxquels l’acteur social est exposé. </a:t>
            </a:r>
          </a:p>
        </p:txBody>
      </p:sp>
    </p:spTree>
    <p:extLst>
      <p:ext uri="{BB962C8B-B14F-4D97-AF65-F5344CB8AC3E}">
        <p14:creationId xmlns:p14="http://schemas.microsoft.com/office/powerpoint/2010/main" val="4246531492"/>
      </p:ext>
    </p:extLst>
  </p:cSld>
  <p:clrMapOvr>
    <a:masterClrMapping/>
  </p:clrMapOvr>
  <p:timing>
    <p:tnLst>
      <p:par>
        <p:cTn xmlns:p14="http://schemas.microsoft.com/office/powerpoint/2010/mai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602166"/>
            <a:ext cx="10515600" cy="5574797"/>
          </a:xfrm>
        </p:spPr>
        <p:txBody>
          <a:bodyPr>
            <a:normAutofit/>
          </a:bodyPr>
          <a:lstStyle/>
          <a:p>
            <a:pPr marL="0" indent="0" algn="just">
              <a:buNone/>
            </a:pPr>
            <a:r>
              <a:rPr lang="fr-FR" sz="3600" dirty="0"/>
              <a:t>Poirier J. et al., (1989), </a:t>
            </a:r>
            <a:r>
              <a:rPr lang="fr-FR" sz="3600" i="1" dirty="0"/>
              <a:t>Les récits de vie, théorie et pratique</a:t>
            </a:r>
            <a:r>
              <a:rPr lang="fr-FR" sz="3600" dirty="0"/>
              <a:t>, Paris, </a:t>
            </a:r>
            <a:r>
              <a:rPr lang="fr-FR" sz="3600" dirty="0" err="1"/>
              <a:t>Puf</a:t>
            </a:r>
            <a:r>
              <a:rPr lang="fr-FR" sz="3600" dirty="0" smtClean="0"/>
              <a:t>.</a:t>
            </a:r>
          </a:p>
          <a:p>
            <a:pPr marL="0" indent="0" algn="just">
              <a:buNone/>
            </a:pPr>
            <a:endParaRPr lang="fr-FR" sz="1200" dirty="0"/>
          </a:p>
          <a:p>
            <a:pPr marL="0" indent="0" algn="just">
              <a:buNone/>
            </a:pPr>
            <a:r>
              <a:rPr lang="fr-FR" sz="3600" dirty="0"/>
              <a:t>Sabourin P., 1997, Perspective sur la mémoire sociale de Maurice Halbwachs, in: Sociologie et Sociétés, volume XXIX, N°2,  « La mémoire sociale », Les Presses de l’Université de Montréal, pp.139-161</a:t>
            </a:r>
            <a:r>
              <a:rPr lang="fr-FR" sz="3600" dirty="0" smtClean="0"/>
              <a:t>.</a:t>
            </a:r>
          </a:p>
          <a:p>
            <a:pPr marL="0" indent="0" algn="just">
              <a:buNone/>
            </a:pPr>
            <a:endParaRPr lang="fr-FR" sz="1200" dirty="0"/>
          </a:p>
          <a:p>
            <a:pPr marL="0" indent="0" algn="just">
              <a:buNone/>
            </a:pPr>
            <a:r>
              <a:rPr lang="fr-FR" sz="3600" dirty="0" err="1"/>
              <a:t>Sindjoun</a:t>
            </a:r>
            <a:r>
              <a:rPr lang="fr-FR" sz="3600" dirty="0"/>
              <a:t> L. (Éd.), (2000), </a:t>
            </a:r>
            <a:r>
              <a:rPr lang="fr-FR" sz="3600" i="1" dirty="0"/>
              <a:t>Biographie sociale du sexe, genre, société et politique au Cameroun</a:t>
            </a:r>
            <a:r>
              <a:rPr lang="fr-FR" sz="3600" dirty="0"/>
              <a:t>, Paris, CODESRIA-Karthala.</a:t>
            </a:r>
          </a:p>
          <a:p>
            <a:endParaRPr lang="fr-FR" dirty="0"/>
          </a:p>
        </p:txBody>
      </p:sp>
    </p:spTree>
    <p:extLst>
      <p:ext uri="{BB962C8B-B14F-4D97-AF65-F5344CB8AC3E}">
        <p14:creationId xmlns:p14="http://schemas.microsoft.com/office/powerpoint/2010/main" val="320517741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23024"/>
            <a:ext cx="10515600" cy="6400800"/>
          </a:xfrm>
        </p:spPr>
        <p:txBody>
          <a:bodyPr>
            <a:normAutofit/>
          </a:bodyPr>
          <a:lstStyle/>
          <a:p>
            <a:pPr marL="0" indent="0">
              <a:buNone/>
            </a:pPr>
            <a:endParaRPr lang="fr-FR" dirty="0" smtClean="0"/>
          </a:p>
          <a:p>
            <a:pPr marL="0" indent="0" algn="just">
              <a:buNone/>
            </a:pPr>
            <a:r>
              <a:rPr lang="fr-FR" sz="3600" dirty="0"/>
              <a:t>Thomas William </a:t>
            </a:r>
            <a:r>
              <a:rPr lang="fr-FR" sz="3600" dirty="0" err="1"/>
              <a:t>Issac</a:t>
            </a:r>
            <a:r>
              <a:rPr lang="fr-FR" sz="3600" dirty="0"/>
              <a:t>, </a:t>
            </a:r>
            <a:r>
              <a:rPr lang="fr-FR" sz="3600" dirty="0" err="1"/>
              <a:t>Znaniecki</a:t>
            </a:r>
            <a:r>
              <a:rPr lang="fr-FR" sz="3600" dirty="0"/>
              <a:t> Florian, 1998, Le paysan polonais, itinéraire d’un migrant (Chicago, 1919), Paris, Nathan, 446 p</a:t>
            </a:r>
            <a:r>
              <a:rPr lang="fr-FR" sz="3600" dirty="0" smtClean="0"/>
              <a:t>.</a:t>
            </a:r>
          </a:p>
          <a:p>
            <a:pPr marL="0" indent="0" algn="just">
              <a:buNone/>
            </a:pPr>
            <a:endParaRPr lang="fr-FR" sz="1200" dirty="0"/>
          </a:p>
          <a:p>
            <a:pPr marL="0" indent="0" algn="just">
              <a:buNone/>
            </a:pPr>
            <a:r>
              <a:rPr lang="fr-FR" sz="3600" dirty="0"/>
              <a:t>USAID, UNICEF, 2020, Analyse qualitative: maladie à coronavirus (COVID-19) en Côte D’Ivoire. Quelles conséquences sur les ménages vulnérables et les services sociaux de base? (Rise</a:t>
            </a:r>
            <a:r>
              <a:rPr lang="fr-FR" sz="3600" dirty="0" smtClean="0"/>
              <a:t>).</a:t>
            </a:r>
          </a:p>
          <a:p>
            <a:pPr marL="0" indent="0" algn="just">
              <a:buNone/>
            </a:pPr>
            <a:endParaRPr lang="fr-FR" sz="1200" dirty="0"/>
          </a:p>
          <a:p>
            <a:pPr marL="0" indent="0" algn="just">
              <a:buNone/>
            </a:pPr>
            <a:r>
              <a:rPr lang="fr-FR" sz="3600" dirty="0"/>
              <a:t>Werner J. F., 1993, Marges, Sexe et Drogues à Dakar. Ethnographie urbaine, Karthala, Paris, (Hommes et Sociétés), 292 p.</a:t>
            </a:r>
          </a:p>
          <a:p>
            <a:pPr marL="0" indent="0" algn="just">
              <a:buNone/>
            </a:pPr>
            <a:endParaRPr lang="fr-FR" sz="3600" dirty="0"/>
          </a:p>
        </p:txBody>
      </p:sp>
    </p:spTree>
    <p:extLst>
      <p:ext uri="{BB962C8B-B14F-4D97-AF65-F5344CB8AC3E}">
        <p14:creationId xmlns:p14="http://schemas.microsoft.com/office/powerpoint/2010/main" val="205593969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3298691973"/>
              </p:ext>
            </p:extLst>
          </p:nvPr>
        </p:nvGraphicFramePr>
        <p:xfrm>
          <a:off x="401445" y="3423422"/>
          <a:ext cx="11552662" cy="2575560"/>
        </p:xfrm>
        <a:graphic>
          <a:graphicData uri="http://schemas.openxmlformats.org/drawingml/2006/table">
            <a:tbl>
              <a:tblPr firstRow="1" bandRow="1">
                <a:tableStyleId>{5C22544A-7EE6-4342-B048-85BDC9FD1C3A}</a:tableStyleId>
              </a:tblPr>
              <a:tblGrid>
                <a:gridCol w="11552662"/>
              </a:tblGrid>
              <a:tr h="742671">
                <a:tc>
                  <a:txBody>
                    <a:bodyPr/>
                    <a:lstStyle/>
                    <a:p>
                      <a:pPr eaLnBrk="1" fontAlgn="auto" hangingPunct="1">
                        <a:spcBef>
                          <a:spcPts val="0"/>
                        </a:spcBef>
                        <a:spcAft>
                          <a:spcPts val="0"/>
                        </a:spcAft>
                        <a:defRPr/>
                      </a:pPr>
                      <a:r>
                        <a:rPr lang="fr-FR" sz="2000" b="1" cap="none" dirty="0" smtClean="0">
                          <a:solidFill>
                            <a:schemeClr val="bg1"/>
                          </a:solidFill>
                          <a:latin typeface="Arial" panose="020B0604020202020204" pitchFamily="34" charset="0"/>
                          <a:ea typeface="+mn-ea"/>
                          <a:cs typeface="Arial" panose="020B0604020202020204" pitchFamily="34" charset="0"/>
                        </a:rPr>
                        <a:t>Pr Abdou Salam FALL</a:t>
                      </a:r>
                    </a:p>
                    <a:p>
                      <a:pPr eaLnBrk="1" fontAlgn="auto" hangingPunct="1">
                        <a:spcBef>
                          <a:spcPts val="0"/>
                        </a:spcBef>
                        <a:spcAft>
                          <a:spcPts val="0"/>
                        </a:spcAft>
                        <a:defRPr/>
                      </a:pPr>
                      <a:r>
                        <a:rPr lang="fr-FR" sz="2000" b="1" cap="none" dirty="0" smtClean="0">
                          <a:solidFill>
                            <a:schemeClr val="bg1"/>
                          </a:solidFill>
                          <a:latin typeface="Arial" panose="020B0604020202020204" pitchFamily="34" charset="0"/>
                          <a:ea typeface="+mn-ea"/>
                          <a:cs typeface="Arial" panose="020B0604020202020204" pitchFamily="34" charset="0"/>
                        </a:rPr>
                        <a:t>Sociologue, PhD</a:t>
                      </a:r>
                    </a:p>
                    <a:p>
                      <a:pPr eaLnBrk="1" fontAlgn="auto" hangingPunct="1">
                        <a:spcBef>
                          <a:spcPts val="0"/>
                        </a:spcBef>
                        <a:spcAft>
                          <a:spcPts val="0"/>
                        </a:spcAft>
                        <a:defRPr/>
                      </a:pPr>
                      <a:r>
                        <a:rPr lang="fr-FR" sz="2000" b="1" cap="none" dirty="0" smtClean="0">
                          <a:solidFill>
                            <a:schemeClr val="bg1"/>
                          </a:solidFill>
                          <a:latin typeface="Arial" panose="020B0604020202020204" pitchFamily="34" charset="0"/>
                          <a:ea typeface="+mn-ea"/>
                          <a:cs typeface="Arial" panose="020B0604020202020204" pitchFamily="34" charset="0"/>
                        </a:rPr>
                        <a:t>Directeur de recherche</a:t>
                      </a:r>
                    </a:p>
                    <a:p>
                      <a:pPr eaLnBrk="1" fontAlgn="auto" hangingPunct="1">
                        <a:spcBef>
                          <a:spcPts val="0"/>
                        </a:spcBef>
                        <a:spcAft>
                          <a:spcPts val="0"/>
                        </a:spcAft>
                        <a:defRPr/>
                      </a:pPr>
                      <a:r>
                        <a:rPr lang="fr-FR" sz="2000" b="1" cap="none" dirty="0" smtClean="0">
                          <a:solidFill>
                            <a:schemeClr val="bg1"/>
                          </a:solidFill>
                          <a:latin typeface="Arial" panose="020B0604020202020204" pitchFamily="34" charset="0"/>
                          <a:ea typeface="+mn-ea"/>
                          <a:cs typeface="Arial" panose="020B0604020202020204" pitchFamily="34" charset="0"/>
                        </a:rPr>
                        <a:t>Coordinateur scientifique du LARTES-IFAN</a:t>
                      </a:r>
                    </a:p>
                    <a:p>
                      <a:pPr eaLnBrk="1" fontAlgn="auto" hangingPunct="1">
                        <a:spcBef>
                          <a:spcPts val="0"/>
                        </a:spcBef>
                        <a:spcAft>
                          <a:spcPts val="0"/>
                        </a:spcAft>
                        <a:defRPr/>
                      </a:pPr>
                      <a:r>
                        <a:rPr lang="fr-FR" sz="2000" b="1" cap="none" dirty="0" smtClean="0">
                          <a:solidFill>
                            <a:schemeClr val="bg1"/>
                          </a:solidFill>
                          <a:latin typeface="Arial" panose="020B0604020202020204" pitchFamily="34" charset="0"/>
                          <a:ea typeface="+mn-ea"/>
                          <a:cs typeface="Arial" panose="020B0604020202020204" pitchFamily="34" charset="0"/>
                        </a:rPr>
                        <a:t>fallabdousalam@gmail.com</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dirty="0" smtClean="0"/>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dirty="0" smtClean="0"/>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dirty="0" smtClean="0"/>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dirty="0" smtClean="0"/>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dirty="0" smtClean="0"/>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dirty="0" smtClean="0"/>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dirty="0" smtClean="0"/>
                    </a:p>
                  </a:txBody>
                  <a:tcPr/>
                </a:tc>
              </a:tr>
            </a:tbl>
          </a:graphicData>
        </a:graphic>
      </p:graphicFrame>
      <p:sp>
        <p:nvSpPr>
          <p:cNvPr id="4" name="Titre 3"/>
          <p:cNvSpPr>
            <a:spLocks noGrp="1"/>
          </p:cNvSpPr>
          <p:nvPr>
            <p:ph type="ctrTitle"/>
          </p:nvPr>
        </p:nvSpPr>
        <p:spPr>
          <a:xfrm>
            <a:off x="602998" y="1538867"/>
            <a:ext cx="10993438" cy="936704"/>
          </a:xfrm>
        </p:spPr>
        <p:txBody>
          <a:bodyPr>
            <a:normAutofit/>
          </a:bodyPr>
          <a:lstStyle/>
          <a:p>
            <a:pPr eaLnBrk="1" fontAlgn="auto" hangingPunct="1">
              <a:spcAft>
                <a:spcPts val="0"/>
              </a:spcAft>
              <a:defRPr/>
            </a:pPr>
            <a:r>
              <a:rPr lang="fr-FR" sz="4400" b="1" dirty="0" smtClean="0">
                <a:latin typeface="+mn-lt"/>
                <a:ea typeface="+mj-ea"/>
                <a:cs typeface="+mj-cs"/>
              </a:rPr>
              <a:t>MERCI POUR VOTRE ATTENTION</a:t>
            </a:r>
            <a:endParaRPr lang="fr-FR" sz="4400" b="1" dirty="0">
              <a:latin typeface="+mn-lt"/>
              <a:ea typeface="+mj-ea"/>
              <a:cs typeface="+mj-cs"/>
            </a:endParaRPr>
          </a:p>
        </p:txBody>
      </p:sp>
    </p:spTree>
    <p:extLst>
      <p:ext uri="{BB962C8B-B14F-4D97-AF65-F5344CB8AC3E}">
        <p14:creationId xmlns:p14="http://schemas.microsoft.com/office/powerpoint/2010/main" val="1808601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12955" y="367991"/>
            <a:ext cx="11708780" cy="6490009"/>
          </a:xfrm>
        </p:spPr>
        <p:txBody>
          <a:bodyPr/>
          <a:lstStyle/>
          <a:p>
            <a:endParaRPr lang="fr-FR" dirty="0" smtClean="0"/>
          </a:p>
          <a:p>
            <a:endParaRPr lang="fr-FR" dirty="0"/>
          </a:p>
          <a:p>
            <a:endParaRPr lang="fr-FR" dirty="0" smtClean="0"/>
          </a:p>
          <a:p>
            <a:endParaRPr lang="fr-FR" dirty="0"/>
          </a:p>
          <a:p>
            <a:endParaRPr lang="fr-FR" dirty="0" smtClean="0"/>
          </a:p>
          <a:p>
            <a:endParaRPr lang="fr-FR" dirty="0"/>
          </a:p>
        </p:txBody>
      </p:sp>
      <p:sp>
        <p:nvSpPr>
          <p:cNvPr id="2" name="Rectangle 1"/>
          <p:cNvSpPr/>
          <p:nvPr/>
        </p:nvSpPr>
        <p:spPr>
          <a:xfrm>
            <a:off x="223025" y="0"/>
            <a:ext cx="11797990" cy="3477875"/>
          </a:xfrm>
          <a:prstGeom prst="rect">
            <a:avLst/>
          </a:prstGeom>
        </p:spPr>
        <p:txBody>
          <a:bodyPr wrap="square">
            <a:spAutoFit/>
          </a:bodyPr>
          <a:lstStyle/>
          <a:p>
            <a:endParaRPr lang="fr-FR" dirty="0" smtClean="0"/>
          </a:p>
          <a:p>
            <a:endParaRPr lang="fr-FR" dirty="0" smtClean="0"/>
          </a:p>
          <a:p>
            <a:endParaRPr lang="fr-FR" dirty="0" smtClean="0"/>
          </a:p>
          <a:p>
            <a:endParaRPr lang="fr-FR" dirty="0" smtClean="0"/>
          </a:p>
          <a:p>
            <a:endParaRPr lang="fr-FR" dirty="0"/>
          </a:p>
          <a:p>
            <a:endParaRPr lang="fr-FR" dirty="0" smtClean="0"/>
          </a:p>
          <a:p>
            <a:endParaRPr lang="fr-FR" dirty="0"/>
          </a:p>
          <a:p>
            <a:endParaRPr lang="fr-FR" dirty="0" smtClean="0"/>
          </a:p>
          <a:p>
            <a:endParaRPr lang="fr-FR" dirty="0" smtClean="0"/>
          </a:p>
          <a:p>
            <a:endParaRPr lang="fr-FR" dirty="0" smtClean="0"/>
          </a:p>
          <a:p>
            <a:pPr algn="ctr"/>
            <a:r>
              <a:rPr lang="fr-FR" sz="4000" b="1" dirty="0" smtClean="0">
                <a:solidFill>
                  <a:srgbClr val="0070C0"/>
                </a:solidFill>
              </a:rPr>
              <a:t>2. HISTORIQUE DE LA BIOGRAPHIE QUALITATIVE ?</a:t>
            </a:r>
            <a:endParaRPr lang="fr-FR" sz="4000" b="1" dirty="0">
              <a:solidFill>
                <a:srgbClr val="0070C0"/>
              </a:solidFill>
            </a:endParaRPr>
          </a:p>
        </p:txBody>
      </p:sp>
    </p:spTree>
    <p:extLst>
      <p:ext uri="{BB962C8B-B14F-4D97-AF65-F5344CB8AC3E}">
        <p14:creationId xmlns:p14="http://schemas.microsoft.com/office/powerpoint/2010/main" val="220849270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2235" y="178419"/>
            <a:ext cx="11708780" cy="6490009"/>
          </a:xfrm>
        </p:spPr>
        <p:txBody>
          <a:bodyPr/>
          <a:lstStyle/>
          <a:p>
            <a:endParaRPr lang="fr-FR" dirty="0" smtClean="0"/>
          </a:p>
          <a:p>
            <a:endParaRPr lang="fr-FR" dirty="0"/>
          </a:p>
          <a:p>
            <a:endParaRPr lang="fr-FR" dirty="0" smtClean="0"/>
          </a:p>
          <a:p>
            <a:endParaRPr lang="fr-FR" dirty="0"/>
          </a:p>
          <a:p>
            <a:endParaRPr lang="fr-FR" dirty="0" smtClean="0"/>
          </a:p>
          <a:p>
            <a:endParaRPr lang="fr-FR" dirty="0"/>
          </a:p>
        </p:txBody>
      </p:sp>
      <p:sp>
        <p:nvSpPr>
          <p:cNvPr id="2" name="Rectangle 1"/>
          <p:cNvSpPr/>
          <p:nvPr/>
        </p:nvSpPr>
        <p:spPr>
          <a:xfrm>
            <a:off x="483220" y="268713"/>
            <a:ext cx="11708780" cy="6309420"/>
          </a:xfrm>
          <a:prstGeom prst="rect">
            <a:avLst/>
          </a:prstGeom>
        </p:spPr>
        <p:txBody>
          <a:bodyPr wrap="square">
            <a:spAutoFit/>
          </a:bodyPr>
          <a:lstStyle/>
          <a:p>
            <a:r>
              <a:rPr lang="fr-FR" altLang="fr-FR" sz="4400" dirty="0" smtClean="0">
                <a:solidFill>
                  <a:srgbClr val="0070C0"/>
                </a:solidFill>
              </a:rPr>
              <a:t>Historique de la biographie qualitative</a:t>
            </a:r>
          </a:p>
          <a:p>
            <a:endParaRPr lang="fr-FR" altLang="fr-FR" sz="1200" dirty="0" smtClean="0">
              <a:solidFill>
                <a:srgbClr val="0070C0"/>
              </a:solidFill>
            </a:endParaRPr>
          </a:p>
          <a:p>
            <a:pPr marL="571500" indent="-571500" algn="just">
              <a:buClr>
                <a:schemeClr val="accent2"/>
              </a:buClr>
              <a:buFont typeface="Wingdings" panose="05000000000000000000" pitchFamily="2" charset="2"/>
              <a:buChar char="§"/>
            </a:pPr>
            <a:r>
              <a:rPr lang="fr-FR" altLang="fr-FR" sz="3600" dirty="0" smtClean="0"/>
              <a:t>La biographie est un genre littéraire qui remonte à des siècles: les romans autobiographiques sont anciens.</a:t>
            </a:r>
          </a:p>
          <a:p>
            <a:pPr algn="just">
              <a:buClr>
                <a:schemeClr val="accent2"/>
              </a:buClr>
            </a:pPr>
            <a:endParaRPr lang="fr-FR" altLang="fr-FR" sz="1200" dirty="0" smtClean="0"/>
          </a:p>
          <a:p>
            <a:pPr marL="571500" indent="-571500" algn="just">
              <a:buClr>
                <a:schemeClr val="accent2"/>
              </a:buClr>
              <a:buFont typeface="Wingdings" panose="05000000000000000000" pitchFamily="2" charset="2"/>
              <a:buChar char="§"/>
            </a:pPr>
            <a:r>
              <a:rPr lang="fr-FR" altLang="fr-FR" sz="3600" dirty="0" smtClean="0"/>
              <a:t>La biographie en sciences sociales relève de l’école de Chicago (1892-1961) qui l’a mise en relief à travers divers travaux dont Le Paysan polonais, Les Enfants de Sanchez qui sont des biographies de migrants à Chicago pour le premier, à Mexico pour le second. </a:t>
            </a:r>
          </a:p>
          <a:p>
            <a:pPr algn="just">
              <a:buClr>
                <a:schemeClr val="accent2"/>
              </a:buClr>
            </a:pPr>
            <a:endParaRPr lang="fr-FR" altLang="fr-FR" sz="1200" dirty="0" smtClean="0"/>
          </a:p>
          <a:p>
            <a:pPr marL="623888" lvl="2" indent="-534988" algn="just">
              <a:buClr>
                <a:schemeClr val="accent2"/>
              </a:buClr>
              <a:buFont typeface="Wingdings" panose="05000000000000000000" pitchFamily="2" charset="2"/>
              <a:buChar char="§"/>
            </a:pPr>
            <a:r>
              <a:rPr lang="fr-FR" altLang="fr-FR" sz="3600" dirty="0" smtClean="0"/>
              <a:t>C’est une tradition d’histoire de vie qualitative par des anthropologues et sociologues.</a:t>
            </a:r>
          </a:p>
        </p:txBody>
      </p:sp>
    </p:spTree>
    <p:extLst>
      <p:ext uri="{BB962C8B-B14F-4D97-AF65-F5344CB8AC3E}">
        <p14:creationId xmlns:p14="http://schemas.microsoft.com/office/powerpoint/2010/main" val="143893700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2235" y="196824"/>
            <a:ext cx="11708780" cy="6490009"/>
          </a:xfrm>
        </p:spPr>
        <p:txBody>
          <a:bodyPr/>
          <a:lstStyle/>
          <a:p>
            <a:endParaRPr lang="fr-FR" dirty="0" smtClean="0"/>
          </a:p>
          <a:p>
            <a:endParaRPr lang="fr-FR" dirty="0" smtClean="0"/>
          </a:p>
          <a:p>
            <a:endParaRPr lang="fr-FR" dirty="0"/>
          </a:p>
        </p:txBody>
      </p:sp>
      <p:graphicFrame>
        <p:nvGraphicFramePr>
          <p:cNvPr id="2" name="Tableau 1"/>
          <p:cNvGraphicFramePr>
            <a:graphicFrameLocks noGrp="1"/>
          </p:cNvGraphicFramePr>
          <p:nvPr>
            <p:extLst>
              <p:ext uri="{D42A27DB-BD31-4B8C-83A1-F6EECF244321}">
                <p14:modId xmlns:p14="http://schemas.microsoft.com/office/powerpoint/2010/main" val="1963183945"/>
              </p:ext>
            </p:extLst>
          </p:nvPr>
        </p:nvGraphicFramePr>
        <p:xfrm>
          <a:off x="1271239" y="356839"/>
          <a:ext cx="10482145" cy="780585"/>
        </p:xfrm>
        <a:graphic>
          <a:graphicData uri="http://schemas.openxmlformats.org/drawingml/2006/table">
            <a:tbl>
              <a:tblPr firstRow="1" bandRow="1">
                <a:tableStyleId>{5C22544A-7EE6-4342-B048-85BDC9FD1C3A}</a:tableStyleId>
              </a:tblPr>
              <a:tblGrid>
                <a:gridCol w="10482145"/>
              </a:tblGrid>
              <a:tr h="780585">
                <a:tc>
                  <a:txBody>
                    <a:bodyPr/>
                    <a:lstStyle/>
                    <a:p>
                      <a:pPr algn="ctr"/>
                      <a:r>
                        <a:rPr lang="fr-FR" sz="2200" dirty="0" smtClean="0"/>
                        <a:t>Thomas William </a:t>
                      </a:r>
                      <a:r>
                        <a:rPr lang="fr-FR" sz="2200" dirty="0" err="1" smtClean="0"/>
                        <a:t>Issac</a:t>
                      </a:r>
                      <a:r>
                        <a:rPr lang="fr-FR" sz="2200" dirty="0" smtClean="0"/>
                        <a:t>, </a:t>
                      </a:r>
                      <a:r>
                        <a:rPr lang="fr-FR" sz="2200" dirty="0" err="1" smtClean="0"/>
                        <a:t>Znaniecki</a:t>
                      </a:r>
                      <a:r>
                        <a:rPr lang="fr-FR" sz="2200" dirty="0" smtClean="0"/>
                        <a:t> Florian, 1998, Le paysan polonais, itinéraire d’un migrant (Chicago, 1919), Paris, Nathan, 446 p.</a:t>
                      </a:r>
                      <a:endParaRPr lang="fr-FR" sz="2200" dirty="0"/>
                    </a:p>
                  </a:txBody>
                  <a:tcPr/>
                </a:tc>
              </a:tr>
            </a:tbl>
          </a:graphicData>
        </a:graphic>
      </p:graphicFrame>
      <p:sp>
        <p:nvSpPr>
          <p:cNvPr id="4" name="Rectangle 3"/>
          <p:cNvSpPr/>
          <p:nvPr/>
        </p:nvSpPr>
        <p:spPr>
          <a:xfrm>
            <a:off x="446051" y="1315844"/>
            <a:ext cx="11441148" cy="5047536"/>
          </a:xfrm>
          <a:prstGeom prst="rect">
            <a:avLst/>
          </a:prstGeom>
        </p:spPr>
        <p:txBody>
          <a:bodyPr wrap="square">
            <a:spAutoFit/>
          </a:bodyPr>
          <a:lstStyle/>
          <a:p>
            <a:endParaRPr lang="fr-FR" altLang="fr-FR" dirty="0" smtClean="0"/>
          </a:p>
          <a:p>
            <a:pPr marL="571500" indent="-571500">
              <a:buClr>
                <a:schemeClr val="accent2"/>
              </a:buClr>
              <a:buFont typeface="Wingdings" panose="05000000000000000000" pitchFamily="2" charset="2"/>
              <a:buChar char="§"/>
            </a:pPr>
            <a:r>
              <a:rPr lang="fr-FR" altLang="fr-FR" sz="4000" dirty="0" smtClean="0"/>
              <a:t>Voir </a:t>
            </a:r>
            <a:r>
              <a:rPr lang="fr-FR" altLang="fr-FR" sz="4000" dirty="0" err="1" smtClean="0"/>
              <a:t>Chapoulinie</a:t>
            </a:r>
            <a:r>
              <a:rPr lang="fr-FR" altLang="fr-FR" sz="4000" dirty="0" smtClean="0"/>
              <a:t> (2001)</a:t>
            </a:r>
          </a:p>
          <a:p>
            <a:pPr>
              <a:buClr>
                <a:schemeClr val="accent2"/>
              </a:buClr>
            </a:pPr>
            <a:endParaRPr lang="fr-FR" altLang="fr-FR" sz="1200" dirty="0" smtClean="0"/>
          </a:p>
          <a:p>
            <a:pPr marL="571500" indent="-571500">
              <a:buClr>
                <a:schemeClr val="accent2"/>
              </a:buClr>
              <a:buFont typeface="Wingdings" panose="05000000000000000000" pitchFamily="2" charset="2"/>
              <a:buChar char="§"/>
            </a:pPr>
            <a:r>
              <a:rPr lang="fr-FR" altLang="fr-FR" sz="4000" dirty="0" smtClean="0"/>
              <a:t>Contexte: «  Entre 1899 et 1910, les polonais représentent à eux seuls environ </a:t>
            </a:r>
            <a:r>
              <a:rPr lang="fr-FR" altLang="fr-FR" sz="4000" b="1" dirty="0" smtClean="0"/>
              <a:t>un quart </a:t>
            </a:r>
            <a:r>
              <a:rPr lang="fr-FR" altLang="fr-FR" sz="4000" dirty="0" smtClean="0"/>
              <a:t>du total des immigrants entrés aux Etats Unis » P. 69.</a:t>
            </a:r>
          </a:p>
          <a:p>
            <a:pPr>
              <a:buClr>
                <a:schemeClr val="accent2"/>
              </a:buClr>
            </a:pPr>
            <a:endParaRPr lang="fr-FR" altLang="fr-FR" sz="1200" dirty="0" smtClean="0"/>
          </a:p>
          <a:p>
            <a:pPr marL="571500" indent="-571500">
              <a:buClr>
                <a:schemeClr val="accent2"/>
              </a:buClr>
              <a:buFont typeface="Wingdings" panose="05000000000000000000" pitchFamily="2" charset="2"/>
              <a:buChar char="§"/>
            </a:pPr>
            <a:r>
              <a:rPr lang="fr-FR" altLang="fr-FR" sz="4000" dirty="0" smtClean="0"/>
              <a:t>« Le Paysan polonais se présente comme « une monographie </a:t>
            </a:r>
            <a:r>
              <a:rPr lang="fr-FR" altLang="fr-FR" sz="4000" b="1" dirty="0" smtClean="0"/>
              <a:t>d’un groupe social </a:t>
            </a:r>
            <a:r>
              <a:rPr lang="fr-FR" altLang="fr-FR" sz="4000" dirty="0" smtClean="0"/>
              <a:t>concret </a:t>
            </a:r>
            <a:r>
              <a:rPr lang="fr-FR" altLang="fr-FR" sz="4000" b="1" dirty="0" smtClean="0"/>
              <a:t>à une certaine étape de son évolution</a:t>
            </a:r>
            <a:r>
              <a:rPr lang="fr-FR" altLang="fr-FR" sz="4000" dirty="0" smtClean="0"/>
              <a:t> ». P. 59.</a:t>
            </a:r>
          </a:p>
        </p:txBody>
      </p:sp>
    </p:spTree>
    <p:extLst>
      <p:ext uri="{BB962C8B-B14F-4D97-AF65-F5344CB8AC3E}">
        <p14:creationId xmlns:p14="http://schemas.microsoft.com/office/powerpoint/2010/main" val="20665066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624065737"/>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3600" b="1" dirty="0" smtClean="0"/>
                        <a:t>Les documents personnels au cœur de la recherche</a:t>
                      </a:r>
                      <a:endParaRPr lang="fr-FR" sz="900" dirty="0" smtClean="0"/>
                    </a:p>
                  </a:txBody>
                  <a:tcPr/>
                </a:tc>
              </a:tr>
            </a:tbl>
          </a:graphicData>
        </a:graphic>
      </p:graphicFrame>
      <p:sp>
        <p:nvSpPr>
          <p:cNvPr id="4" name="Rectangle 3"/>
          <p:cNvSpPr/>
          <p:nvPr/>
        </p:nvSpPr>
        <p:spPr>
          <a:xfrm>
            <a:off x="401445" y="1092820"/>
            <a:ext cx="11552662" cy="5632311"/>
          </a:xfrm>
          <a:prstGeom prst="rect">
            <a:avLst/>
          </a:prstGeom>
        </p:spPr>
        <p:txBody>
          <a:bodyPr wrap="square">
            <a:spAutoFit/>
          </a:bodyPr>
          <a:lstStyle/>
          <a:p>
            <a:pPr marL="571500" indent="-571500">
              <a:buClr>
                <a:schemeClr val="accent2"/>
              </a:buClr>
              <a:buFont typeface="Wingdings" panose="05000000000000000000" pitchFamily="2" charset="2"/>
              <a:buChar char="§"/>
            </a:pPr>
            <a:r>
              <a:rPr lang="fr-FR" altLang="fr-FR" sz="4000" dirty="0" smtClean="0"/>
              <a:t>« A partir de la définition de ces deux notions de base –</a:t>
            </a:r>
            <a:r>
              <a:rPr lang="fr-FR" altLang="fr-FR" sz="4000" b="1" dirty="0" smtClean="0"/>
              <a:t>attitude et objet social</a:t>
            </a:r>
            <a:r>
              <a:rPr lang="fr-FR" altLang="fr-FR" sz="4000" dirty="0"/>
              <a:t> – </a:t>
            </a:r>
            <a:endParaRPr lang="fr-FR" altLang="fr-FR" sz="4000" dirty="0" smtClean="0"/>
          </a:p>
          <a:p>
            <a:pPr>
              <a:buClr>
                <a:schemeClr val="accent2"/>
              </a:buClr>
            </a:pPr>
            <a:endParaRPr lang="fr-FR" altLang="fr-FR" sz="4000" dirty="0" smtClean="0"/>
          </a:p>
          <a:p>
            <a:pPr marL="571500" indent="-571500">
              <a:buClr>
                <a:schemeClr val="accent2"/>
              </a:buClr>
              <a:buFont typeface="Wingdings" panose="05000000000000000000" pitchFamily="2" charset="2"/>
              <a:buChar char="§"/>
            </a:pPr>
            <a:r>
              <a:rPr lang="fr-FR" altLang="fr-FR" sz="4000" dirty="0" smtClean="0"/>
              <a:t>et avec cette source documentaire que constituent </a:t>
            </a:r>
            <a:r>
              <a:rPr lang="fr-FR" altLang="fr-FR" sz="4000" b="1" dirty="0" smtClean="0"/>
              <a:t>les documents personnels (lettres, journaux intimes, autobiographies) </a:t>
            </a:r>
            <a:r>
              <a:rPr lang="fr-FR" altLang="fr-FR" sz="4000" dirty="0" smtClean="0"/>
              <a:t>offrant </a:t>
            </a:r>
            <a:r>
              <a:rPr lang="fr-FR" altLang="fr-FR" sz="4000" b="1" dirty="0" smtClean="0"/>
              <a:t>un accès direct à l’univers de sens des acteurs sociaux</a:t>
            </a:r>
            <a:r>
              <a:rPr lang="fr-FR" altLang="fr-FR" sz="4000" dirty="0" smtClean="0"/>
              <a:t>,</a:t>
            </a:r>
          </a:p>
          <a:p>
            <a:pPr marL="623888" lvl="3" indent="-623888">
              <a:buClr>
                <a:schemeClr val="accent2"/>
              </a:buClr>
              <a:buFont typeface="Wingdings" panose="05000000000000000000" pitchFamily="2" charset="2"/>
              <a:buChar char="§"/>
            </a:pPr>
            <a:r>
              <a:rPr lang="fr-FR" altLang="fr-FR" sz="4000" dirty="0" smtClean="0"/>
              <a:t> Le Paysan polonais ouvrait </a:t>
            </a:r>
            <a:r>
              <a:rPr lang="fr-FR" altLang="fr-FR" sz="4000" b="1" dirty="0" smtClean="0"/>
              <a:t>un nouveau domaine de l’investigation sociologique</a:t>
            </a:r>
            <a:r>
              <a:rPr lang="fr-FR" altLang="fr-FR" sz="4000" dirty="0" smtClean="0"/>
              <a:t> » P. 75.</a:t>
            </a:r>
          </a:p>
        </p:txBody>
      </p:sp>
    </p:spTree>
    <p:extLst>
      <p:ext uri="{BB962C8B-B14F-4D97-AF65-F5344CB8AC3E}">
        <p14:creationId xmlns:p14="http://schemas.microsoft.com/office/powerpoint/2010/main" val="163928466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224877590"/>
              </p:ext>
            </p:extLst>
          </p:nvPr>
        </p:nvGraphicFramePr>
        <p:xfrm>
          <a:off x="557561" y="223023"/>
          <a:ext cx="10047248" cy="699553"/>
        </p:xfrm>
        <a:graphic>
          <a:graphicData uri="http://schemas.openxmlformats.org/drawingml/2006/table">
            <a:tbl>
              <a:tblPr firstRow="1" bandRow="1">
                <a:tableStyleId>{5C22544A-7EE6-4342-B048-85BDC9FD1C3A}</a:tableStyleId>
              </a:tblPr>
              <a:tblGrid>
                <a:gridCol w="10047248"/>
              </a:tblGrid>
              <a:tr h="699553">
                <a:tc>
                  <a:txBody>
                    <a:bodyPr/>
                    <a:lstStyle/>
                    <a:p>
                      <a:r>
                        <a:rPr lang="fr-FR" sz="3600" b="1" kern="1200" dirty="0" smtClean="0">
                          <a:solidFill>
                            <a:schemeClr val="lt1"/>
                          </a:solidFill>
                          <a:effectLst/>
                          <a:latin typeface="+mn-lt"/>
                          <a:ea typeface="+mn-ea"/>
                          <a:cs typeface="+mn-cs"/>
                        </a:rPr>
                        <a:t>Une recomposition sociale</a:t>
                      </a:r>
                      <a:endParaRPr lang="fr-FR" sz="3600" b="1" kern="1200" dirty="0">
                        <a:solidFill>
                          <a:schemeClr val="lt1"/>
                        </a:solidFill>
                        <a:effectLst/>
                        <a:latin typeface="+mn-lt"/>
                        <a:ea typeface="+mn-ea"/>
                        <a:cs typeface="+mn-cs"/>
                      </a:endParaRPr>
                    </a:p>
                  </a:txBody>
                  <a:tcPr/>
                </a:tc>
              </a:tr>
            </a:tbl>
          </a:graphicData>
        </a:graphic>
      </p:graphicFrame>
      <p:sp>
        <p:nvSpPr>
          <p:cNvPr id="5" name="Rectangle 4"/>
          <p:cNvSpPr/>
          <p:nvPr/>
        </p:nvSpPr>
        <p:spPr>
          <a:xfrm>
            <a:off x="323386" y="1123299"/>
            <a:ext cx="11630721" cy="4770537"/>
          </a:xfrm>
          <a:prstGeom prst="rect">
            <a:avLst/>
          </a:prstGeom>
        </p:spPr>
        <p:txBody>
          <a:bodyPr wrap="square">
            <a:spAutoFit/>
          </a:bodyPr>
          <a:lstStyle/>
          <a:p>
            <a:endParaRPr lang="fr-FR" altLang="fr-FR" sz="1200" dirty="0" smtClean="0"/>
          </a:p>
          <a:p>
            <a:pPr marL="446088" indent="-446088">
              <a:buClr>
                <a:schemeClr val="accent2"/>
              </a:buClr>
              <a:buFont typeface="Wingdings" panose="05000000000000000000" pitchFamily="2" charset="2"/>
              <a:buChar char="§"/>
            </a:pPr>
            <a:r>
              <a:rPr lang="fr-FR" altLang="fr-FR" sz="3200" dirty="0" smtClean="0"/>
              <a:t>«  Le schème d’explication des changements sociaux du Paysan polonais réside </a:t>
            </a:r>
            <a:r>
              <a:rPr lang="fr-FR" altLang="fr-FR" sz="3200" dirty="0" smtClean="0"/>
              <a:t>dans </a:t>
            </a:r>
            <a:r>
              <a:rPr lang="fr-FR" altLang="fr-FR" sz="3200" b="1" dirty="0" smtClean="0"/>
              <a:t>la relation, en quelque sorte dialectique</a:t>
            </a:r>
            <a:r>
              <a:rPr lang="fr-FR" altLang="fr-FR" sz="3200" dirty="0" smtClean="0"/>
              <a:t>, </a:t>
            </a:r>
            <a:r>
              <a:rPr lang="fr-FR" altLang="fr-FR" sz="3200" dirty="0" smtClean="0"/>
              <a:t>entre </a:t>
            </a:r>
            <a:r>
              <a:rPr lang="fr-FR" altLang="fr-FR" sz="3200" b="1" dirty="0" smtClean="0"/>
              <a:t>la naissance d’attitudes nouvelles qui entraine le déclin de l’influence de certaines normes ré</a:t>
            </a:r>
            <a:r>
              <a:rPr lang="fr-FR" altLang="fr-FR" sz="3200" dirty="0" smtClean="0"/>
              <a:t>glant les comportements</a:t>
            </a:r>
            <a:r>
              <a:rPr lang="fr-FR" altLang="fr-FR" sz="3200" dirty="0" smtClean="0"/>
              <a:t>,</a:t>
            </a:r>
          </a:p>
          <a:p>
            <a:pPr marL="446088" indent="-446088">
              <a:buClr>
                <a:schemeClr val="accent2"/>
              </a:buClr>
              <a:buFont typeface="Wingdings" panose="05000000000000000000" pitchFamily="2" charset="2"/>
              <a:buChar char="§"/>
            </a:pPr>
            <a:endParaRPr lang="fr-FR" altLang="fr-FR" sz="3200" dirty="0"/>
          </a:p>
          <a:p>
            <a:pPr marL="446088" indent="-446088">
              <a:buClr>
                <a:schemeClr val="accent2"/>
              </a:buClr>
              <a:buFont typeface="Wingdings" panose="05000000000000000000" pitchFamily="2" charset="2"/>
              <a:buChar char="§"/>
            </a:pPr>
            <a:r>
              <a:rPr lang="fr-FR" altLang="fr-FR" sz="3200" dirty="0" smtClean="0"/>
              <a:t> </a:t>
            </a:r>
            <a:r>
              <a:rPr lang="fr-FR" altLang="fr-FR" sz="3200" dirty="0"/>
              <a:t>puis </a:t>
            </a:r>
            <a:r>
              <a:rPr lang="fr-FR" altLang="fr-FR" sz="3200" b="1" dirty="0"/>
              <a:t>la décadence de certaines institutions, </a:t>
            </a:r>
            <a:r>
              <a:rPr lang="fr-FR" altLang="fr-FR" sz="3200" b="1" dirty="0" smtClean="0"/>
              <a:t>et </a:t>
            </a:r>
            <a:r>
              <a:rPr lang="fr-FR" altLang="fr-FR" sz="3200" b="1" dirty="0"/>
              <a:t>la création de nouvelles normes </a:t>
            </a:r>
            <a:r>
              <a:rPr lang="fr-FR" altLang="fr-FR" sz="3200" b="1" dirty="0" smtClean="0"/>
              <a:t>et de </a:t>
            </a:r>
            <a:r>
              <a:rPr lang="fr-FR" altLang="fr-FR" sz="3200" b="1" dirty="0"/>
              <a:t>nouvelles institutio</a:t>
            </a:r>
            <a:r>
              <a:rPr lang="fr-FR" altLang="fr-FR" sz="3200" dirty="0"/>
              <a:t>ns plus </a:t>
            </a:r>
            <a:r>
              <a:rPr lang="fr-FR" altLang="fr-FR" sz="3200" b="1" dirty="0"/>
              <a:t>en accord avec les comportement</a:t>
            </a:r>
            <a:r>
              <a:rPr lang="fr-FR" altLang="fr-FR" sz="3200" dirty="0"/>
              <a:t>s de la population concernée ». P. 75.</a:t>
            </a:r>
          </a:p>
          <a:p>
            <a:pPr marL="571500" indent="-571500" algn="just">
              <a:buClr>
                <a:schemeClr val="accent2"/>
              </a:buClr>
              <a:buFont typeface="Wingdings" panose="05000000000000000000" pitchFamily="2" charset="2"/>
              <a:buChar char="§"/>
            </a:pPr>
            <a:endParaRPr lang="fr-FR" altLang="fr-FR" sz="3600" dirty="0" smtClean="0"/>
          </a:p>
        </p:txBody>
      </p:sp>
    </p:spTree>
    <p:extLst>
      <p:ext uri="{BB962C8B-B14F-4D97-AF65-F5344CB8AC3E}">
        <p14:creationId xmlns:p14="http://schemas.microsoft.com/office/powerpoint/2010/main" val="168528894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195675035"/>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3600" cap="none" dirty="0" smtClean="0"/>
                        <a:t>Retracer les subjectivités  vécues</a:t>
                      </a:r>
                      <a:endParaRPr lang="fr-FR" sz="900" dirty="0" smtClean="0"/>
                    </a:p>
                  </a:txBody>
                  <a:tcPr/>
                </a:tc>
              </a:tr>
            </a:tbl>
          </a:graphicData>
        </a:graphic>
      </p:graphicFrame>
      <p:sp>
        <p:nvSpPr>
          <p:cNvPr id="4" name="Rectangle 3"/>
          <p:cNvSpPr/>
          <p:nvPr/>
        </p:nvSpPr>
        <p:spPr>
          <a:xfrm>
            <a:off x="323386" y="1159727"/>
            <a:ext cx="11552662" cy="5201424"/>
          </a:xfrm>
          <a:prstGeom prst="rect">
            <a:avLst/>
          </a:prstGeom>
        </p:spPr>
        <p:txBody>
          <a:bodyPr wrap="square">
            <a:spAutoFit/>
          </a:bodyPr>
          <a:lstStyle/>
          <a:p>
            <a:pPr algn="just"/>
            <a:endParaRPr lang="fr-FR" altLang="fr-FR" sz="1200" dirty="0" smtClean="0"/>
          </a:p>
          <a:p>
            <a:pPr marL="571500" indent="-571500" algn="just">
              <a:buClr>
                <a:schemeClr val="accent2"/>
              </a:buClr>
              <a:buFont typeface="Wingdings" panose="05000000000000000000" pitchFamily="2" charset="2"/>
              <a:buChar char="§"/>
            </a:pPr>
            <a:r>
              <a:rPr lang="fr-FR" altLang="fr-FR" sz="4000" dirty="0" smtClean="0"/>
              <a:t>Le Paysan polonais porte sur « </a:t>
            </a:r>
            <a:r>
              <a:rPr lang="fr-FR" altLang="fr-FR" sz="4000" b="1" dirty="0" smtClean="0"/>
              <a:t>les expériences subjectives des individus </a:t>
            </a:r>
            <a:r>
              <a:rPr lang="fr-FR" altLang="fr-FR" sz="4000" dirty="0" smtClean="0"/>
              <a:t>qui les ont accompagnés: </a:t>
            </a:r>
          </a:p>
          <a:p>
            <a:pPr marL="571500" indent="-571500" algn="just">
              <a:buClr>
                <a:schemeClr val="accent2"/>
              </a:buClr>
              <a:buFont typeface="Wingdings" panose="05000000000000000000" pitchFamily="2" charset="2"/>
              <a:buChar char="§"/>
            </a:pPr>
            <a:endParaRPr lang="fr-FR" altLang="fr-FR" sz="4000" dirty="0" smtClean="0"/>
          </a:p>
          <a:p>
            <a:pPr marL="571500" indent="-571500" algn="just">
              <a:buClr>
                <a:schemeClr val="accent2"/>
              </a:buClr>
              <a:buFont typeface="Wingdings" panose="05000000000000000000" pitchFamily="2" charset="2"/>
              <a:buChar char="§"/>
            </a:pPr>
            <a:r>
              <a:rPr lang="fr-FR" altLang="fr-FR" sz="4000" dirty="0" smtClean="0"/>
              <a:t>l’ouvrage cherche essentiellement à expliquer comment les familles de paysans et </a:t>
            </a:r>
            <a:r>
              <a:rPr lang="fr-FR" altLang="fr-FR" sz="4000" b="1" dirty="0" smtClean="0"/>
              <a:t>les communautés paysannes réagissent aux changements </a:t>
            </a:r>
            <a:r>
              <a:rPr lang="fr-FR" altLang="fr-FR" sz="4000" dirty="0" smtClean="0"/>
              <a:t>auxquels elles sont confrontées » P. 73. </a:t>
            </a:r>
          </a:p>
        </p:txBody>
      </p:sp>
    </p:spTree>
    <p:extLst>
      <p:ext uri="{BB962C8B-B14F-4D97-AF65-F5344CB8AC3E}">
        <p14:creationId xmlns:p14="http://schemas.microsoft.com/office/powerpoint/2010/main" val="388970004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566813105"/>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3600" cap="none" dirty="0" smtClean="0"/>
                        <a:t>Traquer les changements d’états</a:t>
                      </a:r>
                      <a:endParaRPr lang="fr-FR" sz="900" dirty="0" smtClean="0"/>
                    </a:p>
                  </a:txBody>
                  <a:tcPr/>
                </a:tc>
              </a:tr>
            </a:tbl>
          </a:graphicData>
        </a:graphic>
      </p:graphicFrame>
      <p:sp>
        <p:nvSpPr>
          <p:cNvPr id="4" name="Rectangle 3"/>
          <p:cNvSpPr/>
          <p:nvPr/>
        </p:nvSpPr>
        <p:spPr>
          <a:xfrm>
            <a:off x="546409" y="1115121"/>
            <a:ext cx="11329639" cy="4401205"/>
          </a:xfrm>
          <a:prstGeom prst="rect">
            <a:avLst/>
          </a:prstGeom>
        </p:spPr>
        <p:txBody>
          <a:bodyPr wrap="square">
            <a:spAutoFit/>
          </a:bodyPr>
          <a:lstStyle/>
          <a:p>
            <a:pPr marL="571500" indent="-571500" algn="just">
              <a:buClr>
                <a:schemeClr val="accent2"/>
              </a:buClr>
              <a:buFont typeface="Wingdings" panose="05000000000000000000" pitchFamily="2" charset="2"/>
              <a:buChar char="§"/>
            </a:pPr>
            <a:endParaRPr lang="fr-FR" altLang="fr-FR" sz="4000" dirty="0" smtClean="0"/>
          </a:p>
          <a:p>
            <a:pPr marL="571500" indent="-571500" algn="just">
              <a:buClr>
                <a:schemeClr val="accent2"/>
              </a:buClr>
              <a:buFont typeface="Wingdings" panose="05000000000000000000" pitchFamily="2" charset="2"/>
              <a:buChar char="§"/>
            </a:pPr>
            <a:r>
              <a:rPr lang="fr-FR" altLang="fr-FR" sz="4000" dirty="0" smtClean="0"/>
              <a:t>Paul Sabourin fait noter « que </a:t>
            </a:r>
            <a:r>
              <a:rPr lang="fr-FR" altLang="fr-FR" sz="4000" b="1" dirty="0" smtClean="0"/>
              <a:t>l’histoire est un tableau des changements</a:t>
            </a:r>
            <a:r>
              <a:rPr lang="fr-FR" altLang="fr-FR" sz="4000" dirty="0" smtClean="0"/>
              <a:t> ». </a:t>
            </a:r>
          </a:p>
          <a:p>
            <a:pPr marL="571500" indent="-571500" algn="just">
              <a:buClr>
                <a:schemeClr val="accent2"/>
              </a:buClr>
              <a:buFont typeface="Wingdings" panose="05000000000000000000" pitchFamily="2" charset="2"/>
              <a:buChar char="§"/>
            </a:pPr>
            <a:endParaRPr lang="fr-FR" altLang="fr-FR" sz="4000" dirty="0"/>
          </a:p>
          <a:p>
            <a:pPr marL="571500" indent="-571500" algn="just">
              <a:buClr>
                <a:schemeClr val="accent2"/>
              </a:buClr>
              <a:buFont typeface="Wingdings" panose="05000000000000000000" pitchFamily="2" charset="2"/>
              <a:buChar char="§"/>
            </a:pPr>
            <a:r>
              <a:rPr lang="fr-FR" altLang="fr-FR" sz="4000" dirty="0" smtClean="0"/>
              <a:t>Elle est un </a:t>
            </a:r>
            <a:r>
              <a:rPr lang="fr-FR" altLang="fr-FR" sz="4000" b="1" dirty="0" smtClean="0"/>
              <a:t>tableau de différences dont fait état la notion d’événement historique.  </a:t>
            </a:r>
          </a:p>
          <a:p>
            <a:pPr marL="571500" indent="-571500" algn="just">
              <a:buClr>
                <a:schemeClr val="accent2"/>
              </a:buClr>
              <a:buFont typeface="Wingdings" panose="05000000000000000000" pitchFamily="2" charset="2"/>
              <a:buChar char="§"/>
            </a:pPr>
            <a:endParaRPr lang="fr-FR" altLang="fr-FR" sz="4000" b="1" dirty="0" smtClean="0"/>
          </a:p>
        </p:txBody>
      </p:sp>
    </p:spTree>
    <p:extLst>
      <p:ext uri="{BB962C8B-B14F-4D97-AF65-F5344CB8AC3E}">
        <p14:creationId xmlns:p14="http://schemas.microsoft.com/office/powerpoint/2010/main" val="374594480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90654"/>
            <a:ext cx="10515600" cy="5686309"/>
          </a:xfrm>
        </p:spPr>
        <p:txBody>
          <a:bodyPr>
            <a:normAutofit/>
          </a:bodyPr>
          <a:lstStyle/>
          <a:p>
            <a:pPr algn="just"/>
            <a:endParaRPr lang="fr-FR" altLang="fr-FR" sz="3600" dirty="0" smtClean="0"/>
          </a:p>
          <a:p>
            <a:pPr marL="446088" indent="-446088">
              <a:buClr>
                <a:schemeClr val="accent2"/>
              </a:buClr>
              <a:buFont typeface="Wingdings" panose="05000000000000000000" pitchFamily="2" charset="2"/>
              <a:buChar char="§"/>
            </a:pPr>
            <a:endParaRPr lang="fr-FR" sz="3600" dirty="0"/>
          </a:p>
        </p:txBody>
      </p:sp>
    </p:spTree>
    <p:extLst>
      <p:ext uri="{BB962C8B-B14F-4D97-AF65-F5344CB8AC3E}">
        <p14:creationId xmlns:p14="http://schemas.microsoft.com/office/powerpoint/2010/main" val="73323992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691376"/>
            <a:ext cx="10515600" cy="5485587"/>
          </a:xfrm>
        </p:spPr>
        <p:txBody>
          <a:bodyPr/>
          <a:lstStyle/>
          <a:p>
            <a:pPr marL="446088" indent="-446088">
              <a:buClr>
                <a:schemeClr val="accent2"/>
              </a:buClr>
              <a:buFont typeface="Wingdings" panose="05000000000000000000" pitchFamily="2" charset="2"/>
              <a:buChar char="§"/>
            </a:pPr>
            <a:endParaRPr lang="fr-FR" altLang="fr-FR" sz="3600" dirty="0" smtClean="0"/>
          </a:p>
          <a:p>
            <a:pPr marL="446088" indent="-446088">
              <a:buClr>
                <a:schemeClr val="accent2"/>
              </a:buClr>
              <a:buFont typeface="Wingdings" panose="05000000000000000000" pitchFamily="2" charset="2"/>
              <a:buChar char="§"/>
            </a:pPr>
            <a:r>
              <a:rPr lang="fr-FR" altLang="fr-FR" sz="3600" dirty="0" smtClean="0"/>
              <a:t>A </a:t>
            </a:r>
            <a:r>
              <a:rPr lang="fr-FR" altLang="fr-FR" sz="3600" dirty="0"/>
              <a:t>l’inverse</a:t>
            </a:r>
            <a:r>
              <a:rPr lang="fr-FR" altLang="fr-FR" sz="3600" b="1" dirty="0"/>
              <a:t>, la mémoire collective forme un tableau de ressemblances </a:t>
            </a:r>
            <a:r>
              <a:rPr lang="fr-FR" altLang="fr-FR" sz="3600" dirty="0"/>
              <a:t>résultant de la répétition </a:t>
            </a:r>
            <a:r>
              <a:rPr lang="fr-FR" altLang="fr-FR" sz="3600" dirty="0" smtClean="0"/>
              <a:t>et</a:t>
            </a:r>
          </a:p>
          <a:p>
            <a:pPr marL="446088" indent="-446088">
              <a:buClr>
                <a:schemeClr val="accent2"/>
              </a:buClr>
              <a:buFont typeface="Wingdings" panose="05000000000000000000" pitchFamily="2" charset="2"/>
              <a:buChar char="§"/>
            </a:pPr>
            <a:endParaRPr lang="fr-FR" altLang="fr-FR" sz="3600" dirty="0"/>
          </a:p>
          <a:p>
            <a:pPr marL="446088" indent="-446088">
              <a:buClr>
                <a:schemeClr val="accent2"/>
              </a:buClr>
              <a:buFont typeface="Wingdings" panose="05000000000000000000" pitchFamily="2" charset="2"/>
              <a:buChar char="§"/>
            </a:pPr>
            <a:r>
              <a:rPr lang="fr-FR" altLang="fr-FR" sz="3600" dirty="0" smtClean="0"/>
              <a:t> </a:t>
            </a:r>
            <a:r>
              <a:rPr lang="fr-FR" altLang="fr-FR" sz="3600" dirty="0"/>
              <a:t>de la </a:t>
            </a:r>
            <a:r>
              <a:rPr lang="fr-FR" altLang="fr-FR" sz="3600" b="1" dirty="0"/>
              <a:t>réadaptation continuelles du groupe social </a:t>
            </a:r>
            <a:r>
              <a:rPr lang="fr-FR" altLang="fr-FR" sz="3600" dirty="0"/>
              <a:t>qui en est le support ». 1997:154. </a:t>
            </a:r>
          </a:p>
          <a:p>
            <a:endParaRPr lang="fr-FR" dirty="0"/>
          </a:p>
        </p:txBody>
      </p:sp>
    </p:spTree>
    <p:extLst>
      <p:ext uri="{BB962C8B-B14F-4D97-AF65-F5344CB8AC3E}">
        <p14:creationId xmlns:p14="http://schemas.microsoft.com/office/powerpoint/2010/main" val="79225388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2235" y="178419"/>
            <a:ext cx="11708780" cy="6490009"/>
          </a:xfrm>
        </p:spPr>
        <p:txBody>
          <a:bodyPr/>
          <a:lstStyle/>
          <a:p>
            <a:r>
              <a:rPr lang="fr-FR" altLang="fr-FR" sz="4800" b="1" cap="none" dirty="0" smtClean="0">
                <a:solidFill>
                  <a:srgbClr val="0070C0"/>
                </a:solidFill>
              </a:rPr>
              <a:t>Contexte de l’accompagnement scientifique</a:t>
            </a:r>
          </a:p>
          <a:p>
            <a:endParaRPr lang="fr-FR" dirty="0"/>
          </a:p>
          <a:p>
            <a:endParaRPr lang="fr-FR" dirty="0" smtClean="0"/>
          </a:p>
          <a:p>
            <a:pPr marL="714375" indent="-714375" algn="just">
              <a:buClr>
                <a:srgbClr val="FFC000"/>
              </a:buClr>
              <a:buFont typeface="Wingdings" panose="05000000000000000000" pitchFamily="2" charset="2"/>
              <a:buChar char="§"/>
            </a:pPr>
            <a:r>
              <a:rPr lang="fr-SN" altLang="fr-FR" sz="3600" dirty="0" smtClean="0"/>
              <a:t>L’équipe d'enseignants-chercheurs de l'UFR sciences sociales de l'Université Jean Lorougnon </a:t>
            </a:r>
            <a:r>
              <a:rPr lang="fr-SN" altLang="fr-FR" sz="3600" dirty="0" err="1" smtClean="0"/>
              <a:t>Guédé</a:t>
            </a:r>
            <a:r>
              <a:rPr lang="fr-SN" altLang="fr-FR" sz="3600" dirty="0" smtClean="0"/>
              <a:t> de Daloa en collaboration avec l’UNICEF Côte D’Ivoire réalise une recherche action sur les conséquences de COVID 19 sur les enfants et les femmes des ménages vulnérables en utilisant des méthodes socio-anthropologiques. </a:t>
            </a:r>
            <a:endParaRPr lang="fr-FR" altLang="fr-FR" sz="3600" dirty="0" smtClean="0"/>
          </a:p>
          <a:p>
            <a:endParaRPr lang="fr-FR" dirty="0"/>
          </a:p>
        </p:txBody>
      </p:sp>
    </p:spTree>
    <p:extLst>
      <p:ext uri="{BB962C8B-B14F-4D97-AF65-F5344CB8AC3E}">
        <p14:creationId xmlns:p14="http://schemas.microsoft.com/office/powerpoint/2010/main" val="23064250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098432004"/>
              </p:ext>
            </p:extLst>
          </p:nvPr>
        </p:nvGraphicFramePr>
        <p:xfrm>
          <a:off x="323386" y="178419"/>
          <a:ext cx="11552662" cy="944879"/>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2800" cap="none" dirty="0" smtClean="0"/>
                        <a:t>Lewis Oscar, 1961, Les Enfants de Sanchez. Autobiographie d’une famille mexicaine, Gallimard, 474 p.</a:t>
                      </a:r>
                      <a:endParaRPr lang="fr-FR" sz="2800" dirty="0" smtClean="0"/>
                    </a:p>
                  </a:txBody>
                  <a:tcPr/>
                </a:tc>
              </a:tr>
            </a:tbl>
          </a:graphicData>
        </a:graphic>
      </p:graphicFrame>
      <p:sp>
        <p:nvSpPr>
          <p:cNvPr id="4" name="Rectangle 3"/>
          <p:cNvSpPr/>
          <p:nvPr/>
        </p:nvSpPr>
        <p:spPr>
          <a:xfrm>
            <a:off x="323386" y="1293541"/>
            <a:ext cx="11552662" cy="4416594"/>
          </a:xfrm>
          <a:prstGeom prst="rect">
            <a:avLst/>
          </a:prstGeom>
        </p:spPr>
        <p:txBody>
          <a:bodyPr wrap="square">
            <a:spAutoFit/>
          </a:bodyPr>
          <a:lstStyle/>
          <a:p>
            <a:pPr algn="just">
              <a:buClr>
                <a:schemeClr val="accent2"/>
              </a:buClr>
            </a:pPr>
            <a:endParaRPr lang="fr-FR" altLang="fr-FR" sz="3800" dirty="0" smtClean="0"/>
          </a:p>
          <a:p>
            <a:pPr marL="571500" indent="-571500" algn="just">
              <a:buClr>
                <a:schemeClr val="accent2"/>
              </a:buClr>
              <a:buFont typeface="Wingdings" panose="05000000000000000000" pitchFamily="2" charset="2"/>
              <a:buChar char="§"/>
            </a:pPr>
            <a:r>
              <a:rPr lang="fr-FR" altLang="fr-FR" sz="3800" dirty="0" smtClean="0"/>
              <a:t>C’est « une autobiographie à plusieurs voix enregistrées » discrètement par O. Lewis, Pr de l’</a:t>
            </a:r>
            <a:r>
              <a:rPr lang="fr-FR" altLang="ja-JP" sz="3800" dirty="0" smtClean="0"/>
              <a:t>Université de l</a:t>
            </a:r>
            <a:r>
              <a:rPr lang="fr-FR" altLang="fr-FR" sz="3800" dirty="0" smtClean="0"/>
              <a:t>’</a:t>
            </a:r>
            <a:r>
              <a:rPr lang="fr-FR" altLang="ja-JP" sz="3800" dirty="0" smtClean="0"/>
              <a:t>ILLINOIS (USA) </a:t>
            </a:r>
          </a:p>
          <a:p>
            <a:pPr marL="571500" indent="-571500" algn="just">
              <a:buClr>
                <a:schemeClr val="accent2"/>
              </a:buClr>
              <a:buFont typeface="Wingdings" panose="05000000000000000000" pitchFamily="2" charset="2"/>
              <a:buChar char="§"/>
            </a:pPr>
            <a:endParaRPr lang="fr-FR" altLang="ja-JP" sz="3800" dirty="0"/>
          </a:p>
          <a:p>
            <a:pPr marL="571500" indent="-571500" algn="just">
              <a:buClr>
                <a:schemeClr val="accent2"/>
              </a:buClr>
              <a:buFont typeface="Wingdings" panose="05000000000000000000" pitchFamily="2" charset="2"/>
              <a:buChar char="§"/>
            </a:pPr>
            <a:r>
              <a:rPr lang="fr-FR" altLang="ja-JP" sz="3800" dirty="0" smtClean="0"/>
              <a:t>« d</a:t>
            </a:r>
            <a:r>
              <a:rPr lang="fr-FR" altLang="fr-FR" sz="3800" dirty="0" smtClean="0"/>
              <a:t>’</a:t>
            </a:r>
            <a:r>
              <a:rPr lang="fr-FR" altLang="ja-JP" sz="3800" dirty="0" smtClean="0"/>
              <a:t>une </a:t>
            </a:r>
            <a:r>
              <a:rPr lang="fr-FR" altLang="ja-JP" sz="3800" b="1" dirty="0" smtClean="0"/>
              <a:t>famille paysanne </a:t>
            </a:r>
            <a:r>
              <a:rPr lang="fr-FR" altLang="ja-JP" sz="3800" dirty="0" smtClean="0"/>
              <a:t>mexicaine venue grossir les rangs des habitants du </a:t>
            </a:r>
            <a:r>
              <a:rPr lang="fr-FR" altLang="ja-JP" sz="3800" b="1" dirty="0" smtClean="0"/>
              <a:t>centre déclassé </a:t>
            </a:r>
            <a:r>
              <a:rPr lang="fr-FR" altLang="ja-JP" sz="3800" dirty="0" smtClean="0"/>
              <a:t>de Mexico. </a:t>
            </a:r>
          </a:p>
          <a:p>
            <a:pPr algn="just">
              <a:buClr>
                <a:schemeClr val="accent2"/>
              </a:buClr>
            </a:pPr>
            <a:endParaRPr lang="fr-FR" altLang="ja-JP" sz="1500" dirty="0" smtClean="0"/>
          </a:p>
        </p:txBody>
      </p:sp>
    </p:spTree>
    <p:extLst>
      <p:ext uri="{BB962C8B-B14F-4D97-AF65-F5344CB8AC3E}">
        <p14:creationId xmlns:p14="http://schemas.microsoft.com/office/powerpoint/2010/main" val="72309987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602166"/>
            <a:ext cx="10515600" cy="5574797"/>
          </a:xfrm>
        </p:spPr>
        <p:txBody>
          <a:bodyPr/>
          <a:lstStyle/>
          <a:p>
            <a:endParaRPr lang="fr-FR" altLang="ja-JP" sz="3600" dirty="0" smtClean="0"/>
          </a:p>
          <a:p>
            <a:pPr marL="357188" indent="-357188" algn="just">
              <a:buClr>
                <a:schemeClr val="accent2"/>
              </a:buClr>
              <a:buFont typeface="Wingdings" panose="05000000000000000000" pitchFamily="2" charset="2"/>
              <a:buChar char="§"/>
            </a:pPr>
            <a:r>
              <a:rPr lang="fr-FR" altLang="ja-JP" sz="3600" dirty="0" smtClean="0"/>
              <a:t>La </a:t>
            </a:r>
            <a:r>
              <a:rPr lang="fr-FR" altLang="ja-JP" sz="3600" dirty="0"/>
              <a:t>violence, l</a:t>
            </a:r>
            <a:r>
              <a:rPr lang="fr-FR" altLang="fr-FR" sz="3600" dirty="0"/>
              <a:t>’</a:t>
            </a:r>
            <a:r>
              <a:rPr lang="fr-FR" altLang="ja-JP" sz="3600" dirty="0"/>
              <a:t>espoir, la débrouille, </a:t>
            </a:r>
            <a:r>
              <a:rPr lang="fr-FR" altLang="ja-JP" sz="3600" dirty="0" smtClean="0"/>
              <a:t>mais </a:t>
            </a:r>
            <a:r>
              <a:rPr lang="fr-FR" altLang="ja-JP" sz="3600" dirty="0"/>
              <a:t>aussi </a:t>
            </a:r>
            <a:r>
              <a:rPr lang="fr-FR" altLang="ja-JP" sz="3600" b="1" dirty="0"/>
              <a:t>les sentiments </a:t>
            </a:r>
            <a:r>
              <a:rPr lang="fr-FR" altLang="ja-JP" sz="3600" dirty="0"/>
              <a:t>familiaux, l</a:t>
            </a:r>
            <a:r>
              <a:rPr lang="fr-FR" altLang="fr-FR" sz="3600" dirty="0"/>
              <a:t>’</a:t>
            </a:r>
            <a:r>
              <a:rPr lang="fr-FR" altLang="ja-JP" sz="3600" dirty="0"/>
              <a:t>amour, la piété </a:t>
            </a:r>
            <a:r>
              <a:rPr lang="fr-FR" altLang="ja-JP" sz="3600" dirty="0" smtClean="0"/>
              <a:t>et </a:t>
            </a:r>
            <a:r>
              <a:rPr lang="fr-FR" altLang="ja-JP" sz="3600" b="1" dirty="0" smtClean="0"/>
              <a:t>une </a:t>
            </a:r>
            <a:r>
              <a:rPr lang="fr-FR" altLang="ja-JP" sz="3600" b="1" dirty="0"/>
              <a:t>saine philosophie </a:t>
            </a:r>
            <a:r>
              <a:rPr lang="fr-FR" altLang="ja-JP" sz="3600" dirty="0"/>
              <a:t>s</a:t>
            </a:r>
            <a:r>
              <a:rPr lang="fr-FR" altLang="fr-FR" sz="3600" dirty="0"/>
              <a:t>’</a:t>
            </a:r>
            <a:r>
              <a:rPr lang="fr-FR" altLang="ja-JP" sz="3600" dirty="0"/>
              <a:t>y déploient sur le mode </a:t>
            </a:r>
            <a:r>
              <a:rPr lang="fr-FR" altLang="ja-JP" sz="3600" b="1" dirty="0"/>
              <a:t>de la confidence faite au micro cachée</a:t>
            </a:r>
            <a:r>
              <a:rPr lang="fr-FR" altLang="ja-JP" sz="3600" dirty="0"/>
              <a:t> ».</a:t>
            </a:r>
          </a:p>
          <a:p>
            <a:endParaRPr lang="fr-FR" dirty="0"/>
          </a:p>
        </p:txBody>
      </p:sp>
    </p:spTree>
    <p:extLst>
      <p:ext uri="{BB962C8B-B14F-4D97-AF65-F5344CB8AC3E}">
        <p14:creationId xmlns:p14="http://schemas.microsoft.com/office/powerpoint/2010/main" val="235272696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627921467"/>
              </p:ext>
            </p:extLst>
          </p:nvPr>
        </p:nvGraphicFramePr>
        <p:xfrm>
          <a:off x="323386" y="178420"/>
          <a:ext cx="11552662" cy="579864"/>
        </p:xfrm>
        <a:graphic>
          <a:graphicData uri="http://schemas.openxmlformats.org/drawingml/2006/table">
            <a:tbl>
              <a:tblPr firstRow="1" bandRow="1">
                <a:tableStyleId>{5C22544A-7EE6-4342-B048-85BDC9FD1C3A}</a:tableStyleId>
              </a:tblPr>
              <a:tblGrid>
                <a:gridCol w="11552662"/>
              </a:tblGrid>
              <a:tr h="5798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2800" cap="none" dirty="0" smtClean="0"/>
                        <a:t>Oscar Lewis, la discrétion du magnéto</a:t>
                      </a:r>
                      <a:endParaRPr lang="fr-FR" sz="2800" dirty="0" smtClean="0"/>
                    </a:p>
                  </a:txBody>
                  <a:tcPr/>
                </a:tc>
              </a:tr>
            </a:tbl>
          </a:graphicData>
        </a:graphic>
      </p:graphicFrame>
      <p:sp>
        <p:nvSpPr>
          <p:cNvPr id="4" name="Rectangle 3"/>
          <p:cNvSpPr/>
          <p:nvPr/>
        </p:nvSpPr>
        <p:spPr>
          <a:xfrm>
            <a:off x="490654" y="981306"/>
            <a:ext cx="11385394" cy="4985980"/>
          </a:xfrm>
          <a:prstGeom prst="rect">
            <a:avLst/>
          </a:prstGeom>
        </p:spPr>
        <p:txBody>
          <a:bodyPr wrap="square">
            <a:spAutoFit/>
          </a:bodyPr>
          <a:lstStyle/>
          <a:p>
            <a:pPr marL="571500" indent="-571500" algn="just">
              <a:buClr>
                <a:schemeClr val="accent2"/>
              </a:buClr>
              <a:buFont typeface="Wingdings" panose="05000000000000000000" pitchFamily="2" charset="2"/>
              <a:buChar char="§"/>
            </a:pPr>
            <a:endParaRPr lang="fr-FR" altLang="fr-FR" sz="3800" dirty="0" smtClean="0"/>
          </a:p>
          <a:p>
            <a:pPr marL="571500" indent="-571500" algn="just">
              <a:buClr>
                <a:schemeClr val="accent2"/>
              </a:buClr>
              <a:buFont typeface="Wingdings" panose="05000000000000000000" pitchFamily="2" charset="2"/>
              <a:buChar char="§"/>
            </a:pPr>
            <a:r>
              <a:rPr lang="fr-FR" altLang="fr-FR" sz="3800" dirty="0" smtClean="0"/>
              <a:t>L’auteur expose </a:t>
            </a:r>
            <a:r>
              <a:rPr lang="fr-FR" altLang="fr-FR" sz="3800" b="1" dirty="0" smtClean="0"/>
              <a:t>la culture du pauvre à partir des autobiographies</a:t>
            </a:r>
            <a:r>
              <a:rPr lang="fr-FR" altLang="fr-FR" sz="3800" dirty="0" smtClean="0"/>
              <a:t>, recueillies au </a:t>
            </a:r>
            <a:r>
              <a:rPr lang="fr-FR" altLang="fr-FR" sz="3800" b="1" dirty="0" smtClean="0"/>
              <a:t>magnétophone</a:t>
            </a:r>
            <a:r>
              <a:rPr lang="fr-FR" altLang="fr-FR" sz="3800" dirty="0" smtClean="0"/>
              <a:t> des membres d’une famille pauvre mexicaine :  </a:t>
            </a:r>
          </a:p>
          <a:p>
            <a:pPr marL="571500" indent="-571500" algn="just">
              <a:buClr>
                <a:schemeClr val="accent2"/>
              </a:buClr>
              <a:buFont typeface="Wingdings" panose="05000000000000000000" pitchFamily="2" charset="2"/>
              <a:buChar char="§"/>
            </a:pPr>
            <a:endParaRPr lang="fr-FR" altLang="fr-FR" sz="3800" dirty="0" smtClean="0"/>
          </a:p>
          <a:p>
            <a:pPr marL="571500" indent="-571500" algn="just">
              <a:buClr>
                <a:schemeClr val="accent2"/>
              </a:buClr>
              <a:buFont typeface="Wingdings" panose="05000000000000000000" pitchFamily="2" charset="2"/>
              <a:buChar char="§"/>
            </a:pPr>
            <a:r>
              <a:rPr lang="fr-FR" altLang="fr-FR" sz="3800" dirty="0" smtClean="0"/>
              <a:t>le père Jésus Sanchez (50 ans) et ses 4 enfants  Manuel (32 ans), Roberto (29 ans), Consuelo (27 ans) et Marta (25 ans) ». </a:t>
            </a:r>
          </a:p>
          <a:p>
            <a:pPr marL="285750" indent="-285750" algn="just">
              <a:buClr>
                <a:schemeClr val="accent2"/>
              </a:buClr>
              <a:buFont typeface="Wingdings" panose="05000000000000000000" pitchFamily="2" charset="2"/>
              <a:buChar char="§"/>
            </a:pPr>
            <a:endParaRPr lang="fr-FR" altLang="fr-FR" sz="1400" dirty="0" smtClean="0"/>
          </a:p>
        </p:txBody>
      </p:sp>
    </p:spTree>
    <p:extLst>
      <p:ext uri="{BB962C8B-B14F-4D97-AF65-F5344CB8AC3E}">
        <p14:creationId xmlns:p14="http://schemas.microsoft.com/office/powerpoint/2010/main" val="91246611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557561"/>
            <a:ext cx="10515600" cy="5619402"/>
          </a:xfrm>
        </p:spPr>
        <p:txBody>
          <a:bodyPr/>
          <a:lstStyle/>
          <a:p>
            <a:pPr>
              <a:buClr>
                <a:schemeClr val="accent2"/>
              </a:buClr>
              <a:buFont typeface="Wingdings" panose="05000000000000000000" pitchFamily="2" charset="2"/>
              <a:buChar char="§"/>
            </a:pPr>
            <a:endParaRPr lang="fr-FR" altLang="fr-FR" sz="3600" dirty="0" smtClean="0"/>
          </a:p>
          <a:p>
            <a:pPr marL="534988" indent="-534988">
              <a:buClr>
                <a:schemeClr val="accent2"/>
              </a:buClr>
              <a:buFont typeface="Wingdings" panose="05000000000000000000" pitchFamily="2" charset="2"/>
              <a:buChar char="§"/>
            </a:pPr>
            <a:r>
              <a:rPr lang="fr-FR" altLang="fr-FR" sz="3600" dirty="0" smtClean="0"/>
              <a:t>Oscar </a:t>
            </a:r>
            <a:r>
              <a:rPr lang="fr-FR" altLang="fr-FR" sz="3600" dirty="0"/>
              <a:t>Lewis affirme : </a:t>
            </a:r>
            <a:endParaRPr lang="fr-FR" altLang="fr-FR" sz="3600" dirty="0" smtClean="0"/>
          </a:p>
          <a:p>
            <a:pPr marL="534988" indent="-534988">
              <a:buClr>
                <a:schemeClr val="accent2"/>
              </a:buClr>
              <a:buFont typeface="Wingdings" panose="05000000000000000000" pitchFamily="2" charset="2"/>
              <a:buChar char="§"/>
            </a:pPr>
            <a:endParaRPr lang="fr-FR" altLang="fr-FR" sz="3600" dirty="0"/>
          </a:p>
          <a:p>
            <a:pPr marL="534988" indent="-534988">
              <a:buClr>
                <a:schemeClr val="accent2"/>
              </a:buClr>
              <a:buFont typeface="Wingdings" panose="05000000000000000000" pitchFamily="2" charset="2"/>
              <a:buChar char="§"/>
            </a:pPr>
            <a:r>
              <a:rPr lang="fr-FR" altLang="fr-FR" sz="3600" dirty="0" smtClean="0"/>
              <a:t>«</a:t>
            </a:r>
            <a:r>
              <a:rPr lang="fr-FR" altLang="fr-FR" sz="3600" dirty="0"/>
              <a:t> Mon but est d’offrir </a:t>
            </a:r>
            <a:r>
              <a:rPr lang="fr-FR" altLang="fr-FR" sz="3600" b="1" dirty="0"/>
              <a:t>une vision en profondeur de la vie d’une famille </a:t>
            </a:r>
            <a:r>
              <a:rPr lang="fr-FR" altLang="fr-FR" sz="3600" dirty="0"/>
              <a:t>». </a:t>
            </a:r>
          </a:p>
          <a:p>
            <a:pPr>
              <a:buClr>
                <a:schemeClr val="accent2"/>
              </a:buClr>
              <a:buFont typeface="Wingdings" panose="05000000000000000000" pitchFamily="2" charset="2"/>
              <a:buChar char="§"/>
            </a:pPr>
            <a:endParaRPr lang="fr-FR" dirty="0"/>
          </a:p>
        </p:txBody>
      </p:sp>
    </p:spTree>
    <p:extLst>
      <p:ext uri="{BB962C8B-B14F-4D97-AF65-F5344CB8AC3E}">
        <p14:creationId xmlns:p14="http://schemas.microsoft.com/office/powerpoint/2010/main" val="88185341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677947133"/>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3600" dirty="0" smtClean="0">
                          <a:ea typeface="ＭＳ Ｐゴシック" charset="0"/>
                        </a:rPr>
                        <a:t>DU TEMPS ET DE LA CONFIANCE</a:t>
                      </a:r>
                      <a:endParaRPr lang="fr-FR" sz="900" dirty="0" smtClean="0"/>
                    </a:p>
                  </a:txBody>
                  <a:tcPr/>
                </a:tc>
              </a:tr>
            </a:tbl>
          </a:graphicData>
        </a:graphic>
      </p:graphicFrame>
      <p:sp>
        <p:nvSpPr>
          <p:cNvPr id="4" name="Rectangle 3"/>
          <p:cNvSpPr/>
          <p:nvPr/>
        </p:nvSpPr>
        <p:spPr>
          <a:xfrm>
            <a:off x="362416" y="921090"/>
            <a:ext cx="11552662" cy="5078313"/>
          </a:xfrm>
          <a:prstGeom prst="rect">
            <a:avLst/>
          </a:prstGeom>
        </p:spPr>
        <p:txBody>
          <a:bodyPr wrap="square">
            <a:spAutoFit/>
          </a:bodyPr>
          <a:lstStyle/>
          <a:p>
            <a:pPr marL="457200" indent="-457200" algn="just">
              <a:buClr>
                <a:schemeClr val="accent2"/>
              </a:buClr>
              <a:buFont typeface="Wingdings" panose="05000000000000000000" pitchFamily="2" charset="2"/>
              <a:buChar char="§"/>
            </a:pPr>
            <a:endParaRPr lang="fr-FR" altLang="fr-FR" sz="3600" dirty="0" smtClean="0"/>
          </a:p>
          <a:p>
            <a:pPr marL="457200" indent="-457200" algn="just">
              <a:buClr>
                <a:schemeClr val="accent2"/>
              </a:buClr>
              <a:buFont typeface="Wingdings" panose="05000000000000000000" pitchFamily="2" charset="2"/>
              <a:buChar char="§"/>
            </a:pPr>
            <a:r>
              <a:rPr lang="fr-FR" altLang="fr-FR" sz="3600" dirty="0" smtClean="0"/>
              <a:t>Comme dans Le Paysan polonais, ce sont </a:t>
            </a:r>
            <a:r>
              <a:rPr lang="fr-FR" altLang="fr-FR" sz="3600" b="1" dirty="0" smtClean="0"/>
              <a:t>des récits des pauvres sur leur pauvreté</a:t>
            </a:r>
            <a:r>
              <a:rPr lang="fr-FR" altLang="fr-FR" sz="3600" dirty="0" smtClean="0"/>
              <a:t>, un discours de pauvres sur leur état. </a:t>
            </a:r>
          </a:p>
          <a:p>
            <a:pPr algn="just">
              <a:buClr>
                <a:schemeClr val="accent2"/>
              </a:buClr>
            </a:pPr>
            <a:endParaRPr lang="fr-FR" altLang="fr-FR" sz="3600" dirty="0" smtClean="0"/>
          </a:p>
          <a:p>
            <a:pPr marL="457200" indent="-457200" algn="just">
              <a:buClr>
                <a:schemeClr val="accent2"/>
              </a:buClr>
              <a:buFont typeface="Wingdings" panose="05000000000000000000" pitchFamily="2" charset="2"/>
              <a:buChar char="§"/>
            </a:pPr>
            <a:r>
              <a:rPr lang="fr-FR" altLang="fr-FR" sz="3600" dirty="0" smtClean="0"/>
              <a:t>«  Oscar Lewis écrit  » ce sont </a:t>
            </a:r>
            <a:r>
              <a:rPr lang="fr-FR" altLang="fr-FR" sz="3600" b="1" dirty="0" smtClean="0"/>
              <a:t>des individus non spécialisés, des illettrés </a:t>
            </a:r>
            <a:r>
              <a:rPr lang="fr-FR" altLang="fr-FR" sz="3600" dirty="0" smtClean="0"/>
              <a:t>qui peuvent </a:t>
            </a:r>
            <a:r>
              <a:rPr lang="fr-FR" altLang="fr-FR" sz="3600" b="1" dirty="0" smtClean="0"/>
              <a:t>parler d’eux mêmes et raconter leurs expériences et leurs observations d’une façon non inhibée</a:t>
            </a:r>
            <a:r>
              <a:rPr lang="fr-FR" altLang="fr-FR" sz="3600" dirty="0" smtClean="0"/>
              <a:t>, </a:t>
            </a:r>
            <a:r>
              <a:rPr lang="fr-FR" altLang="fr-FR" sz="3600" b="1" dirty="0" smtClean="0"/>
              <a:t>spontanée</a:t>
            </a:r>
            <a:r>
              <a:rPr lang="fr-FR" altLang="fr-FR" sz="3600" dirty="0" smtClean="0"/>
              <a:t> et naturelle ».   </a:t>
            </a:r>
          </a:p>
        </p:txBody>
      </p:sp>
    </p:spTree>
    <p:extLst>
      <p:ext uri="{BB962C8B-B14F-4D97-AF65-F5344CB8AC3E}">
        <p14:creationId xmlns:p14="http://schemas.microsoft.com/office/powerpoint/2010/main" val="247652841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713678"/>
            <a:ext cx="10515600" cy="5463285"/>
          </a:xfrm>
        </p:spPr>
        <p:txBody>
          <a:bodyPr>
            <a:normAutofit/>
          </a:bodyPr>
          <a:lstStyle/>
          <a:p>
            <a:pPr>
              <a:buClr>
                <a:schemeClr val="accent2"/>
              </a:buClr>
              <a:buFont typeface="Wingdings" panose="05000000000000000000" pitchFamily="2" charset="2"/>
              <a:buChar char="§"/>
            </a:pPr>
            <a:endParaRPr lang="fr-FR" altLang="fr-FR" sz="3600" dirty="0" smtClean="0"/>
          </a:p>
          <a:p>
            <a:pPr marL="534988" indent="-534988">
              <a:buClr>
                <a:schemeClr val="accent2"/>
              </a:buClr>
              <a:buFont typeface="Wingdings" panose="05000000000000000000" pitchFamily="2" charset="2"/>
              <a:buChar char="§"/>
            </a:pPr>
            <a:r>
              <a:rPr lang="fr-FR" altLang="fr-FR" sz="3900" dirty="0" smtClean="0"/>
              <a:t>Philippe </a:t>
            </a:r>
            <a:r>
              <a:rPr lang="fr-FR" altLang="fr-FR" sz="3900" dirty="0"/>
              <a:t>Fabry de Gallimard </a:t>
            </a:r>
            <a:r>
              <a:rPr lang="fr-FR" altLang="fr-FR" sz="3900" dirty="0" smtClean="0"/>
              <a:t>ajoute : </a:t>
            </a:r>
          </a:p>
          <a:p>
            <a:pPr marL="534988" indent="-534988">
              <a:buClr>
                <a:schemeClr val="accent2"/>
              </a:buClr>
              <a:buFont typeface="Wingdings" panose="05000000000000000000" pitchFamily="2" charset="2"/>
              <a:buChar char="§"/>
            </a:pPr>
            <a:endParaRPr lang="fr-FR" altLang="fr-FR" sz="3900" dirty="0"/>
          </a:p>
          <a:p>
            <a:pPr marL="534988" indent="-534988">
              <a:buClr>
                <a:schemeClr val="accent2"/>
              </a:buClr>
              <a:buFont typeface="Wingdings" panose="05000000000000000000" pitchFamily="2" charset="2"/>
              <a:buChar char="§"/>
            </a:pPr>
            <a:r>
              <a:rPr lang="fr-FR" altLang="fr-FR" sz="3900" dirty="0" smtClean="0"/>
              <a:t>«</a:t>
            </a:r>
            <a:r>
              <a:rPr lang="fr-FR" altLang="fr-FR" sz="3900" dirty="0"/>
              <a:t> Mais il </a:t>
            </a:r>
            <a:r>
              <a:rPr lang="fr-FR" altLang="fr-FR" sz="3900" b="1" dirty="0"/>
              <a:t>ne suffit pas d’un </a:t>
            </a:r>
            <a:r>
              <a:rPr lang="fr-FR" altLang="fr-FR" sz="3900" b="1" dirty="0" smtClean="0"/>
              <a:t>magnétophone </a:t>
            </a:r>
            <a:r>
              <a:rPr lang="fr-FR" altLang="fr-FR" sz="3900" dirty="0" smtClean="0"/>
              <a:t>; il </a:t>
            </a:r>
            <a:r>
              <a:rPr lang="fr-FR" altLang="fr-FR" sz="3900" dirty="0"/>
              <a:t>faut </a:t>
            </a:r>
            <a:r>
              <a:rPr lang="fr-FR" altLang="fr-FR" sz="3900" b="1" dirty="0"/>
              <a:t>des années pour créer une telle </a:t>
            </a:r>
            <a:r>
              <a:rPr lang="fr-FR" altLang="fr-FR" sz="3900" b="1" dirty="0" smtClean="0"/>
              <a:t>confiance ;</a:t>
            </a:r>
          </a:p>
          <a:p>
            <a:pPr marL="534988" indent="-534988">
              <a:buClr>
                <a:schemeClr val="accent2"/>
              </a:buClr>
              <a:buFont typeface="Wingdings" panose="05000000000000000000" pitchFamily="2" charset="2"/>
              <a:buChar char="§"/>
            </a:pPr>
            <a:r>
              <a:rPr lang="fr-FR" altLang="fr-FR" sz="3900" b="1" dirty="0" smtClean="0"/>
              <a:t>a</a:t>
            </a:r>
            <a:r>
              <a:rPr lang="fr-FR" altLang="fr-FR" sz="3900" dirty="0" smtClean="0"/>
              <a:t>voir </a:t>
            </a:r>
            <a:r>
              <a:rPr lang="fr-FR" altLang="fr-FR" sz="3900" dirty="0"/>
              <a:t>déjà beaucoup </a:t>
            </a:r>
            <a:r>
              <a:rPr lang="fr-FR" altLang="fr-FR" sz="3900" dirty="0" smtClean="0"/>
              <a:t>compris ; </a:t>
            </a:r>
            <a:r>
              <a:rPr lang="fr-FR" altLang="fr-FR" sz="3900" dirty="0" smtClean="0"/>
              <a:t>pour </a:t>
            </a:r>
            <a:r>
              <a:rPr lang="fr-FR" altLang="fr-FR" sz="3900" b="1" dirty="0"/>
              <a:t>qu’une telle parole se libère</a:t>
            </a:r>
            <a:r>
              <a:rPr lang="fr-FR" altLang="fr-FR" sz="3900" dirty="0"/>
              <a:t> ».</a:t>
            </a:r>
          </a:p>
          <a:p>
            <a:pPr marL="534988" indent="-534988"/>
            <a:endParaRPr lang="fr-FR" dirty="0"/>
          </a:p>
        </p:txBody>
      </p:sp>
    </p:spTree>
    <p:extLst>
      <p:ext uri="{BB962C8B-B14F-4D97-AF65-F5344CB8AC3E}">
        <p14:creationId xmlns:p14="http://schemas.microsoft.com/office/powerpoint/2010/main" val="335401753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1335209609"/>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3600" dirty="0" smtClean="0">
                          <a:ea typeface="ＭＳ Ｐゴシック" charset="0"/>
                        </a:rPr>
                        <a:t>UNE ANALYSE DE PROCESSUS</a:t>
                      </a:r>
                      <a:endParaRPr lang="fr-FR" sz="900" dirty="0" smtClean="0"/>
                    </a:p>
                  </a:txBody>
                  <a:tcPr/>
                </a:tc>
              </a:tr>
            </a:tbl>
          </a:graphicData>
        </a:graphic>
      </p:graphicFrame>
      <p:sp>
        <p:nvSpPr>
          <p:cNvPr id="4" name="Rectangle 3"/>
          <p:cNvSpPr/>
          <p:nvPr/>
        </p:nvSpPr>
        <p:spPr>
          <a:xfrm>
            <a:off x="323386" y="921090"/>
            <a:ext cx="11552662" cy="4939814"/>
          </a:xfrm>
          <a:prstGeom prst="rect">
            <a:avLst/>
          </a:prstGeom>
        </p:spPr>
        <p:txBody>
          <a:bodyPr wrap="square">
            <a:spAutoFit/>
          </a:bodyPr>
          <a:lstStyle/>
          <a:p>
            <a:pPr marL="457200" indent="-457200" algn="just">
              <a:buClr>
                <a:schemeClr val="accent2"/>
              </a:buClr>
              <a:buFont typeface="Wingdings" panose="05000000000000000000" pitchFamily="2" charset="2"/>
              <a:buChar char="§"/>
            </a:pPr>
            <a:endParaRPr lang="fr-FR" altLang="fr-FR" sz="3500" dirty="0" smtClean="0"/>
          </a:p>
          <a:p>
            <a:pPr marL="457200" indent="-457200" algn="just">
              <a:buClr>
                <a:schemeClr val="accent2"/>
              </a:buClr>
              <a:buFont typeface="Wingdings" panose="05000000000000000000" pitchFamily="2" charset="2"/>
              <a:buChar char="§"/>
            </a:pPr>
            <a:r>
              <a:rPr lang="fr-FR" altLang="fr-FR" sz="3500" dirty="0" smtClean="0"/>
              <a:t>La perspective biographique conduit donc </a:t>
            </a:r>
            <a:r>
              <a:rPr lang="fr-FR" altLang="fr-FR" sz="3500" b="1" dirty="0" smtClean="0"/>
              <a:t>à relativiser les découpages institués par d’autres traditions de recherche</a:t>
            </a:r>
            <a:r>
              <a:rPr lang="fr-FR" altLang="fr-FR" sz="3500" dirty="0" smtClean="0"/>
              <a:t>, et nécessités par </a:t>
            </a:r>
            <a:r>
              <a:rPr lang="fr-FR" altLang="fr-FR" sz="3500" b="1" dirty="0" smtClean="0"/>
              <a:t>d’autres registres de description et d’explication </a:t>
            </a:r>
            <a:r>
              <a:rPr lang="fr-FR" altLang="fr-FR" sz="3500" dirty="0" smtClean="0"/>
              <a:t>des faits …</a:t>
            </a:r>
          </a:p>
          <a:p>
            <a:pPr algn="just">
              <a:buClr>
                <a:schemeClr val="accent2"/>
              </a:buClr>
            </a:pPr>
            <a:endParaRPr lang="fr-FR" altLang="fr-FR" sz="3500" dirty="0" smtClean="0"/>
          </a:p>
          <a:p>
            <a:pPr marL="457200" indent="-457200" algn="just">
              <a:buClr>
                <a:schemeClr val="accent2"/>
              </a:buClr>
              <a:buFont typeface="Wingdings" panose="05000000000000000000" pitchFamily="2" charset="2"/>
              <a:buChar char="§"/>
            </a:pPr>
            <a:r>
              <a:rPr lang="fr-FR" altLang="fr-FR" sz="3500" dirty="0" smtClean="0"/>
              <a:t>« Dans les travaux plus soucieux de </a:t>
            </a:r>
            <a:r>
              <a:rPr lang="fr-FR" altLang="fr-FR" sz="3500" b="1" dirty="0" smtClean="0"/>
              <a:t>restituer dans toute leur complexité les suites d’états et d’événements qui s’enchaînent au fil d’une même trajectoire de vie</a:t>
            </a:r>
            <a:r>
              <a:rPr lang="fr-FR" altLang="fr-FR" sz="3500" dirty="0" smtClean="0"/>
              <a:t>, </a:t>
            </a:r>
          </a:p>
        </p:txBody>
      </p:sp>
    </p:spTree>
    <p:extLst>
      <p:ext uri="{BB962C8B-B14F-4D97-AF65-F5344CB8AC3E}">
        <p14:creationId xmlns:p14="http://schemas.microsoft.com/office/powerpoint/2010/main" val="70372434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01444"/>
            <a:ext cx="10515600" cy="5775519"/>
          </a:xfrm>
        </p:spPr>
        <p:txBody>
          <a:bodyPr>
            <a:normAutofit/>
          </a:bodyPr>
          <a:lstStyle/>
          <a:p>
            <a:endParaRPr lang="fr-FR" altLang="fr-FR" sz="3600" dirty="0" smtClean="0"/>
          </a:p>
          <a:p>
            <a:pPr marL="534988" indent="-534988">
              <a:buClr>
                <a:schemeClr val="accent2"/>
              </a:buClr>
              <a:buFont typeface="Wingdings" panose="05000000000000000000" pitchFamily="2" charset="2"/>
              <a:buChar char="§"/>
            </a:pPr>
            <a:r>
              <a:rPr lang="fr-FR" altLang="fr-FR" sz="3600" dirty="0" smtClean="0"/>
              <a:t>la </a:t>
            </a:r>
            <a:r>
              <a:rPr lang="fr-FR" altLang="fr-FR" sz="3600" dirty="0"/>
              <a:t>question de la mobilité se </a:t>
            </a:r>
            <a:r>
              <a:rPr lang="fr-FR" altLang="fr-FR" sz="3600" b="1" dirty="0"/>
              <a:t>recompose autour de l’analyse de </a:t>
            </a:r>
            <a:r>
              <a:rPr lang="fr-FR" altLang="fr-FR" sz="3600" b="1" dirty="0" smtClean="0"/>
              <a:t>processus</a:t>
            </a:r>
            <a:r>
              <a:rPr lang="fr-FR" altLang="fr-FR" sz="3600" b="1" dirty="0"/>
              <a:t> </a:t>
            </a:r>
            <a:r>
              <a:rPr lang="fr-FR" altLang="fr-FR" sz="3600" dirty="0" smtClean="0"/>
              <a:t>qui </a:t>
            </a:r>
            <a:r>
              <a:rPr lang="fr-FR" altLang="fr-FR" sz="3600" dirty="0"/>
              <a:t>mettent en jeu tout à la fois </a:t>
            </a:r>
            <a:r>
              <a:rPr lang="fr-FR" altLang="fr-FR" sz="3600" b="1" dirty="0"/>
              <a:t>des liens interpersonnels, </a:t>
            </a:r>
            <a:r>
              <a:rPr lang="fr-FR" altLang="fr-FR" sz="3600" b="1" dirty="0" smtClean="0"/>
              <a:t>des </a:t>
            </a:r>
            <a:r>
              <a:rPr lang="fr-FR" altLang="fr-FR" sz="3600" b="1" dirty="0"/>
              <a:t>lieux géographiques et des statuts sociaux </a:t>
            </a:r>
            <a:r>
              <a:rPr lang="fr-FR" altLang="fr-FR" sz="3600" dirty="0"/>
              <a:t>» </a:t>
            </a:r>
            <a:endParaRPr lang="fr-FR" altLang="fr-FR" sz="3600" dirty="0" smtClean="0"/>
          </a:p>
          <a:p>
            <a:pPr>
              <a:buClr>
                <a:schemeClr val="accent2"/>
              </a:buClr>
              <a:buFont typeface="Wingdings" panose="05000000000000000000" pitchFamily="2" charset="2"/>
              <a:buChar char="§"/>
            </a:pPr>
            <a:endParaRPr lang="fr-FR" altLang="fr-FR" sz="3600" dirty="0"/>
          </a:p>
          <a:p>
            <a:pPr marL="0" indent="0">
              <a:buClr>
                <a:schemeClr val="accent2"/>
              </a:buClr>
              <a:buNone/>
            </a:pPr>
            <a:r>
              <a:rPr lang="fr-FR" altLang="fr-FR" sz="3600" dirty="0"/>
              <a:t> </a:t>
            </a:r>
            <a:r>
              <a:rPr lang="fr-FR" altLang="fr-FR" sz="3600" dirty="0" smtClean="0"/>
              <a:t>                                   	</a:t>
            </a:r>
            <a:r>
              <a:rPr lang="fr-FR" altLang="fr-FR" sz="3600" dirty="0" err="1" smtClean="0"/>
              <a:t>Grafmeyer</a:t>
            </a:r>
            <a:r>
              <a:rPr lang="fr-FR" altLang="fr-FR" sz="3600" dirty="0" smtClean="0"/>
              <a:t> </a:t>
            </a:r>
            <a:r>
              <a:rPr lang="fr-FR" altLang="fr-FR" sz="3600" dirty="0"/>
              <a:t>Yves, 1995:73.</a:t>
            </a:r>
          </a:p>
          <a:p>
            <a:pPr>
              <a:buClr>
                <a:schemeClr val="accent2"/>
              </a:buClr>
              <a:buFont typeface="Wingdings" panose="05000000000000000000" pitchFamily="2" charset="2"/>
              <a:buChar char="§"/>
            </a:pPr>
            <a:endParaRPr lang="fr-FR" dirty="0"/>
          </a:p>
        </p:txBody>
      </p:sp>
    </p:spTree>
    <p:extLst>
      <p:ext uri="{BB962C8B-B14F-4D97-AF65-F5344CB8AC3E}">
        <p14:creationId xmlns:p14="http://schemas.microsoft.com/office/powerpoint/2010/main" val="137861039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3166227005"/>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3600" cap="none" dirty="0" smtClean="0"/>
                        <a:t>La Biographie, plus récente dans le monde francophone</a:t>
                      </a:r>
                      <a:endParaRPr lang="fr-FR" sz="900" dirty="0" smtClean="0"/>
                    </a:p>
                  </a:txBody>
                  <a:tcPr/>
                </a:tc>
              </a:tr>
            </a:tbl>
          </a:graphicData>
        </a:graphic>
      </p:graphicFrame>
      <p:sp>
        <p:nvSpPr>
          <p:cNvPr id="4" name="Rectangle 3"/>
          <p:cNvSpPr/>
          <p:nvPr/>
        </p:nvSpPr>
        <p:spPr>
          <a:xfrm>
            <a:off x="524107" y="1286380"/>
            <a:ext cx="11151219" cy="5016758"/>
          </a:xfrm>
          <a:prstGeom prst="rect">
            <a:avLst/>
          </a:prstGeom>
        </p:spPr>
        <p:txBody>
          <a:bodyPr wrap="square">
            <a:spAutoFit/>
          </a:bodyPr>
          <a:lstStyle/>
          <a:p>
            <a:pPr marL="571500" indent="-571500" algn="just">
              <a:buClr>
                <a:schemeClr val="accent2"/>
              </a:buClr>
              <a:buFont typeface="Wingdings" panose="05000000000000000000" pitchFamily="2" charset="2"/>
              <a:buChar char="§"/>
            </a:pPr>
            <a:r>
              <a:rPr lang="fr-FR" altLang="fr-FR" sz="4000" dirty="0" smtClean="0"/>
              <a:t>Dans le monde francophone, les travaux de Daniel </a:t>
            </a:r>
            <a:r>
              <a:rPr lang="fr-FR" altLang="fr-FR" sz="4000" dirty="0" err="1" smtClean="0"/>
              <a:t>Bertaux</a:t>
            </a:r>
            <a:r>
              <a:rPr lang="fr-FR" altLang="fr-FR" sz="4000" dirty="0" smtClean="0"/>
              <a:t> (CNRS) ont été pionniers (Qualitative), </a:t>
            </a:r>
          </a:p>
          <a:p>
            <a:pPr algn="just">
              <a:buClr>
                <a:schemeClr val="accent2"/>
              </a:buClr>
            </a:pPr>
            <a:endParaRPr lang="fr-FR" altLang="fr-FR" sz="4000" dirty="0" smtClean="0"/>
          </a:p>
          <a:p>
            <a:pPr marL="571500" indent="-571500" algn="just">
              <a:buClr>
                <a:schemeClr val="accent2"/>
              </a:buClr>
              <a:buFont typeface="Wingdings" panose="05000000000000000000" pitchFamily="2" charset="2"/>
              <a:buChar char="§"/>
            </a:pPr>
            <a:r>
              <a:rPr lang="fr-FR" altLang="fr-FR" sz="4000" dirty="0" smtClean="0"/>
              <a:t>suivis par des approches quantitatives des Démographes Daniel </a:t>
            </a:r>
            <a:r>
              <a:rPr lang="fr-FR" altLang="fr-FR" sz="4000" dirty="0" err="1"/>
              <a:t>C</a:t>
            </a:r>
            <a:r>
              <a:rPr lang="fr-FR" altLang="fr-FR" sz="4000" dirty="0" err="1" smtClean="0"/>
              <a:t>ourgeau</a:t>
            </a:r>
            <a:r>
              <a:rPr lang="fr-FR" altLang="fr-FR" sz="4000" dirty="0" smtClean="0"/>
              <a:t>, Eva </a:t>
            </a:r>
            <a:r>
              <a:rPr lang="fr-FR" altLang="fr-FR" sz="4000" dirty="0" err="1" smtClean="0"/>
              <a:t>Lelièvre</a:t>
            </a:r>
            <a:r>
              <a:rPr lang="fr-FR" altLang="fr-FR" sz="4000" dirty="0" smtClean="0"/>
              <a:t> (1985) qui ont mis au point un questionnaire tri-biographique (Démographique, Résidentielle, Professionnelle). </a:t>
            </a:r>
          </a:p>
        </p:txBody>
      </p:sp>
    </p:spTree>
    <p:extLst>
      <p:ext uri="{BB962C8B-B14F-4D97-AF65-F5344CB8AC3E}">
        <p14:creationId xmlns:p14="http://schemas.microsoft.com/office/powerpoint/2010/main" val="132501658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925554260"/>
              </p:ext>
            </p:extLst>
          </p:nvPr>
        </p:nvGraphicFramePr>
        <p:xfrm>
          <a:off x="323386" y="178419"/>
          <a:ext cx="11552662" cy="1188720"/>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3600" cap="none" dirty="0" smtClean="0"/>
                        <a:t>Le choix d’approche dynamique fondée sur le sens des actions</a:t>
                      </a:r>
                      <a:endParaRPr lang="fr-FR" sz="900" dirty="0" smtClean="0"/>
                    </a:p>
                  </a:txBody>
                  <a:tcPr/>
                </a:tc>
              </a:tr>
            </a:tbl>
          </a:graphicData>
        </a:graphic>
      </p:graphicFrame>
      <p:sp>
        <p:nvSpPr>
          <p:cNvPr id="4" name="Rectangle 3"/>
          <p:cNvSpPr/>
          <p:nvPr/>
        </p:nvSpPr>
        <p:spPr>
          <a:xfrm>
            <a:off x="323386" y="1628079"/>
            <a:ext cx="11552662" cy="3970318"/>
          </a:xfrm>
          <a:prstGeom prst="rect">
            <a:avLst/>
          </a:prstGeom>
        </p:spPr>
        <p:txBody>
          <a:bodyPr wrap="square">
            <a:spAutoFit/>
          </a:bodyPr>
          <a:lstStyle/>
          <a:p>
            <a:pPr algn="just"/>
            <a:r>
              <a:rPr lang="fr-FR" altLang="fr-FR" sz="3600" dirty="0" smtClean="0"/>
              <a:t>Les analyses </a:t>
            </a:r>
            <a:r>
              <a:rPr lang="fr-FR" altLang="fr-FR" sz="3600" b="1" dirty="0" smtClean="0"/>
              <a:t>longitudinales</a:t>
            </a:r>
            <a:r>
              <a:rPr lang="fr-FR" altLang="fr-FR" sz="3600" dirty="0" smtClean="0"/>
              <a:t> se distinguent des analyses </a:t>
            </a:r>
            <a:r>
              <a:rPr lang="fr-FR" altLang="fr-FR" sz="3600" b="1" dirty="0" smtClean="0"/>
              <a:t>transversales</a:t>
            </a:r>
            <a:r>
              <a:rPr lang="fr-FR" altLang="fr-FR" sz="3600" dirty="0" smtClean="0"/>
              <a:t>.</a:t>
            </a:r>
          </a:p>
          <a:p>
            <a:pPr algn="just"/>
            <a:endParaRPr lang="fr-FR" altLang="fr-FR" sz="3600" dirty="0" smtClean="0"/>
          </a:p>
          <a:p>
            <a:pPr algn="just"/>
            <a:r>
              <a:rPr lang="fr-FR" altLang="fr-FR" sz="3600" dirty="0" smtClean="0"/>
              <a:t>Elles sont </a:t>
            </a:r>
            <a:r>
              <a:rPr lang="fr-FR" altLang="fr-FR" sz="3600" b="1" dirty="0" smtClean="0"/>
              <a:t>dynamiques</a:t>
            </a:r>
            <a:r>
              <a:rPr lang="fr-FR" altLang="fr-FR" sz="3600" dirty="0" smtClean="0"/>
              <a:t> en situant les événements dans leur </a:t>
            </a:r>
            <a:r>
              <a:rPr lang="fr-FR" altLang="fr-FR" sz="3600" b="1" dirty="0" smtClean="0"/>
              <a:t>historicité</a:t>
            </a:r>
            <a:r>
              <a:rPr lang="fr-FR" altLang="fr-FR" sz="3600" dirty="0" smtClean="0"/>
              <a:t>, dans le temps, et en étant </a:t>
            </a:r>
            <a:r>
              <a:rPr lang="fr-FR" altLang="fr-FR" sz="3600" b="1" dirty="0" smtClean="0"/>
              <a:t>centrées sur le sens </a:t>
            </a:r>
            <a:r>
              <a:rPr lang="fr-FR" altLang="fr-FR" sz="3600" dirty="0" smtClean="0"/>
              <a:t>que les acteurs donnent à </a:t>
            </a:r>
            <a:r>
              <a:rPr lang="fr-FR" altLang="fr-FR" sz="3600" b="1" dirty="0" smtClean="0"/>
              <a:t>leurs actions qui ne sont pas isolées</a:t>
            </a:r>
            <a:r>
              <a:rPr lang="fr-FR" altLang="fr-FR" sz="3600" dirty="0" smtClean="0"/>
              <a:t>.</a:t>
            </a:r>
          </a:p>
        </p:txBody>
      </p:sp>
    </p:spTree>
    <p:extLst>
      <p:ext uri="{BB962C8B-B14F-4D97-AF65-F5344CB8AC3E}">
        <p14:creationId xmlns:p14="http://schemas.microsoft.com/office/powerpoint/2010/main" val="428396698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2235" y="178419"/>
            <a:ext cx="11708780" cy="6490009"/>
          </a:xfrm>
          <a:solidFill>
            <a:schemeClr val="bg1"/>
          </a:solidFill>
          <a:ln>
            <a:solidFill>
              <a:schemeClr val="bg1"/>
            </a:solidFill>
          </a:ln>
        </p:spPr>
        <p:txBody>
          <a:bodyPr/>
          <a:lstStyle/>
          <a:p>
            <a:endParaRPr lang="fr-FR" sz="4800" b="1" dirty="0" smtClean="0">
              <a:solidFill>
                <a:srgbClr val="0067B4"/>
              </a:solidFill>
            </a:endParaRPr>
          </a:p>
          <a:p>
            <a:r>
              <a:rPr lang="fr-FR" sz="4800" b="1" dirty="0" smtClean="0">
                <a:solidFill>
                  <a:srgbClr val="0067B4"/>
                </a:solidFill>
              </a:rPr>
              <a:t>Objectifs de l’accompagnement scientifique</a:t>
            </a:r>
          </a:p>
          <a:p>
            <a:pPr marL="342900" indent="-342900" algn="just">
              <a:buClr>
                <a:srgbClr val="DEA900"/>
              </a:buClr>
              <a:buFont typeface="Wingdings" panose="05000000000000000000" pitchFamily="2" charset="2"/>
              <a:buChar char="§"/>
            </a:pPr>
            <a:endParaRPr lang="fr-FR" altLang="fr-FR" sz="3200" dirty="0" smtClean="0"/>
          </a:p>
          <a:p>
            <a:pPr marL="534988" indent="-534988" algn="just">
              <a:buClr>
                <a:srgbClr val="DEA900"/>
              </a:buClr>
              <a:buFont typeface="Wingdings" panose="05000000000000000000" pitchFamily="2" charset="2"/>
              <a:buChar char="§"/>
            </a:pPr>
            <a:r>
              <a:rPr lang="fr-FR" altLang="fr-FR" sz="3600" dirty="0" smtClean="0"/>
              <a:t>1. Rappel des fondements théoriques de l’approche de biographie qualitative;</a:t>
            </a:r>
          </a:p>
          <a:p>
            <a:pPr marL="534988" indent="-534988" algn="just">
              <a:buClr>
                <a:srgbClr val="DEA900"/>
              </a:buClr>
              <a:buFont typeface="Wingdings" panose="05000000000000000000" pitchFamily="2" charset="2"/>
              <a:buChar char="§"/>
            </a:pPr>
            <a:endParaRPr lang="fr-FR" altLang="fr-FR" sz="3600" dirty="0" smtClean="0"/>
          </a:p>
          <a:p>
            <a:pPr marL="534988" indent="-534988" algn="just">
              <a:buClr>
                <a:srgbClr val="DEA900"/>
              </a:buClr>
              <a:buFont typeface="Wingdings" panose="05000000000000000000" pitchFamily="2" charset="2"/>
              <a:buChar char="§"/>
            </a:pPr>
            <a:r>
              <a:rPr lang="fr-FR" altLang="fr-FR" sz="3600" dirty="0" smtClean="0"/>
              <a:t>2. Proposer des conseils pratiques pour la collecte des biographies qualitatives dans l’étude sur la COVID-19.</a:t>
            </a:r>
          </a:p>
          <a:p>
            <a:pPr algn="just"/>
            <a:endParaRPr lang="fr-FR" dirty="0"/>
          </a:p>
        </p:txBody>
      </p:sp>
    </p:spTree>
    <p:extLst>
      <p:ext uri="{BB962C8B-B14F-4D97-AF65-F5344CB8AC3E}">
        <p14:creationId xmlns:p14="http://schemas.microsoft.com/office/powerpoint/2010/main" val="166419564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669073"/>
            <a:ext cx="10515600" cy="5507890"/>
          </a:xfrm>
        </p:spPr>
        <p:txBody>
          <a:bodyPr>
            <a:normAutofit/>
          </a:bodyPr>
          <a:lstStyle/>
          <a:p>
            <a:pPr>
              <a:buClr>
                <a:schemeClr val="accent2"/>
              </a:buClr>
              <a:buFont typeface="Wingdings" panose="05000000000000000000" pitchFamily="2" charset="2"/>
              <a:buChar char="§"/>
            </a:pPr>
            <a:endParaRPr lang="fr-FR" altLang="fr-FR" sz="3600" dirty="0" smtClean="0"/>
          </a:p>
          <a:p>
            <a:pPr marL="623888" indent="-623888">
              <a:buClr>
                <a:schemeClr val="accent2"/>
              </a:buClr>
              <a:buFont typeface="Wingdings" panose="05000000000000000000" pitchFamily="2" charset="2"/>
              <a:buChar char="§"/>
            </a:pPr>
            <a:r>
              <a:rPr lang="fr-FR" altLang="fr-FR" sz="3600" dirty="0" smtClean="0"/>
              <a:t>C’est </a:t>
            </a:r>
            <a:r>
              <a:rPr lang="fr-FR" altLang="fr-FR" sz="3600" dirty="0"/>
              <a:t>toute la différence entre </a:t>
            </a:r>
            <a:r>
              <a:rPr lang="fr-FR" altLang="fr-FR" sz="3600" b="1" dirty="0"/>
              <a:t>l’instantané et le dynamique</a:t>
            </a:r>
            <a:r>
              <a:rPr lang="fr-FR" altLang="fr-FR" sz="3600" dirty="0"/>
              <a:t>: </a:t>
            </a:r>
            <a:endParaRPr lang="fr-FR" altLang="fr-FR" sz="3600" dirty="0" smtClean="0"/>
          </a:p>
          <a:p>
            <a:pPr marL="623888" indent="-623888">
              <a:buClr>
                <a:schemeClr val="accent2"/>
              </a:buClr>
              <a:buFont typeface="Wingdings" panose="05000000000000000000" pitchFamily="2" charset="2"/>
              <a:buChar char="§"/>
            </a:pPr>
            <a:endParaRPr lang="fr-FR" altLang="fr-FR" sz="3600" dirty="0"/>
          </a:p>
          <a:p>
            <a:pPr marL="623888" indent="-623888">
              <a:buClr>
                <a:schemeClr val="accent2"/>
              </a:buClr>
              <a:buFont typeface="Wingdings" panose="05000000000000000000" pitchFamily="2" charset="2"/>
              <a:buChar char="§"/>
            </a:pPr>
            <a:r>
              <a:rPr lang="fr-FR" altLang="fr-FR" sz="3600" dirty="0" smtClean="0"/>
              <a:t>entre </a:t>
            </a:r>
            <a:r>
              <a:rPr lang="fr-FR" altLang="fr-FR" sz="3600" dirty="0"/>
              <a:t>la </a:t>
            </a:r>
            <a:r>
              <a:rPr lang="fr-FR" altLang="fr-FR" sz="3600" b="1" dirty="0"/>
              <a:t>photo et le film </a:t>
            </a:r>
            <a:r>
              <a:rPr lang="fr-FR" altLang="fr-FR" sz="3600" dirty="0"/>
              <a:t>!</a:t>
            </a:r>
          </a:p>
          <a:p>
            <a:pPr>
              <a:buClr>
                <a:schemeClr val="accent2"/>
              </a:buClr>
              <a:buFont typeface="Wingdings" panose="05000000000000000000" pitchFamily="2" charset="2"/>
              <a:buChar char="§"/>
            </a:pPr>
            <a:endParaRPr lang="fr-FR" sz="3600" dirty="0"/>
          </a:p>
        </p:txBody>
      </p:sp>
    </p:spTree>
    <p:extLst>
      <p:ext uri="{BB962C8B-B14F-4D97-AF65-F5344CB8AC3E}">
        <p14:creationId xmlns:p14="http://schemas.microsoft.com/office/powerpoint/2010/main" val="691051324"/>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3664313897"/>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3600" dirty="0" smtClean="0">
                          <a:ea typeface="ＭＳ Ｐゴシック" charset="0"/>
                        </a:rPr>
                        <a:t>LE FILM ET NON LA PHOTO !</a:t>
                      </a:r>
                      <a:endParaRPr lang="fr-FR" sz="900" dirty="0" smtClean="0"/>
                    </a:p>
                  </a:txBody>
                  <a:tcPr/>
                </a:tc>
              </a:tr>
            </a:tbl>
          </a:graphicData>
        </a:graphic>
      </p:graphicFrame>
      <p:sp>
        <p:nvSpPr>
          <p:cNvPr id="4" name="Rectangle 3"/>
          <p:cNvSpPr/>
          <p:nvPr/>
        </p:nvSpPr>
        <p:spPr>
          <a:xfrm>
            <a:off x="323386" y="1672683"/>
            <a:ext cx="11062010" cy="3108543"/>
          </a:xfrm>
          <a:prstGeom prst="rect">
            <a:avLst/>
          </a:prstGeom>
        </p:spPr>
        <p:txBody>
          <a:bodyPr wrap="square">
            <a:spAutoFit/>
          </a:bodyPr>
          <a:lstStyle/>
          <a:p>
            <a:pPr marL="571500" indent="-571500" algn="just">
              <a:buClr>
                <a:schemeClr val="accent2"/>
              </a:buClr>
              <a:buFont typeface="Wingdings" panose="05000000000000000000" pitchFamily="2" charset="2"/>
              <a:buChar char="§"/>
            </a:pPr>
            <a:r>
              <a:rPr lang="fr-FR" altLang="fr-FR" sz="4400" b="1" dirty="0" smtClean="0"/>
              <a:t>Daniel </a:t>
            </a:r>
            <a:r>
              <a:rPr lang="fr-FR" altLang="fr-FR" sz="4400" b="1" dirty="0" err="1" smtClean="0"/>
              <a:t>Bertaux</a:t>
            </a:r>
            <a:r>
              <a:rPr lang="fr-FR" altLang="fr-FR" sz="4400" b="1" dirty="0" smtClean="0"/>
              <a:t> (1977) </a:t>
            </a:r>
          </a:p>
          <a:p>
            <a:pPr algn="just"/>
            <a:endParaRPr lang="fr-FR" altLang="fr-FR" sz="4400" b="1" dirty="0" smtClean="0"/>
          </a:p>
          <a:p>
            <a:pPr algn="just"/>
            <a:r>
              <a:rPr lang="fr-FR" altLang="fr-FR" sz="3200" dirty="0" smtClean="0"/>
              <a:t>«</a:t>
            </a:r>
            <a:r>
              <a:rPr lang="fr-FR" altLang="fr-FR" sz="3600" dirty="0" smtClean="0"/>
              <a:t>Les données tirées d’enquêtes par questionnaire constituent plutôt un frein à la compréhension structurelle, sociologique des processus sociaux ». </a:t>
            </a:r>
            <a:endParaRPr lang="fr-FR" altLang="fr-FR" sz="3600" b="1" dirty="0" smtClean="0"/>
          </a:p>
        </p:txBody>
      </p:sp>
    </p:spTree>
    <p:extLst>
      <p:ext uri="{BB962C8B-B14F-4D97-AF65-F5344CB8AC3E}">
        <p14:creationId xmlns:p14="http://schemas.microsoft.com/office/powerpoint/2010/main" val="401901155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1185073823"/>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3600" cap="none" dirty="0" smtClean="0"/>
                        <a:t>Biographies quanti et </a:t>
                      </a:r>
                      <a:r>
                        <a:rPr lang="fr-FR" altLang="fr-FR" sz="3600" cap="none" dirty="0" err="1" smtClean="0"/>
                        <a:t>quali</a:t>
                      </a:r>
                      <a:r>
                        <a:rPr lang="fr-FR" altLang="fr-FR" sz="3600" cap="none" dirty="0" smtClean="0"/>
                        <a:t> se complètent</a:t>
                      </a:r>
                      <a:endParaRPr lang="fr-FR" sz="900" dirty="0" smtClean="0"/>
                    </a:p>
                  </a:txBody>
                  <a:tcPr/>
                </a:tc>
              </a:tr>
            </a:tbl>
          </a:graphicData>
        </a:graphic>
      </p:graphicFrame>
      <p:sp>
        <p:nvSpPr>
          <p:cNvPr id="4" name="Rectangle 3"/>
          <p:cNvSpPr/>
          <p:nvPr/>
        </p:nvSpPr>
        <p:spPr>
          <a:xfrm>
            <a:off x="245327" y="1121812"/>
            <a:ext cx="11552662" cy="5786199"/>
          </a:xfrm>
          <a:prstGeom prst="rect">
            <a:avLst/>
          </a:prstGeom>
        </p:spPr>
        <p:txBody>
          <a:bodyPr wrap="square">
            <a:spAutoFit/>
          </a:bodyPr>
          <a:lstStyle/>
          <a:p>
            <a:pPr marL="571500" indent="-571500" algn="just">
              <a:buClr>
                <a:schemeClr val="accent2"/>
              </a:buClr>
              <a:buFont typeface="Wingdings" panose="05000000000000000000" pitchFamily="2" charset="2"/>
              <a:buChar char="§"/>
            </a:pPr>
            <a:r>
              <a:rPr lang="fr-FR" altLang="fr-FR" sz="4200" dirty="0" smtClean="0"/>
              <a:t>Articulation biographies quantitatives et récits de vie dans Réseaux d’insertion urbaine (AS FALL, 1991), </a:t>
            </a:r>
          </a:p>
          <a:p>
            <a:pPr marL="571500" indent="-571500" algn="just">
              <a:buClr>
                <a:schemeClr val="accent2"/>
              </a:buClr>
              <a:buFont typeface="Wingdings" panose="05000000000000000000" pitchFamily="2" charset="2"/>
              <a:buChar char="§"/>
            </a:pPr>
            <a:r>
              <a:rPr lang="fr-FR" altLang="fr-FR" sz="4200" dirty="0" smtClean="0"/>
              <a:t>Insertion professionnelle, Ph. </a:t>
            </a:r>
            <a:r>
              <a:rPr lang="fr-FR" altLang="fr-FR" sz="4200" dirty="0" err="1" smtClean="0"/>
              <a:t>Bocquier</a:t>
            </a:r>
            <a:r>
              <a:rPr lang="fr-FR" altLang="fr-FR" sz="4200" dirty="0" smtClean="0"/>
              <a:t>, 1992),</a:t>
            </a:r>
          </a:p>
          <a:p>
            <a:pPr marL="571500" indent="-571500" algn="just">
              <a:buClr>
                <a:schemeClr val="accent2"/>
              </a:buClr>
              <a:buFont typeface="Wingdings" panose="05000000000000000000" pitchFamily="2" charset="2"/>
              <a:buChar char="§"/>
            </a:pPr>
            <a:r>
              <a:rPr lang="fr-FR" altLang="fr-FR" sz="4200" dirty="0" smtClean="0"/>
              <a:t> Transmission intergénérationnelle de la pauvreté (</a:t>
            </a:r>
            <a:r>
              <a:rPr lang="fr-FR" altLang="fr-FR" sz="4200" dirty="0" err="1" smtClean="0"/>
              <a:t>Rokhaya</a:t>
            </a:r>
            <a:r>
              <a:rPr lang="fr-FR" altLang="fr-FR" sz="4200" dirty="0" smtClean="0"/>
              <a:t> Cissé, 2014),</a:t>
            </a:r>
          </a:p>
          <a:p>
            <a:pPr marL="571500" indent="-571500" algn="just">
              <a:buClr>
                <a:schemeClr val="accent2"/>
              </a:buClr>
              <a:buFont typeface="Wingdings" panose="05000000000000000000" pitchFamily="2" charset="2"/>
              <a:buChar char="§"/>
            </a:pPr>
            <a:r>
              <a:rPr lang="fr-FR" altLang="fr-FR" sz="4200" dirty="0" smtClean="0"/>
              <a:t> Les sénégalais solidaires des pauvres, A.S. </a:t>
            </a:r>
            <a:r>
              <a:rPr lang="fr-FR" altLang="fr-FR" sz="4200" dirty="0" err="1" smtClean="0"/>
              <a:t>Fall</a:t>
            </a:r>
            <a:r>
              <a:rPr lang="fr-FR" altLang="fr-FR" sz="4200" dirty="0" smtClean="0"/>
              <a:t>, 2018, etc.</a:t>
            </a:r>
          </a:p>
          <a:p>
            <a:endParaRPr lang="fr-FR" altLang="fr-FR" sz="1600" dirty="0" smtClean="0"/>
          </a:p>
          <a:p>
            <a:endParaRPr lang="fr-FR" altLang="fr-FR" dirty="0" smtClean="0"/>
          </a:p>
        </p:txBody>
      </p:sp>
    </p:spTree>
    <p:extLst>
      <p:ext uri="{BB962C8B-B14F-4D97-AF65-F5344CB8AC3E}">
        <p14:creationId xmlns:p14="http://schemas.microsoft.com/office/powerpoint/2010/main" val="267273296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1016954196"/>
              </p:ext>
            </p:extLst>
          </p:nvPr>
        </p:nvGraphicFramePr>
        <p:xfrm>
          <a:off x="323386" y="178419"/>
          <a:ext cx="11552662" cy="1188720"/>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3600" cap="none" dirty="0" smtClean="0"/>
                        <a:t>Les biographies dans l’étude de l’insertion urbaine et des dynamiques de la pauvreté: bio quanti exploratoire !</a:t>
                      </a:r>
                      <a:endParaRPr lang="fr-FR" sz="3600" dirty="0" smtClean="0"/>
                    </a:p>
                  </a:txBody>
                  <a:tcPr/>
                </a:tc>
              </a:tr>
            </a:tbl>
          </a:graphicData>
        </a:graphic>
      </p:graphicFrame>
      <p:sp>
        <p:nvSpPr>
          <p:cNvPr id="4" name="Rectangle 3"/>
          <p:cNvSpPr/>
          <p:nvPr/>
        </p:nvSpPr>
        <p:spPr>
          <a:xfrm>
            <a:off x="524108" y="1293543"/>
            <a:ext cx="11151218" cy="5139869"/>
          </a:xfrm>
          <a:prstGeom prst="rect">
            <a:avLst/>
          </a:prstGeom>
        </p:spPr>
        <p:txBody>
          <a:bodyPr wrap="square">
            <a:spAutoFit/>
          </a:bodyPr>
          <a:lstStyle/>
          <a:p>
            <a:pPr marL="571500" indent="-571500" algn="just">
              <a:buClr>
                <a:schemeClr val="accent2"/>
              </a:buClr>
              <a:buFont typeface="Wingdings" panose="05000000000000000000" pitchFamily="2" charset="2"/>
              <a:buChar char="§"/>
            </a:pPr>
            <a:endParaRPr lang="fr-FR" altLang="fr-FR" sz="2000" dirty="0" smtClean="0"/>
          </a:p>
          <a:p>
            <a:pPr marL="571500" indent="-571500" algn="just">
              <a:buClr>
                <a:schemeClr val="accent2"/>
              </a:buClr>
              <a:buFont typeface="Wingdings" panose="05000000000000000000" pitchFamily="2" charset="2"/>
              <a:buChar char="§"/>
            </a:pPr>
            <a:r>
              <a:rPr lang="fr-FR" altLang="fr-FR" sz="3600" dirty="0" smtClean="0"/>
              <a:t>Les travaux de (</a:t>
            </a:r>
            <a:r>
              <a:rPr lang="fr-FR" altLang="fr-FR" sz="3600" dirty="0" err="1" smtClean="0"/>
              <a:t>Courgeau</a:t>
            </a:r>
            <a:r>
              <a:rPr lang="fr-FR" altLang="fr-FR" sz="3600" dirty="0" smtClean="0"/>
              <a:t>/</a:t>
            </a:r>
            <a:r>
              <a:rPr lang="fr-FR" altLang="fr-FR" sz="3600" dirty="0" err="1" smtClean="0"/>
              <a:t>Lelièvre</a:t>
            </a:r>
            <a:r>
              <a:rPr lang="fr-FR" altLang="fr-FR" sz="3600" dirty="0" smtClean="0"/>
              <a:t>) ont inspiré l’équipe ORSTOM-IFAN (Philippe Antoine, Philippe </a:t>
            </a:r>
            <a:r>
              <a:rPr lang="fr-FR" altLang="fr-FR" sz="3600" dirty="0" err="1" smtClean="0"/>
              <a:t>Bocquier</a:t>
            </a:r>
            <a:r>
              <a:rPr lang="fr-FR" altLang="fr-FR" sz="3600" dirty="0" smtClean="0"/>
              <a:t>,  Abdou Salam FALL) qui en 1988 à 2010 a utilisé la biographie quantitative pour l’étude de l’insertion urbaine (Dakar), </a:t>
            </a:r>
          </a:p>
          <a:p>
            <a:pPr algn="just">
              <a:buClr>
                <a:schemeClr val="accent2"/>
              </a:buClr>
            </a:pPr>
            <a:endParaRPr lang="fr-FR" altLang="fr-FR" sz="2000" dirty="0" smtClean="0"/>
          </a:p>
          <a:p>
            <a:pPr marL="571500" indent="-571500" algn="just">
              <a:buClr>
                <a:schemeClr val="accent2"/>
              </a:buClr>
              <a:buFont typeface="Wingdings" panose="05000000000000000000" pitchFamily="2" charset="2"/>
              <a:buChar char="§"/>
            </a:pPr>
            <a:r>
              <a:rPr lang="fr-FR" altLang="fr-FR" sz="3600" dirty="0" smtClean="0"/>
              <a:t>puis Insertion urbaine à Bamako (Richard Marcoux et Victor Piché, 1990) Université de Montréal</a:t>
            </a:r>
            <a:r>
              <a:rPr lang="fr-FR" altLang="fr-FR" sz="3600" dirty="0" smtClean="0"/>
              <a:t>, </a:t>
            </a:r>
            <a:endParaRPr lang="fr-FR" altLang="fr-FR" sz="3600" dirty="0" smtClean="0"/>
          </a:p>
          <a:p>
            <a:pPr algn="just">
              <a:buClr>
                <a:schemeClr val="accent2"/>
              </a:buClr>
            </a:pPr>
            <a:endParaRPr lang="fr-FR" altLang="fr-FR" sz="3600" dirty="0" smtClean="0"/>
          </a:p>
        </p:txBody>
      </p:sp>
    </p:spTree>
    <p:extLst>
      <p:ext uri="{BB962C8B-B14F-4D97-AF65-F5344CB8AC3E}">
        <p14:creationId xmlns:p14="http://schemas.microsoft.com/office/powerpoint/2010/main" val="213450621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26687" y="755108"/>
            <a:ext cx="10515600" cy="4351338"/>
          </a:xfrm>
        </p:spPr>
        <p:txBody>
          <a:bodyPr>
            <a:normAutofit fontScale="92500" lnSpcReduction="20000"/>
          </a:bodyPr>
          <a:lstStyle/>
          <a:p>
            <a:pPr marL="0" indent="0">
              <a:buNone/>
            </a:pPr>
            <a:endParaRPr lang="fr-FR" altLang="fr-FR" sz="3600" dirty="0" smtClean="0"/>
          </a:p>
          <a:p>
            <a:pPr marL="0" indent="0">
              <a:buNone/>
            </a:pPr>
            <a:endParaRPr lang="fr-FR" altLang="fr-FR" sz="3600" dirty="0" smtClean="0"/>
          </a:p>
          <a:p>
            <a:pPr marL="534988" indent="-534988" algn="just">
              <a:buClr>
                <a:schemeClr val="accent2"/>
              </a:buClr>
              <a:buFont typeface="Wingdings" panose="05000000000000000000" pitchFamily="2" charset="2"/>
              <a:buChar char="§"/>
            </a:pPr>
            <a:r>
              <a:rPr lang="fr-FR" altLang="fr-FR" sz="3600" dirty="0" smtClean="0"/>
              <a:t>Antoine Ph., Ouédraogo D., </a:t>
            </a:r>
            <a:r>
              <a:rPr lang="fr-FR" altLang="fr-FR" sz="3600" dirty="0" err="1" smtClean="0"/>
              <a:t>Piché</a:t>
            </a:r>
            <a:r>
              <a:rPr lang="fr-FR" altLang="fr-FR" sz="3600" dirty="0" smtClean="0"/>
              <a:t> V., 1998, Trois générations de citadins au Sahel: Trente ans d’histoire sociale à Dakar et à Bamako, Karthala, Paris, 276 p. </a:t>
            </a:r>
          </a:p>
          <a:p>
            <a:pPr marL="0" indent="0" algn="just">
              <a:buClr>
                <a:schemeClr val="accent2"/>
              </a:buClr>
              <a:buNone/>
            </a:pPr>
            <a:endParaRPr lang="fr-FR" altLang="fr-FR" sz="3600" dirty="0" smtClean="0"/>
          </a:p>
          <a:p>
            <a:pPr marL="534988" indent="-534988" algn="just">
              <a:buClr>
                <a:schemeClr val="accent2"/>
              </a:buClr>
              <a:buFont typeface="Wingdings" panose="05000000000000000000" pitchFamily="2" charset="2"/>
              <a:buChar char="§"/>
            </a:pPr>
            <a:r>
              <a:rPr lang="fr-FR" altLang="fr-FR" sz="3600" dirty="0" smtClean="0"/>
              <a:t>Etude </a:t>
            </a:r>
            <a:r>
              <a:rPr lang="fr-FR" altLang="fr-FR" sz="3600" dirty="0"/>
              <a:t>de la pauvreté chronique et dynamique de la pauvreté (LARTES-IFAN, Université de Manchester) (Abdou Salam FALL, Philippe Antoine, </a:t>
            </a:r>
            <a:r>
              <a:rPr lang="fr-FR" altLang="fr-FR" sz="3600" dirty="0" err="1"/>
              <a:t>Rokhaya</a:t>
            </a:r>
            <a:r>
              <a:rPr lang="fr-FR" altLang="fr-FR" sz="3600" dirty="0"/>
              <a:t> Cissé, et al., 2010).</a:t>
            </a:r>
          </a:p>
          <a:p>
            <a:endParaRPr lang="fr-FR" dirty="0"/>
          </a:p>
        </p:txBody>
      </p:sp>
    </p:spTree>
    <p:extLst>
      <p:ext uri="{BB962C8B-B14F-4D97-AF65-F5344CB8AC3E}">
        <p14:creationId xmlns:p14="http://schemas.microsoft.com/office/powerpoint/2010/main" val="395148421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761641057"/>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3600" cap="none" smtClean="0"/>
                        <a:t>L’</a:t>
                      </a:r>
                      <a:r>
                        <a:rPr lang="fr-FR" altLang="ja-JP" sz="3600" cap="none" smtClean="0"/>
                        <a:t>éthnologue, </a:t>
                      </a:r>
                      <a:r>
                        <a:rPr lang="fr-FR" altLang="ja-JP" sz="3600" cap="none" dirty="0" smtClean="0"/>
                        <a:t>à l</a:t>
                      </a:r>
                      <a:r>
                        <a:rPr lang="fr-FR" altLang="fr-FR" sz="3600" cap="none" dirty="0" smtClean="0"/>
                        <a:t>’</a:t>
                      </a:r>
                      <a:r>
                        <a:rPr lang="fr-FR" altLang="ja-JP" sz="3600" cap="none" dirty="0" smtClean="0"/>
                        <a:t>écoute des acteurs sociaux</a:t>
                      </a:r>
                      <a:endParaRPr lang="fr-FR" sz="900" dirty="0" smtClean="0"/>
                    </a:p>
                  </a:txBody>
                  <a:tcPr/>
                </a:tc>
              </a:tr>
            </a:tbl>
          </a:graphicData>
        </a:graphic>
      </p:graphicFrame>
      <p:sp>
        <p:nvSpPr>
          <p:cNvPr id="4" name="Rectangle 3"/>
          <p:cNvSpPr/>
          <p:nvPr/>
        </p:nvSpPr>
        <p:spPr>
          <a:xfrm>
            <a:off x="323386" y="1092819"/>
            <a:ext cx="11552662" cy="5816977"/>
          </a:xfrm>
          <a:prstGeom prst="rect">
            <a:avLst/>
          </a:prstGeom>
        </p:spPr>
        <p:txBody>
          <a:bodyPr wrap="square">
            <a:spAutoFit/>
          </a:bodyPr>
          <a:lstStyle/>
          <a:p>
            <a:pPr marL="457200" indent="-457200" algn="just">
              <a:buClr>
                <a:schemeClr val="accent2"/>
              </a:buClr>
              <a:buFont typeface="Wingdings" panose="05000000000000000000" pitchFamily="2" charset="2"/>
              <a:buChar char="§"/>
            </a:pPr>
            <a:r>
              <a:rPr lang="fr-FR" altLang="fr-FR" sz="3600" dirty="0" smtClean="0"/>
              <a:t>Le livre de Jean-François Werner, Marges, Sexe et Drogues à Dakar. Ethnographie urbaine, 1993, Karthala dévoile que </a:t>
            </a:r>
          </a:p>
          <a:p>
            <a:pPr marL="457200" indent="-457200" algn="just">
              <a:buClr>
                <a:schemeClr val="accent2"/>
              </a:buClr>
              <a:buFont typeface="Wingdings" panose="05000000000000000000" pitchFamily="2" charset="2"/>
              <a:buChar char="§"/>
            </a:pPr>
            <a:endParaRPr lang="fr-FR" altLang="fr-FR" sz="3600" b="1" dirty="0"/>
          </a:p>
          <a:p>
            <a:pPr marL="457200" indent="-457200" algn="just">
              <a:buClr>
                <a:schemeClr val="accent2"/>
              </a:buClr>
              <a:buFont typeface="Wingdings" panose="05000000000000000000" pitchFamily="2" charset="2"/>
              <a:buChar char="§"/>
            </a:pPr>
            <a:r>
              <a:rPr lang="fr-FR" altLang="fr-FR" sz="3600" b="1" dirty="0" smtClean="0"/>
              <a:t>le récit peut se révéler dans le temps</a:t>
            </a:r>
            <a:r>
              <a:rPr lang="fr-FR" altLang="fr-FR" sz="3600" dirty="0" smtClean="0"/>
              <a:t> et </a:t>
            </a:r>
            <a:r>
              <a:rPr lang="fr-FR" altLang="fr-FR" sz="3600" b="1" dirty="0" smtClean="0"/>
              <a:t>implique le scientifique dans une aventure humaine singulière </a:t>
            </a:r>
            <a:r>
              <a:rPr lang="fr-FR" altLang="fr-FR" sz="3600" dirty="0" smtClean="0"/>
              <a:t>avec ses écueils à surmonter.</a:t>
            </a:r>
          </a:p>
          <a:p>
            <a:pPr algn="just">
              <a:buClr>
                <a:schemeClr val="accent2"/>
              </a:buClr>
            </a:pPr>
            <a:endParaRPr lang="fr-FR" altLang="fr-FR" sz="3600" dirty="0" smtClean="0"/>
          </a:p>
          <a:p>
            <a:pPr marL="457200" indent="-457200" algn="just">
              <a:buClr>
                <a:schemeClr val="accent2"/>
              </a:buClr>
              <a:buFont typeface="Wingdings" panose="05000000000000000000" pitchFamily="2" charset="2"/>
              <a:buChar char="§"/>
            </a:pPr>
            <a:r>
              <a:rPr lang="fr-FR" altLang="fr-FR" sz="3600" dirty="0" smtClean="0"/>
              <a:t>Médecin et anthropologue, J. F. Werner étudie </a:t>
            </a:r>
            <a:r>
              <a:rPr lang="fr-FR" altLang="fr-FR" sz="3600" b="1" dirty="0" smtClean="0"/>
              <a:t>la vie au quotidien des marginaux dans la ville </a:t>
            </a:r>
            <a:r>
              <a:rPr lang="fr-FR" altLang="fr-FR" sz="3600" dirty="0" smtClean="0"/>
              <a:t>de Pikine, banlieue de Dakar.</a:t>
            </a:r>
          </a:p>
          <a:p>
            <a:pPr algn="just">
              <a:buClr>
                <a:schemeClr val="accent2"/>
              </a:buClr>
            </a:pPr>
            <a:endParaRPr lang="fr-FR" altLang="fr-FR" sz="1200" dirty="0" smtClean="0"/>
          </a:p>
        </p:txBody>
      </p:sp>
    </p:spTree>
    <p:extLst>
      <p:ext uri="{BB962C8B-B14F-4D97-AF65-F5344CB8AC3E}">
        <p14:creationId xmlns:p14="http://schemas.microsoft.com/office/powerpoint/2010/main" val="1722370619"/>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691376"/>
            <a:ext cx="10515600" cy="5485587"/>
          </a:xfrm>
        </p:spPr>
        <p:txBody>
          <a:bodyPr>
            <a:normAutofit/>
          </a:bodyPr>
          <a:lstStyle/>
          <a:p>
            <a:pPr marL="457200" indent="-457200" algn="just">
              <a:buClr>
                <a:schemeClr val="accent2"/>
              </a:buClr>
              <a:buFont typeface="Wingdings" panose="05000000000000000000" pitchFamily="2" charset="2"/>
              <a:buChar char="§"/>
            </a:pPr>
            <a:endParaRPr lang="fr-FR" altLang="fr-FR" sz="3600" dirty="0" smtClean="0"/>
          </a:p>
          <a:p>
            <a:pPr marL="457200" indent="-457200" algn="just">
              <a:buClr>
                <a:schemeClr val="accent2"/>
              </a:buClr>
              <a:buFont typeface="Wingdings" panose="05000000000000000000" pitchFamily="2" charset="2"/>
              <a:buChar char="§"/>
            </a:pPr>
            <a:r>
              <a:rPr lang="fr-FR" altLang="fr-FR" sz="3600" dirty="0" smtClean="0"/>
              <a:t>Son </a:t>
            </a:r>
            <a:r>
              <a:rPr lang="fr-FR" altLang="fr-FR" sz="3600" dirty="0"/>
              <a:t>informatrice principale (</a:t>
            </a:r>
            <a:r>
              <a:rPr lang="fr-FR" altLang="fr-FR" sz="3600" b="1" dirty="0"/>
              <a:t>son seul récit fait le livre</a:t>
            </a:r>
            <a:r>
              <a:rPr lang="fr-FR" altLang="fr-FR" sz="3600" dirty="0"/>
              <a:t>) M., jeune femme prostituée, consommatrice de psychotropes et malade non soignée s’adresse au médecin et anthropologue et lui raconte sa vie.</a:t>
            </a:r>
          </a:p>
          <a:p>
            <a:pPr algn="just">
              <a:buClr>
                <a:schemeClr val="accent2"/>
              </a:buClr>
            </a:pPr>
            <a:endParaRPr lang="fr-FR" altLang="fr-FR" sz="3600" dirty="0"/>
          </a:p>
          <a:p>
            <a:pPr marL="457200" indent="-457200" algn="just">
              <a:buClr>
                <a:schemeClr val="accent2"/>
              </a:buClr>
              <a:buFont typeface="Wingdings" panose="05000000000000000000" pitchFamily="2" charset="2"/>
              <a:buChar char="§"/>
            </a:pPr>
            <a:r>
              <a:rPr lang="fr-FR" altLang="fr-FR" sz="3600" dirty="0"/>
              <a:t>L’expérience se passe </a:t>
            </a:r>
            <a:r>
              <a:rPr lang="fr-FR" altLang="fr-FR" sz="3600" b="1" dirty="0"/>
              <a:t>tout au long d’une longue relation b</a:t>
            </a:r>
            <a:r>
              <a:rPr lang="fr-FR" altLang="fr-FR" sz="3600" dirty="0"/>
              <a:t>âtie sur de nombreuses années de terrain.</a:t>
            </a:r>
          </a:p>
          <a:p>
            <a:endParaRPr lang="fr-FR" sz="3600" dirty="0"/>
          </a:p>
        </p:txBody>
      </p:sp>
    </p:spTree>
    <p:extLst>
      <p:ext uri="{BB962C8B-B14F-4D97-AF65-F5344CB8AC3E}">
        <p14:creationId xmlns:p14="http://schemas.microsoft.com/office/powerpoint/2010/main" val="4074469592"/>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3879435315"/>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3600" b="1" dirty="0" smtClean="0"/>
                        <a:t>Un</a:t>
                      </a:r>
                      <a:r>
                        <a:rPr lang="fr-FR" sz="3600" b="1" baseline="0" dirty="0" smtClean="0"/>
                        <a:t> destin tragique raconté</a:t>
                      </a:r>
                      <a:endParaRPr lang="fr-FR" sz="900" dirty="0" smtClean="0"/>
                    </a:p>
                  </a:txBody>
                  <a:tcPr/>
                </a:tc>
              </a:tr>
            </a:tbl>
          </a:graphicData>
        </a:graphic>
      </p:graphicFrame>
      <p:sp>
        <p:nvSpPr>
          <p:cNvPr id="4" name="Rectangle 3"/>
          <p:cNvSpPr/>
          <p:nvPr/>
        </p:nvSpPr>
        <p:spPr>
          <a:xfrm>
            <a:off x="323386" y="1115121"/>
            <a:ext cx="11552662" cy="4370427"/>
          </a:xfrm>
          <a:prstGeom prst="rect">
            <a:avLst/>
          </a:prstGeom>
        </p:spPr>
        <p:txBody>
          <a:bodyPr wrap="square">
            <a:spAutoFit/>
          </a:bodyPr>
          <a:lstStyle/>
          <a:p>
            <a:pPr algn="just">
              <a:buClr>
                <a:schemeClr val="accent2"/>
              </a:buClr>
            </a:pPr>
            <a:endParaRPr lang="fr-FR" altLang="fr-FR" sz="1200" dirty="0" smtClean="0"/>
          </a:p>
          <a:p>
            <a:pPr marL="457200" indent="-457200" algn="just">
              <a:buClr>
                <a:schemeClr val="accent2"/>
              </a:buClr>
              <a:buFont typeface="Wingdings" panose="05000000000000000000" pitchFamily="2" charset="2"/>
              <a:buChar char="§"/>
            </a:pPr>
            <a:r>
              <a:rPr lang="fr-FR" altLang="fr-FR" sz="3800" dirty="0" smtClean="0"/>
              <a:t>« Le récit de vie qu’elle livre à l’</a:t>
            </a:r>
            <a:r>
              <a:rPr lang="fr-FR" altLang="fr-FR" sz="3800" dirty="0"/>
              <a:t>e</a:t>
            </a:r>
            <a:r>
              <a:rPr lang="fr-FR" altLang="ja-JP" sz="3800" dirty="0" smtClean="0"/>
              <a:t>thnologue révèle un destin tragique et dévoile les déchirures de son réseau familial et social. »</a:t>
            </a:r>
          </a:p>
          <a:p>
            <a:pPr marL="457200" indent="-457200" algn="just">
              <a:buClr>
                <a:schemeClr val="accent2"/>
              </a:buClr>
              <a:buFont typeface="Wingdings" panose="05000000000000000000" pitchFamily="2" charset="2"/>
              <a:buChar char="§"/>
            </a:pPr>
            <a:endParaRPr lang="fr-FR" altLang="ja-JP" sz="3800" dirty="0"/>
          </a:p>
          <a:p>
            <a:pPr algn="just">
              <a:buClr>
                <a:schemeClr val="accent2"/>
              </a:buClr>
            </a:pPr>
            <a:endParaRPr lang="fr-FR" altLang="ja-JP" sz="3800" dirty="0" smtClean="0"/>
          </a:p>
          <a:p>
            <a:pPr marL="457200" indent="-457200" algn="just">
              <a:buClr>
                <a:schemeClr val="accent2"/>
              </a:buClr>
              <a:buFont typeface="Wingdings" panose="05000000000000000000" pitchFamily="2" charset="2"/>
              <a:buChar char="§"/>
            </a:pPr>
            <a:r>
              <a:rPr lang="fr-FR" altLang="fr-FR" sz="3800" dirty="0" smtClean="0"/>
              <a:t>L’</a:t>
            </a:r>
            <a:r>
              <a:rPr lang="fr-FR" altLang="fr-FR" sz="3800" dirty="0"/>
              <a:t>e</a:t>
            </a:r>
            <a:r>
              <a:rPr lang="fr-FR" altLang="ja-JP" sz="3800" dirty="0" smtClean="0"/>
              <a:t>thnologue est amené à développer « une aventure humaine singulière  et aléatoire » </a:t>
            </a:r>
          </a:p>
        </p:txBody>
      </p:sp>
    </p:spTree>
    <p:extLst>
      <p:ext uri="{BB962C8B-B14F-4D97-AF65-F5344CB8AC3E}">
        <p14:creationId xmlns:p14="http://schemas.microsoft.com/office/powerpoint/2010/main" val="2893312741"/>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68351"/>
            <a:ext cx="10515600" cy="5708612"/>
          </a:xfrm>
        </p:spPr>
        <p:txBody>
          <a:bodyPr/>
          <a:lstStyle/>
          <a:p>
            <a:endParaRPr lang="fr-FR" altLang="fr-FR" sz="3600" dirty="0" smtClean="0"/>
          </a:p>
          <a:p>
            <a:pPr marL="534988" indent="-534988" algn="just">
              <a:buClr>
                <a:schemeClr val="accent2"/>
              </a:buClr>
              <a:buFont typeface="Wingdings" panose="05000000000000000000" pitchFamily="2" charset="2"/>
              <a:buChar char="§"/>
            </a:pPr>
            <a:r>
              <a:rPr lang="fr-FR" altLang="fr-FR" sz="3600" dirty="0" smtClean="0"/>
              <a:t>où </a:t>
            </a:r>
            <a:r>
              <a:rPr lang="fr-FR" altLang="fr-FR" sz="3600" dirty="0"/>
              <a:t>l’empathie laisse de la place à la distanciation grâce à une dialectique réfléchie d’avance entre le métier d’anthropologue/médecin et l’être humain, </a:t>
            </a:r>
          </a:p>
          <a:p>
            <a:pPr marL="534988" indent="-534988" algn="just">
              <a:buClr>
                <a:schemeClr val="accent2"/>
              </a:buClr>
              <a:buFont typeface="Wingdings" panose="05000000000000000000" pitchFamily="2" charset="2"/>
              <a:buChar char="§"/>
            </a:pPr>
            <a:r>
              <a:rPr lang="fr-FR" altLang="fr-FR" sz="3600" dirty="0" smtClean="0"/>
              <a:t>capable </a:t>
            </a:r>
            <a:r>
              <a:rPr lang="fr-FR" altLang="fr-FR" sz="3600" dirty="0"/>
              <a:t>de solidarité pour donner espoir et essuyer l’échec de ne pouvoir tirer M. de la marge.</a:t>
            </a:r>
          </a:p>
          <a:p>
            <a:endParaRPr lang="fr-FR" dirty="0"/>
          </a:p>
        </p:txBody>
      </p:sp>
    </p:spTree>
    <p:extLst>
      <p:ext uri="{BB962C8B-B14F-4D97-AF65-F5344CB8AC3E}">
        <p14:creationId xmlns:p14="http://schemas.microsoft.com/office/powerpoint/2010/main" val="1844083783"/>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33236495"/>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fontAlgn="auto">
                        <a:spcAft>
                          <a:spcPts val="0"/>
                        </a:spcAft>
                        <a:defRPr/>
                      </a:pPr>
                      <a:r>
                        <a:rPr lang="fr-FR" sz="3600" b="1" kern="1200" dirty="0" smtClean="0">
                          <a:solidFill>
                            <a:schemeClr val="lt1"/>
                          </a:solidFill>
                          <a:latin typeface="+mn-lt"/>
                          <a:ea typeface="+mn-ea"/>
                          <a:cs typeface="+mn-cs"/>
                        </a:rPr>
                        <a:t>LA BIOGRAPHIE, UNE APPROCHE LONGITUDINALE</a:t>
                      </a:r>
                      <a:endParaRPr lang="fr-FR" sz="3600" b="1" kern="1200" dirty="0">
                        <a:solidFill>
                          <a:schemeClr val="lt1"/>
                        </a:solidFill>
                        <a:latin typeface="+mn-lt"/>
                        <a:ea typeface="+mn-ea"/>
                        <a:cs typeface="+mn-cs"/>
                      </a:endParaRPr>
                    </a:p>
                  </a:txBody>
                  <a:tcPr/>
                </a:tc>
              </a:tr>
            </a:tbl>
          </a:graphicData>
        </a:graphic>
      </p:graphicFrame>
      <p:sp>
        <p:nvSpPr>
          <p:cNvPr id="4" name="Rectangle 3"/>
          <p:cNvSpPr/>
          <p:nvPr/>
        </p:nvSpPr>
        <p:spPr>
          <a:xfrm>
            <a:off x="323386" y="921090"/>
            <a:ext cx="11552662" cy="4369401"/>
          </a:xfrm>
          <a:prstGeom prst="rect">
            <a:avLst/>
          </a:prstGeom>
        </p:spPr>
        <p:txBody>
          <a:bodyPr wrap="square">
            <a:spAutoFit/>
          </a:bodyPr>
          <a:lstStyle/>
          <a:p>
            <a:pPr marL="457200" indent="-457200" algn="just">
              <a:lnSpc>
                <a:spcPct val="90000"/>
              </a:lnSpc>
              <a:buClr>
                <a:schemeClr val="accent2"/>
              </a:buClr>
              <a:buFont typeface="Wingdings" panose="05000000000000000000" pitchFamily="2" charset="2"/>
              <a:buChar char="§"/>
            </a:pPr>
            <a:endParaRPr lang="fr-FR" altLang="fr-FR" sz="4400" dirty="0" smtClean="0"/>
          </a:p>
          <a:p>
            <a:pPr marL="457200" indent="-457200" algn="just">
              <a:lnSpc>
                <a:spcPct val="90000"/>
              </a:lnSpc>
              <a:buClr>
                <a:schemeClr val="accent2"/>
              </a:buClr>
              <a:buFont typeface="Wingdings" panose="05000000000000000000" pitchFamily="2" charset="2"/>
              <a:buChar char="§"/>
            </a:pPr>
            <a:r>
              <a:rPr lang="fr-FR" altLang="fr-FR" sz="4400" dirty="0" smtClean="0"/>
              <a:t>Elle </a:t>
            </a:r>
            <a:r>
              <a:rPr lang="fr-FR" altLang="fr-FR" sz="4400" b="1" dirty="0" smtClean="0"/>
              <a:t>replace l’individu dans son environnement social et individuel</a:t>
            </a:r>
            <a:r>
              <a:rPr lang="fr-FR" altLang="fr-FR" sz="4400" dirty="0" smtClean="0"/>
              <a:t> et examine </a:t>
            </a:r>
            <a:r>
              <a:rPr lang="fr-FR" altLang="fr-FR" sz="4400" b="1" dirty="0" smtClean="0"/>
              <a:t>comment l’individu dans sa trajectoire de vie a interagi </a:t>
            </a:r>
            <a:r>
              <a:rPr lang="fr-FR" altLang="fr-FR" sz="4400" dirty="0" smtClean="0"/>
              <a:t>avec les autres acteurs sociaux, institutionnels et organisationnels,</a:t>
            </a:r>
          </a:p>
          <a:p>
            <a:pPr algn="just">
              <a:lnSpc>
                <a:spcPct val="90000"/>
              </a:lnSpc>
              <a:buClr>
                <a:schemeClr val="accent2"/>
              </a:buClr>
            </a:pPr>
            <a:endParaRPr lang="fr-FR" altLang="fr-FR" sz="4400" dirty="0" smtClean="0"/>
          </a:p>
        </p:txBody>
      </p:sp>
    </p:spTree>
    <p:extLst>
      <p:ext uri="{BB962C8B-B14F-4D97-AF65-F5344CB8AC3E}">
        <p14:creationId xmlns:p14="http://schemas.microsoft.com/office/powerpoint/2010/main" val="376184689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56838"/>
            <a:ext cx="10937488" cy="6266985"/>
          </a:xfrm>
        </p:spPr>
        <p:txBody>
          <a:bodyPr>
            <a:normAutofit fontScale="92500" lnSpcReduction="20000"/>
          </a:bodyPr>
          <a:lstStyle/>
          <a:p>
            <a:pPr marL="0" lvl="0" indent="0">
              <a:buNone/>
            </a:pPr>
            <a:endParaRPr lang="fr-FR" sz="3600" b="1" dirty="0" smtClean="0"/>
          </a:p>
          <a:p>
            <a:pPr marL="0" lvl="0" indent="0">
              <a:buNone/>
            </a:pPr>
            <a:r>
              <a:rPr lang="fr-FR" sz="5200" b="1" dirty="0" smtClean="0">
                <a:solidFill>
                  <a:srgbClr val="0067B4"/>
                </a:solidFill>
              </a:rPr>
              <a:t>Livrables</a:t>
            </a:r>
          </a:p>
          <a:p>
            <a:pPr marL="0" lvl="0" indent="0">
              <a:buNone/>
            </a:pPr>
            <a:endParaRPr lang="fr-FR" sz="1300" dirty="0" smtClean="0"/>
          </a:p>
          <a:p>
            <a:pPr marL="534988" lvl="0" indent="-534988">
              <a:buClr>
                <a:schemeClr val="accent2"/>
              </a:buClr>
              <a:buFont typeface="Wingdings" panose="05000000000000000000" pitchFamily="2" charset="2"/>
              <a:buChar char="§"/>
            </a:pPr>
            <a:r>
              <a:rPr lang="fr-FR" sz="3900" dirty="0" smtClean="0"/>
              <a:t>Présentation </a:t>
            </a:r>
            <a:r>
              <a:rPr lang="fr-FR" sz="3900" dirty="0"/>
              <a:t>théorique des biographies qualitatives sous forme de power point</a:t>
            </a:r>
            <a:r>
              <a:rPr lang="fr-FR" sz="3900" dirty="0" smtClean="0"/>
              <a:t>.</a:t>
            </a:r>
          </a:p>
          <a:p>
            <a:pPr marL="534988" lvl="0" indent="-534988">
              <a:buClr>
                <a:schemeClr val="accent2"/>
              </a:buClr>
              <a:buFont typeface="Wingdings" panose="05000000000000000000" pitchFamily="2" charset="2"/>
              <a:buChar char="§"/>
            </a:pPr>
            <a:endParaRPr lang="fr-SN" sz="3900" dirty="0"/>
          </a:p>
          <a:p>
            <a:pPr marL="534988" lvl="0" indent="-534988">
              <a:buClr>
                <a:schemeClr val="accent2"/>
              </a:buClr>
              <a:buFont typeface="Wingdings" panose="05000000000000000000" pitchFamily="2" charset="2"/>
              <a:buChar char="§"/>
            </a:pPr>
            <a:r>
              <a:rPr lang="fr-FR" sz="3900" dirty="0"/>
              <a:t>Guide d’utilisation des biographies qualitatives et </a:t>
            </a:r>
            <a:r>
              <a:rPr lang="fr-FR" sz="3900" dirty="0" smtClean="0"/>
              <a:t>de </a:t>
            </a:r>
            <a:r>
              <a:rPr lang="fr-FR" sz="3900" dirty="0"/>
              <a:t>conseils pratiques d’application </a:t>
            </a:r>
            <a:r>
              <a:rPr lang="fr-FR" sz="3900" dirty="0" smtClean="0"/>
              <a:t>aux </a:t>
            </a:r>
            <a:r>
              <a:rPr lang="fr-FR" sz="3900" dirty="0"/>
              <a:t>enquêtes COVID-19. </a:t>
            </a:r>
            <a:endParaRPr lang="fr-FR" sz="3900" dirty="0" smtClean="0"/>
          </a:p>
          <a:p>
            <a:pPr marL="534988" lvl="0" indent="-534988">
              <a:buClr>
                <a:schemeClr val="accent2"/>
              </a:buClr>
              <a:buFont typeface="Wingdings" panose="05000000000000000000" pitchFamily="2" charset="2"/>
              <a:buChar char="§"/>
            </a:pPr>
            <a:endParaRPr lang="fr-SN" sz="3900" dirty="0"/>
          </a:p>
          <a:p>
            <a:pPr marL="534988" lvl="0" indent="-534988">
              <a:buClr>
                <a:schemeClr val="accent2"/>
              </a:buClr>
              <a:buFont typeface="Wingdings" panose="05000000000000000000" pitchFamily="2" charset="2"/>
              <a:buChar char="§"/>
            </a:pPr>
            <a:r>
              <a:rPr lang="fr-FR" sz="3900" dirty="0"/>
              <a:t>Animation de deux </a:t>
            </a:r>
            <a:r>
              <a:rPr lang="fr-FR" sz="3900" dirty="0" err="1"/>
              <a:t>webinaires</a:t>
            </a:r>
            <a:r>
              <a:rPr lang="fr-FR" sz="3900" dirty="0"/>
              <a:t> de 2 H destinés aux chercheurs.</a:t>
            </a:r>
          </a:p>
          <a:p>
            <a:pPr marL="0" indent="0">
              <a:buNone/>
            </a:pPr>
            <a:r>
              <a:rPr lang="fr-FR" sz="3600" dirty="0"/>
              <a:t> </a:t>
            </a:r>
            <a:endParaRPr lang="fr-SN" sz="3600" dirty="0"/>
          </a:p>
          <a:p>
            <a:endParaRPr lang="fr-FR" dirty="0"/>
          </a:p>
        </p:txBody>
      </p:sp>
    </p:spTree>
    <p:extLst>
      <p:ext uri="{BB962C8B-B14F-4D97-AF65-F5344CB8AC3E}">
        <p14:creationId xmlns:p14="http://schemas.microsoft.com/office/powerpoint/2010/main" val="601467273"/>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602166"/>
            <a:ext cx="10515600" cy="5574797"/>
          </a:xfrm>
        </p:spPr>
        <p:txBody>
          <a:bodyPr/>
          <a:lstStyle/>
          <a:p>
            <a:endParaRPr lang="fr-FR" altLang="fr-FR" sz="3600" dirty="0" smtClean="0"/>
          </a:p>
          <a:p>
            <a:endParaRPr lang="fr-FR" altLang="fr-FR" sz="3600" dirty="0"/>
          </a:p>
          <a:p>
            <a:pPr marL="446088" indent="-446088">
              <a:buClr>
                <a:schemeClr val="accent2"/>
              </a:buClr>
              <a:buFont typeface="Wingdings" panose="05000000000000000000" pitchFamily="2" charset="2"/>
              <a:buChar char="§"/>
            </a:pPr>
            <a:r>
              <a:rPr lang="fr-FR" altLang="fr-FR" sz="3600" dirty="0" smtClean="0"/>
              <a:t>L’analyse </a:t>
            </a:r>
            <a:r>
              <a:rPr lang="fr-FR" altLang="fr-FR" sz="3600" dirty="0"/>
              <a:t>des biographies, permet de </a:t>
            </a:r>
            <a:r>
              <a:rPr lang="fr-FR" altLang="fr-FR" sz="3600" b="1" dirty="0"/>
              <a:t>suivre les divers états d’un même </a:t>
            </a:r>
            <a:r>
              <a:rPr lang="fr-FR" altLang="fr-FR" sz="3600" b="1" dirty="0" smtClean="0"/>
              <a:t>individu.</a:t>
            </a:r>
            <a:endParaRPr lang="fr-FR" altLang="fr-FR" sz="3600" dirty="0"/>
          </a:p>
          <a:p>
            <a:pPr>
              <a:buClr>
                <a:schemeClr val="accent2"/>
              </a:buClr>
              <a:buFont typeface="Wingdings" panose="05000000000000000000" pitchFamily="2" charset="2"/>
              <a:buChar char="§"/>
            </a:pPr>
            <a:endParaRPr lang="fr-FR" dirty="0"/>
          </a:p>
        </p:txBody>
      </p:sp>
    </p:spTree>
    <p:extLst>
      <p:ext uri="{BB962C8B-B14F-4D97-AF65-F5344CB8AC3E}">
        <p14:creationId xmlns:p14="http://schemas.microsoft.com/office/powerpoint/2010/main" val="592563026"/>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33236495"/>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fontAlgn="auto">
                        <a:spcAft>
                          <a:spcPts val="0"/>
                        </a:spcAft>
                        <a:defRPr/>
                      </a:pPr>
                      <a:r>
                        <a:rPr lang="fr-FR" sz="3600" b="1" kern="1200" dirty="0" smtClean="0">
                          <a:solidFill>
                            <a:schemeClr val="lt1"/>
                          </a:solidFill>
                          <a:latin typeface="+mn-lt"/>
                          <a:ea typeface="+mn-ea"/>
                          <a:cs typeface="+mn-cs"/>
                        </a:rPr>
                        <a:t>LA BIOGRAPHIE, UNE APPROCHE LONGITUDINALE</a:t>
                      </a:r>
                      <a:endParaRPr lang="fr-FR" sz="3600" b="1" kern="1200" dirty="0">
                        <a:solidFill>
                          <a:schemeClr val="lt1"/>
                        </a:solidFill>
                        <a:latin typeface="+mn-lt"/>
                        <a:ea typeface="+mn-ea"/>
                        <a:cs typeface="+mn-cs"/>
                      </a:endParaRPr>
                    </a:p>
                  </a:txBody>
                  <a:tcPr/>
                </a:tc>
              </a:tr>
            </a:tbl>
          </a:graphicData>
        </a:graphic>
      </p:graphicFrame>
      <p:sp>
        <p:nvSpPr>
          <p:cNvPr id="4" name="Rectangle 3"/>
          <p:cNvSpPr/>
          <p:nvPr/>
        </p:nvSpPr>
        <p:spPr>
          <a:xfrm>
            <a:off x="323386" y="921090"/>
            <a:ext cx="11552662" cy="3150606"/>
          </a:xfrm>
          <a:prstGeom prst="rect">
            <a:avLst/>
          </a:prstGeom>
        </p:spPr>
        <p:txBody>
          <a:bodyPr wrap="square">
            <a:spAutoFit/>
          </a:bodyPr>
          <a:lstStyle/>
          <a:p>
            <a:pPr marL="457200" indent="-457200" algn="just">
              <a:lnSpc>
                <a:spcPct val="90000"/>
              </a:lnSpc>
              <a:buClr>
                <a:schemeClr val="accent2"/>
              </a:buClr>
              <a:buFont typeface="Wingdings" panose="05000000000000000000" pitchFamily="2" charset="2"/>
              <a:buChar char="§"/>
            </a:pPr>
            <a:endParaRPr lang="fr-FR" altLang="fr-FR" sz="4400" dirty="0" smtClean="0"/>
          </a:p>
          <a:p>
            <a:pPr marL="457200" indent="-457200" algn="just">
              <a:lnSpc>
                <a:spcPct val="90000"/>
              </a:lnSpc>
              <a:buClr>
                <a:schemeClr val="accent2"/>
              </a:buClr>
              <a:buFont typeface="Wingdings" panose="05000000000000000000" pitchFamily="2" charset="2"/>
              <a:buChar char="§"/>
            </a:pPr>
            <a:r>
              <a:rPr lang="fr-FR" altLang="fr-FR" sz="4400" dirty="0" smtClean="0"/>
              <a:t>Les </a:t>
            </a:r>
            <a:r>
              <a:rPr lang="fr-FR" altLang="fr-FR" sz="4400" b="1" dirty="0" smtClean="0"/>
              <a:t>événements interviennent en fonction de son âge</a:t>
            </a:r>
            <a:r>
              <a:rPr lang="fr-FR" altLang="fr-FR" sz="4400" dirty="0" smtClean="0"/>
              <a:t>, mais aussi de la période </a:t>
            </a:r>
            <a:r>
              <a:rPr lang="fr-FR" altLang="fr-FR" sz="4400" b="1" dirty="0" smtClean="0"/>
              <a:t>où il risque de connaître </a:t>
            </a:r>
            <a:r>
              <a:rPr lang="fr-FR" altLang="fr-FR" sz="4400" dirty="0" smtClean="0"/>
              <a:t>un événement.</a:t>
            </a:r>
          </a:p>
          <a:p>
            <a:pPr algn="just">
              <a:lnSpc>
                <a:spcPct val="90000"/>
              </a:lnSpc>
              <a:buClr>
                <a:schemeClr val="accent2"/>
              </a:buClr>
            </a:pPr>
            <a:endParaRPr lang="fr-FR" altLang="fr-FR" sz="4400" dirty="0" smtClean="0"/>
          </a:p>
        </p:txBody>
      </p:sp>
    </p:spTree>
    <p:extLst>
      <p:ext uri="{BB962C8B-B14F-4D97-AF65-F5344CB8AC3E}">
        <p14:creationId xmlns:p14="http://schemas.microsoft.com/office/powerpoint/2010/main" val="2789123812"/>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512956"/>
            <a:ext cx="10515600" cy="5664007"/>
          </a:xfrm>
        </p:spPr>
        <p:txBody>
          <a:bodyPr>
            <a:normAutofit/>
          </a:bodyPr>
          <a:lstStyle/>
          <a:p>
            <a:pPr marL="534988" indent="-534988" algn="just">
              <a:buClr>
                <a:schemeClr val="accent2"/>
              </a:buClr>
              <a:buFont typeface="Wingdings" panose="05000000000000000000" pitchFamily="2" charset="2"/>
              <a:buChar char="§"/>
            </a:pPr>
            <a:endParaRPr lang="fr-FR" altLang="fr-FR" sz="3800" dirty="0" smtClean="0"/>
          </a:p>
          <a:p>
            <a:pPr marL="534988" indent="-534988" algn="just">
              <a:buClr>
                <a:schemeClr val="accent2"/>
              </a:buClr>
              <a:buFont typeface="Wingdings" panose="05000000000000000000" pitchFamily="2" charset="2"/>
              <a:buChar char="§"/>
            </a:pPr>
            <a:r>
              <a:rPr lang="fr-FR" altLang="fr-FR" sz="4000" dirty="0" smtClean="0"/>
              <a:t>Elle </a:t>
            </a:r>
            <a:r>
              <a:rPr lang="fr-FR" altLang="fr-FR" sz="4000" b="1" dirty="0"/>
              <a:t>situe l’individu dans ses trajectoires de vie </a:t>
            </a:r>
            <a:endParaRPr lang="fr-FR" altLang="fr-FR" sz="4000" b="1" dirty="0" smtClean="0"/>
          </a:p>
          <a:p>
            <a:pPr marL="534988" indent="-534988" algn="just">
              <a:buClr>
                <a:schemeClr val="accent2"/>
              </a:buClr>
              <a:buFont typeface="Wingdings" panose="05000000000000000000" pitchFamily="2" charset="2"/>
              <a:buChar char="§"/>
            </a:pPr>
            <a:endParaRPr lang="fr-FR" altLang="fr-FR" sz="4000" b="1" dirty="0"/>
          </a:p>
          <a:p>
            <a:pPr marL="534988" indent="-534988" algn="just">
              <a:buClr>
                <a:schemeClr val="accent2"/>
              </a:buClr>
              <a:buFont typeface="Wingdings" panose="05000000000000000000" pitchFamily="2" charset="2"/>
              <a:buChar char="§"/>
            </a:pPr>
            <a:r>
              <a:rPr lang="fr-FR" altLang="fr-FR" sz="4000" dirty="0" smtClean="0"/>
              <a:t>ainsi </a:t>
            </a:r>
            <a:r>
              <a:rPr lang="fr-FR" altLang="fr-FR" sz="4000" dirty="0"/>
              <a:t>que </a:t>
            </a:r>
            <a:r>
              <a:rPr lang="fr-FR" altLang="fr-FR" sz="4000" b="1" dirty="0"/>
              <a:t>le récit qu’il en donne où faits, états du vécu et </a:t>
            </a:r>
            <a:r>
              <a:rPr lang="fr-FR" altLang="fr-FR" sz="4000" b="1" dirty="0" smtClean="0"/>
              <a:t>sentiments convergent </a:t>
            </a:r>
            <a:r>
              <a:rPr lang="fr-FR" altLang="fr-FR" sz="4000" b="1" dirty="0"/>
              <a:t>dans le temps </a:t>
            </a:r>
            <a:r>
              <a:rPr lang="fr-FR" altLang="fr-FR" sz="4000" dirty="0"/>
              <a:t>vers le </a:t>
            </a:r>
            <a:r>
              <a:rPr lang="fr-FR" altLang="fr-FR" sz="4000" b="1" dirty="0"/>
              <a:t>sens de ses actes et pensées.</a:t>
            </a:r>
          </a:p>
          <a:p>
            <a:pPr marL="534988" indent="-534988" algn="just">
              <a:buClr>
                <a:schemeClr val="accent2"/>
              </a:buClr>
              <a:buFont typeface="Wingdings" panose="05000000000000000000" pitchFamily="2" charset="2"/>
              <a:buChar char="§"/>
            </a:pPr>
            <a:endParaRPr lang="fr-FR" sz="3800" dirty="0"/>
          </a:p>
        </p:txBody>
      </p:sp>
    </p:spTree>
    <p:extLst>
      <p:ext uri="{BB962C8B-B14F-4D97-AF65-F5344CB8AC3E}">
        <p14:creationId xmlns:p14="http://schemas.microsoft.com/office/powerpoint/2010/main" val="3470388813"/>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3202010589"/>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3600" cap="none" dirty="0" smtClean="0"/>
                        <a:t>L’intérêt sociologique au delà des biais</a:t>
                      </a:r>
                      <a:endParaRPr lang="fr-FR" sz="900" dirty="0" smtClean="0"/>
                    </a:p>
                  </a:txBody>
                  <a:tcPr/>
                </a:tc>
              </a:tr>
            </a:tbl>
          </a:graphicData>
        </a:graphic>
      </p:graphicFrame>
      <p:sp>
        <p:nvSpPr>
          <p:cNvPr id="4" name="Rectangle 3"/>
          <p:cNvSpPr/>
          <p:nvPr/>
        </p:nvSpPr>
        <p:spPr>
          <a:xfrm>
            <a:off x="440475" y="921090"/>
            <a:ext cx="11552661" cy="4893647"/>
          </a:xfrm>
          <a:prstGeom prst="rect">
            <a:avLst/>
          </a:prstGeom>
        </p:spPr>
        <p:txBody>
          <a:bodyPr wrap="square">
            <a:spAutoFit/>
          </a:bodyPr>
          <a:lstStyle/>
          <a:p>
            <a:endParaRPr lang="fr-FR" altLang="fr-FR" sz="1200" dirty="0" smtClean="0"/>
          </a:p>
          <a:p>
            <a:pPr marL="457200" indent="-457200">
              <a:buClr>
                <a:schemeClr val="accent2"/>
              </a:buClr>
              <a:buFont typeface="Wingdings" panose="05000000000000000000" pitchFamily="2" charset="2"/>
              <a:buChar char="§"/>
            </a:pPr>
            <a:r>
              <a:rPr lang="fr-FR" altLang="fr-FR" sz="3600" dirty="0" smtClean="0"/>
              <a:t>Tout récit de vie renseigne sur les faits, le sens des acteurs y compris les déformations voulues ou non par celui qui se raconte, </a:t>
            </a:r>
          </a:p>
          <a:p>
            <a:pPr>
              <a:buClr>
                <a:schemeClr val="accent2"/>
              </a:buClr>
            </a:pPr>
            <a:endParaRPr lang="fr-FR" altLang="fr-FR" sz="1200" dirty="0" smtClean="0"/>
          </a:p>
          <a:p>
            <a:pPr marL="457200" indent="-457200">
              <a:buClr>
                <a:schemeClr val="accent2"/>
              </a:buClr>
              <a:buFont typeface="Wingdings" panose="05000000000000000000" pitchFamily="2" charset="2"/>
              <a:buChar char="§"/>
            </a:pPr>
            <a:r>
              <a:rPr lang="fr-FR" altLang="fr-FR" sz="3600" dirty="0" smtClean="0"/>
              <a:t>les articulations entre événements et états,</a:t>
            </a:r>
          </a:p>
          <a:p>
            <a:pPr>
              <a:buClr>
                <a:schemeClr val="accent2"/>
              </a:buClr>
            </a:pPr>
            <a:endParaRPr lang="fr-FR" altLang="fr-FR" sz="1200" dirty="0" smtClean="0"/>
          </a:p>
          <a:p>
            <a:pPr marL="457200" indent="-457200">
              <a:buClr>
                <a:schemeClr val="accent2"/>
              </a:buClr>
              <a:buFont typeface="Wingdings" panose="05000000000000000000" pitchFamily="2" charset="2"/>
              <a:buChar char="§"/>
            </a:pPr>
            <a:r>
              <a:rPr lang="fr-FR" altLang="fr-FR" sz="3600" dirty="0" smtClean="0"/>
              <a:t>les dynamiques et leur fabrique dans le temps, </a:t>
            </a:r>
          </a:p>
          <a:p>
            <a:pPr>
              <a:buClr>
                <a:schemeClr val="accent2"/>
              </a:buClr>
            </a:pPr>
            <a:endParaRPr lang="fr-FR" altLang="fr-FR" sz="1200" dirty="0" smtClean="0"/>
          </a:p>
          <a:p>
            <a:pPr marL="457200" indent="-457200">
              <a:buClr>
                <a:schemeClr val="accent2"/>
              </a:buClr>
              <a:buFont typeface="Wingdings" panose="05000000000000000000" pitchFamily="2" charset="2"/>
              <a:buChar char="§"/>
            </a:pPr>
            <a:r>
              <a:rPr lang="fr-FR" altLang="fr-FR" sz="3600" dirty="0" smtClean="0"/>
              <a:t>leur espace de vie et leur gouvernance, </a:t>
            </a:r>
          </a:p>
          <a:p>
            <a:pPr>
              <a:buClr>
                <a:schemeClr val="accent2"/>
              </a:buClr>
            </a:pPr>
            <a:endParaRPr lang="fr-FR" altLang="fr-FR" sz="1200" dirty="0" smtClean="0"/>
          </a:p>
          <a:p>
            <a:pPr marL="457200" indent="-457200">
              <a:buClr>
                <a:schemeClr val="accent2"/>
              </a:buClr>
              <a:buFont typeface="Wingdings" panose="05000000000000000000" pitchFamily="2" charset="2"/>
              <a:buChar char="§"/>
            </a:pPr>
            <a:r>
              <a:rPr lang="fr-FR" altLang="fr-FR" sz="3600" dirty="0" smtClean="0"/>
              <a:t>le tout par des acteurs sociaux, dépositaires d’enjeux.</a:t>
            </a:r>
          </a:p>
        </p:txBody>
      </p:sp>
    </p:spTree>
    <p:extLst>
      <p:ext uri="{BB962C8B-B14F-4D97-AF65-F5344CB8AC3E}">
        <p14:creationId xmlns:p14="http://schemas.microsoft.com/office/powerpoint/2010/main" val="2140337820"/>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1152456144"/>
              </p:ext>
            </p:extLst>
          </p:nvPr>
        </p:nvGraphicFramePr>
        <p:xfrm>
          <a:off x="401445" y="2364058"/>
          <a:ext cx="11552662" cy="1188720"/>
        </p:xfrm>
        <a:graphic>
          <a:graphicData uri="http://schemas.openxmlformats.org/drawingml/2006/table">
            <a:tbl>
              <a:tblPr firstRow="1" bandRow="1">
                <a:tableStyleId>{5C22544A-7EE6-4342-B048-85BDC9FD1C3A}</a:tableStyleId>
              </a:tblPr>
              <a:tblGrid>
                <a:gridCol w="11552662"/>
              </a:tblGrid>
              <a:tr h="742671">
                <a:tc>
                  <a:txBody>
                    <a:bodyPr/>
                    <a:lstStyle/>
                    <a:p>
                      <a:pPr marL="534988" marR="0" lvl="0" indent="-534988" algn="l" defTabSz="914400" rtl="0" eaLnBrk="1" fontAlgn="auto" latinLnBrk="0" hangingPunct="1">
                        <a:lnSpc>
                          <a:spcPct val="100000"/>
                        </a:lnSpc>
                        <a:spcBef>
                          <a:spcPts val="0"/>
                        </a:spcBef>
                        <a:spcAft>
                          <a:spcPts val="0"/>
                        </a:spcAft>
                        <a:buClrTx/>
                        <a:buSzTx/>
                        <a:buFontTx/>
                        <a:buNone/>
                        <a:tabLst/>
                        <a:defRPr/>
                      </a:pPr>
                      <a:r>
                        <a:rPr lang="fr-FR" sz="3600" dirty="0" smtClean="0">
                          <a:ea typeface="ＭＳ Ｐゴシック" charset="0"/>
                        </a:rPr>
                        <a:t>3. BIOGRAPHIE, HISTOIRE DE</a:t>
                      </a:r>
                      <a:r>
                        <a:rPr lang="fr-FR" sz="3600" baseline="0" dirty="0" smtClean="0">
                          <a:ea typeface="ＭＳ Ｐゴシック" charset="0"/>
                        </a:rPr>
                        <a:t> VIE</a:t>
                      </a:r>
                      <a:r>
                        <a:rPr lang="fr-FR" sz="3600" dirty="0" smtClean="0">
                          <a:ea typeface="ＭＳ Ｐゴシック" charset="0"/>
                        </a:rPr>
                        <a:t>, RÉCIT DE VIE, PARCOURS DE VIE: QUELLES NUANCES DE SYNONYMES ?</a:t>
                      </a:r>
                      <a:endParaRPr lang="fr-FR" sz="900" dirty="0" smtClean="0"/>
                    </a:p>
                  </a:txBody>
                  <a:tcPr/>
                </a:tc>
              </a:tr>
            </a:tbl>
          </a:graphicData>
        </a:graphic>
      </p:graphicFrame>
    </p:spTree>
    <p:extLst>
      <p:ext uri="{BB962C8B-B14F-4D97-AF65-F5344CB8AC3E}">
        <p14:creationId xmlns:p14="http://schemas.microsoft.com/office/powerpoint/2010/main" val="528516949"/>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4222172158"/>
              </p:ext>
            </p:extLst>
          </p:nvPr>
        </p:nvGraphicFramePr>
        <p:xfrm>
          <a:off x="323386" y="178419"/>
          <a:ext cx="11552662" cy="1188720"/>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3600" cap="none" dirty="0" smtClean="0">
                          <a:ea typeface="ＭＳ Ｐゴシック" charset="0"/>
                        </a:rPr>
                        <a:t>Biographie, histoire de vie, récit de vie, parcours de vie: quelles nuances de synonymes?</a:t>
                      </a:r>
                      <a:endParaRPr lang="fr-FR" sz="900" dirty="0" smtClean="0"/>
                    </a:p>
                  </a:txBody>
                  <a:tcPr/>
                </a:tc>
              </a:tr>
            </a:tbl>
          </a:graphicData>
        </a:graphic>
      </p:graphicFrame>
      <p:sp>
        <p:nvSpPr>
          <p:cNvPr id="4" name="Rectangle 3"/>
          <p:cNvSpPr/>
          <p:nvPr/>
        </p:nvSpPr>
        <p:spPr>
          <a:xfrm>
            <a:off x="323386" y="1658390"/>
            <a:ext cx="11552662" cy="3539430"/>
          </a:xfrm>
          <a:prstGeom prst="rect">
            <a:avLst/>
          </a:prstGeom>
        </p:spPr>
        <p:txBody>
          <a:bodyPr wrap="square">
            <a:spAutoFit/>
          </a:bodyPr>
          <a:lstStyle/>
          <a:p>
            <a:pPr marL="571500" indent="-571500">
              <a:buClr>
                <a:schemeClr val="accent2"/>
              </a:buClr>
              <a:buFont typeface="Wingdings" panose="05000000000000000000" pitchFamily="2" charset="2"/>
              <a:buChar char="§"/>
            </a:pPr>
            <a:r>
              <a:rPr lang="fr-FR" altLang="fr-FR" sz="4400" b="1" dirty="0" smtClean="0"/>
              <a:t>Biographie : </a:t>
            </a:r>
          </a:p>
          <a:p>
            <a:r>
              <a:rPr lang="fr-FR" sz="3600" dirty="0"/>
              <a:t>Selon </a:t>
            </a:r>
            <a:r>
              <a:rPr lang="fr-FR" sz="3600" dirty="0" err="1"/>
              <a:t>Kohli</a:t>
            </a:r>
            <a:r>
              <a:rPr lang="fr-FR" sz="3600" dirty="0"/>
              <a:t> (1986) </a:t>
            </a:r>
          </a:p>
          <a:p>
            <a:endParaRPr lang="fr-FR" sz="3600" dirty="0"/>
          </a:p>
          <a:p>
            <a:r>
              <a:rPr lang="fr-FR" sz="3600" dirty="0"/>
              <a:t>« une biographie est </a:t>
            </a:r>
            <a:r>
              <a:rPr lang="fr-FR" sz="3600" b="1" dirty="0"/>
              <a:t>une histoire racontée en temps réel </a:t>
            </a:r>
            <a:r>
              <a:rPr lang="fr-FR" sz="3600" dirty="0"/>
              <a:t>sur des événements </a:t>
            </a:r>
            <a:r>
              <a:rPr lang="fr-FR" sz="3600" b="1" dirty="0"/>
              <a:t>du passé d’une personne </a:t>
            </a:r>
            <a:r>
              <a:rPr lang="fr-FR" sz="3600" dirty="0"/>
              <a:t>et de </a:t>
            </a:r>
            <a:r>
              <a:rPr lang="fr-FR" sz="3600" b="1" dirty="0"/>
              <a:t>sa vision de l’avenir </a:t>
            </a:r>
            <a:r>
              <a:rPr lang="fr-FR" sz="3600" dirty="0"/>
              <a:t>»</a:t>
            </a:r>
            <a:r>
              <a:rPr lang="fr-FR" sz="3600" dirty="0" smtClean="0"/>
              <a:t>.</a:t>
            </a:r>
            <a:endParaRPr lang="fr-FR" sz="3600" dirty="0"/>
          </a:p>
        </p:txBody>
      </p:sp>
    </p:spTree>
    <p:extLst>
      <p:ext uri="{BB962C8B-B14F-4D97-AF65-F5344CB8AC3E}">
        <p14:creationId xmlns:p14="http://schemas.microsoft.com/office/powerpoint/2010/main" val="4130479406"/>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1992733314"/>
              </p:ext>
            </p:extLst>
          </p:nvPr>
        </p:nvGraphicFramePr>
        <p:xfrm>
          <a:off x="323386" y="178419"/>
          <a:ext cx="11552662" cy="777240"/>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3600" b="1" dirty="0" smtClean="0">
                          <a:ea typeface="ＭＳ Ｐゴシック" charset="0"/>
                        </a:rPr>
                        <a:t>HISTOIRE DE VIE</a:t>
                      </a:r>
                      <a:br>
                        <a:rPr lang="fr-FR" sz="3600" b="1" dirty="0" smtClean="0">
                          <a:ea typeface="ＭＳ Ｐゴシック" charset="0"/>
                        </a:rPr>
                      </a:br>
                      <a:endParaRPr lang="fr-FR" sz="900" dirty="0" smtClean="0"/>
                    </a:p>
                  </a:txBody>
                  <a:tcPr/>
                </a:tc>
              </a:tr>
            </a:tbl>
          </a:graphicData>
        </a:graphic>
      </p:graphicFrame>
      <p:sp>
        <p:nvSpPr>
          <p:cNvPr id="4" name="Rectangle 3"/>
          <p:cNvSpPr/>
          <p:nvPr/>
        </p:nvSpPr>
        <p:spPr>
          <a:xfrm>
            <a:off x="323386" y="1315844"/>
            <a:ext cx="11552662" cy="5078313"/>
          </a:xfrm>
          <a:prstGeom prst="rect">
            <a:avLst/>
          </a:prstGeom>
        </p:spPr>
        <p:txBody>
          <a:bodyPr wrap="square">
            <a:spAutoFit/>
          </a:bodyPr>
          <a:lstStyle/>
          <a:p>
            <a:pPr marL="571500" indent="-571500" algn="just">
              <a:buClr>
                <a:schemeClr val="accent2"/>
              </a:buClr>
              <a:buFont typeface="Wingdings" panose="05000000000000000000" pitchFamily="2" charset="2"/>
              <a:buChar char="§"/>
            </a:pPr>
            <a:r>
              <a:rPr lang="fr-FR" altLang="fr-FR" sz="3600" b="1" dirty="0" smtClean="0"/>
              <a:t>Histoire de vie: </a:t>
            </a:r>
          </a:p>
          <a:p>
            <a:pPr marL="571500" indent="-571500" algn="just">
              <a:buClr>
                <a:schemeClr val="accent2"/>
              </a:buClr>
              <a:buFont typeface="Wingdings" panose="05000000000000000000" pitchFamily="2" charset="2"/>
              <a:buChar char="§"/>
            </a:pPr>
            <a:r>
              <a:rPr lang="fr-FR" altLang="fr-FR" sz="3600" dirty="0" smtClean="0"/>
              <a:t>la vie de l’individu est </a:t>
            </a:r>
            <a:r>
              <a:rPr lang="fr-FR" altLang="fr-FR" sz="3600" b="1" dirty="0" smtClean="0"/>
              <a:t>racontée par lui même ou une autre personne</a:t>
            </a:r>
          </a:p>
          <a:p>
            <a:pPr marL="571500" indent="-571500" algn="just">
              <a:buClr>
                <a:schemeClr val="accent2"/>
              </a:buClr>
              <a:buFont typeface="Wingdings" panose="05000000000000000000" pitchFamily="2" charset="2"/>
              <a:buChar char="§"/>
            </a:pPr>
            <a:r>
              <a:rPr lang="fr-FR" altLang="fr-FR" sz="3600" dirty="0" smtClean="0"/>
              <a:t>dans son </a:t>
            </a:r>
            <a:r>
              <a:rPr lang="fr-FR" altLang="fr-FR" sz="3600" b="1" dirty="0" smtClean="0"/>
              <a:t>historicité</a:t>
            </a:r>
            <a:r>
              <a:rPr lang="fr-FR" altLang="fr-FR" sz="3600" dirty="0" smtClean="0"/>
              <a:t> en brassant son environnement et </a:t>
            </a:r>
          </a:p>
          <a:p>
            <a:pPr marL="571500" indent="-571500" algn="just">
              <a:buClr>
                <a:schemeClr val="accent2"/>
              </a:buClr>
              <a:buFont typeface="Wingdings" panose="05000000000000000000" pitchFamily="2" charset="2"/>
              <a:buChar char="§"/>
            </a:pPr>
            <a:r>
              <a:rPr lang="fr-FR" altLang="fr-FR" sz="3600" dirty="0" smtClean="0"/>
              <a:t>en intégrant les </a:t>
            </a:r>
            <a:r>
              <a:rPr lang="fr-FR" altLang="fr-FR" sz="3600" b="1" dirty="0" smtClean="0"/>
              <a:t>sources archivistiques, le témoignage </a:t>
            </a:r>
            <a:r>
              <a:rPr lang="fr-FR" altLang="fr-FR" sz="3600" dirty="0" smtClean="0"/>
              <a:t>de ses contemporains, etc.</a:t>
            </a:r>
          </a:p>
          <a:p>
            <a:pPr marL="571500" indent="-571500" algn="just">
              <a:buClr>
                <a:schemeClr val="accent2"/>
              </a:buClr>
              <a:buFont typeface="Wingdings" panose="05000000000000000000" pitchFamily="2" charset="2"/>
              <a:buChar char="§"/>
            </a:pPr>
            <a:r>
              <a:rPr lang="fr-FR" altLang="fr-FR" sz="3600" dirty="0" smtClean="0"/>
              <a:t>le récit est global en associant </a:t>
            </a:r>
            <a:r>
              <a:rPr lang="fr-FR" altLang="fr-FR" sz="3600" b="1" dirty="0" smtClean="0"/>
              <a:t>« plusieurs voix » </a:t>
            </a:r>
            <a:r>
              <a:rPr lang="fr-FR" altLang="fr-FR" sz="3600" dirty="0" smtClean="0"/>
              <a:t>pour rendre les </a:t>
            </a:r>
            <a:r>
              <a:rPr lang="fr-FR" altLang="fr-FR" sz="3600" b="1" dirty="0" smtClean="0"/>
              <a:t>complexités de la vie de l’acteur central, inséré dans son monde.</a:t>
            </a:r>
            <a:endParaRPr lang="fr-FR" sz="3600" b="1" dirty="0"/>
          </a:p>
        </p:txBody>
      </p:sp>
    </p:spTree>
    <p:extLst>
      <p:ext uri="{BB962C8B-B14F-4D97-AF65-F5344CB8AC3E}">
        <p14:creationId xmlns:p14="http://schemas.microsoft.com/office/powerpoint/2010/main" val="1815059190"/>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214704"/>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1093243885"/>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3600" b="1" cap="none" dirty="0" smtClean="0"/>
                        <a:t>Récit de vie</a:t>
                      </a:r>
                      <a:endParaRPr lang="fr-FR" sz="900" dirty="0" smtClean="0"/>
                    </a:p>
                  </a:txBody>
                  <a:tcPr/>
                </a:tc>
              </a:tr>
            </a:tbl>
          </a:graphicData>
        </a:graphic>
      </p:graphicFrame>
      <p:sp>
        <p:nvSpPr>
          <p:cNvPr id="4" name="Rectangle 3"/>
          <p:cNvSpPr/>
          <p:nvPr/>
        </p:nvSpPr>
        <p:spPr>
          <a:xfrm>
            <a:off x="245326" y="1163269"/>
            <a:ext cx="11630721" cy="5262979"/>
          </a:xfrm>
          <a:prstGeom prst="rect">
            <a:avLst/>
          </a:prstGeom>
        </p:spPr>
        <p:txBody>
          <a:bodyPr wrap="square">
            <a:spAutoFit/>
          </a:bodyPr>
          <a:lstStyle/>
          <a:p>
            <a:pPr marL="571500" indent="-571500">
              <a:buClr>
                <a:schemeClr val="accent2"/>
              </a:buClr>
              <a:buFont typeface="Wingdings" panose="05000000000000000000" pitchFamily="2" charset="2"/>
              <a:buChar char="§"/>
            </a:pPr>
            <a:r>
              <a:rPr lang="fr-FR" altLang="fr-FR" sz="3600" b="1" dirty="0" smtClean="0"/>
              <a:t>Récit de vie</a:t>
            </a:r>
            <a:r>
              <a:rPr lang="fr-FR" altLang="fr-FR" sz="3600" dirty="0" smtClean="0"/>
              <a:t>, </a:t>
            </a:r>
          </a:p>
          <a:p>
            <a:pPr>
              <a:buClr>
                <a:schemeClr val="accent2"/>
              </a:buClr>
            </a:pPr>
            <a:endParaRPr lang="fr-FR" altLang="fr-FR" sz="1200" dirty="0" smtClean="0"/>
          </a:p>
          <a:p>
            <a:pPr marL="571500" indent="-571500">
              <a:buClr>
                <a:schemeClr val="accent2"/>
              </a:buClr>
              <a:buFont typeface="Wingdings" panose="05000000000000000000" pitchFamily="2" charset="2"/>
              <a:buChar char="§"/>
            </a:pPr>
            <a:r>
              <a:rPr lang="fr-FR" altLang="fr-FR" sz="3600" dirty="0" smtClean="0"/>
              <a:t>C’est </a:t>
            </a:r>
            <a:r>
              <a:rPr lang="fr-FR" altLang="fr-FR" sz="3600" b="1" dirty="0" smtClean="0"/>
              <a:t>l’acteur qui se raconte</a:t>
            </a:r>
            <a:r>
              <a:rPr lang="fr-FR" altLang="fr-FR" sz="3600" dirty="0" smtClean="0"/>
              <a:t>, </a:t>
            </a:r>
          </a:p>
          <a:p>
            <a:pPr>
              <a:buClr>
                <a:schemeClr val="accent2"/>
              </a:buClr>
            </a:pPr>
            <a:endParaRPr lang="fr-FR" altLang="fr-FR" sz="1200" dirty="0" smtClean="0"/>
          </a:p>
          <a:p>
            <a:pPr marL="571500" indent="-571500">
              <a:buClr>
                <a:schemeClr val="accent2"/>
              </a:buClr>
              <a:buFont typeface="Wingdings" panose="05000000000000000000" pitchFamily="2" charset="2"/>
              <a:buChar char="§"/>
            </a:pPr>
            <a:r>
              <a:rPr lang="fr-FR" altLang="fr-FR" sz="3600" dirty="0" smtClean="0"/>
              <a:t>raconte une ou plusieurs séquences de sa vie, </a:t>
            </a:r>
          </a:p>
          <a:p>
            <a:pPr marL="571500" indent="-571500">
              <a:buClr>
                <a:schemeClr val="accent2"/>
              </a:buClr>
              <a:buFont typeface="Wingdings" panose="05000000000000000000" pitchFamily="2" charset="2"/>
              <a:buChar char="§"/>
            </a:pPr>
            <a:r>
              <a:rPr lang="fr-FR" altLang="fr-FR" sz="3600" dirty="0" smtClean="0"/>
              <a:t>la façon dont il a vécu un ou plusieurs événements de sa vie.</a:t>
            </a:r>
          </a:p>
          <a:p>
            <a:pPr>
              <a:buClr>
                <a:schemeClr val="accent2"/>
              </a:buClr>
            </a:pPr>
            <a:endParaRPr lang="fr-FR" altLang="fr-FR" sz="1200" dirty="0" smtClean="0"/>
          </a:p>
          <a:p>
            <a:pPr marL="571500" indent="-571500">
              <a:buClr>
                <a:schemeClr val="accent2"/>
              </a:buClr>
              <a:buFont typeface="Wingdings" panose="05000000000000000000" pitchFamily="2" charset="2"/>
              <a:buChar char="§"/>
            </a:pPr>
            <a:r>
              <a:rPr lang="fr-FR" altLang="fr-FR" sz="3600" dirty="0" smtClean="0"/>
              <a:t> </a:t>
            </a:r>
            <a:r>
              <a:rPr lang="fr-FR" altLang="fr-FR" sz="3600" b="1" dirty="0" smtClean="0"/>
              <a:t>3 types de récit </a:t>
            </a:r>
            <a:r>
              <a:rPr lang="fr-FR" altLang="fr-FR" sz="3600" dirty="0" smtClean="0"/>
              <a:t>: </a:t>
            </a:r>
          </a:p>
          <a:p>
            <a:pPr algn="just">
              <a:buClr>
                <a:schemeClr val="accent2"/>
              </a:buClr>
            </a:pPr>
            <a:endParaRPr lang="fr-FR" altLang="fr-FR" sz="1200" dirty="0" smtClean="0"/>
          </a:p>
          <a:p>
            <a:pPr marL="571500" indent="-571500">
              <a:buClr>
                <a:schemeClr val="accent2"/>
              </a:buClr>
              <a:buFont typeface="Wingdings" panose="05000000000000000000" pitchFamily="2" charset="2"/>
              <a:buChar char="§"/>
            </a:pPr>
            <a:r>
              <a:rPr lang="fr-FR" altLang="fr-FR" sz="3600" dirty="0" smtClean="0"/>
              <a:t>Récit rétrospectif, Récit au vif de l’action et Récit prospectif.</a:t>
            </a:r>
          </a:p>
        </p:txBody>
      </p:sp>
    </p:spTree>
    <p:extLst>
      <p:ext uri="{BB962C8B-B14F-4D97-AF65-F5344CB8AC3E}">
        <p14:creationId xmlns:p14="http://schemas.microsoft.com/office/powerpoint/2010/main" val="3002789263"/>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56117"/>
            <a:ext cx="10515600" cy="6020846"/>
          </a:xfrm>
        </p:spPr>
        <p:txBody>
          <a:bodyPr>
            <a:noAutofit/>
          </a:bodyPr>
          <a:lstStyle/>
          <a:p>
            <a:pPr marL="0" indent="0">
              <a:buNone/>
            </a:pPr>
            <a:endParaRPr lang="fr-FR" sz="3600" b="1" dirty="0" smtClean="0"/>
          </a:p>
          <a:p>
            <a:pPr marL="0" indent="0" algn="just">
              <a:buNone/>
            </a:pPr>
            <a:endParaRPr lang="fr-FR" sz="3600" dirty="0"/>
          </a:p>
          <a:p>
            <a:pPr marL="446088" indent="-446088" algn="just">
              <a:buClr>
                <a:schemeClr val="accent2"/>
              </a:buClr>
              <a:buFont typeface="Wingdings" panose="05000000000000000000" pitchFamily="2" charset="2"/>
              <a:buChar char="§"/>
            </a:pPr>
            <a:r>
              <a:rPr lang="fr-FR" sz="3600" dirty="0" smtClean="0"/>
              <a:t>« L’approche du parcours de vie est relativement jeune et encore en évolution…</a:t>
            </a:r>
          </a:p>
          <a:p>
            <a:pPr marL="446088" indent="-446088" algn="just">
              <a:buClr>
                <a:schemeClr val="accent2"/>
              </a:buClr>
              <a:buFont typeface="Wingdings" panose="05000000000000000000" pitchFamily="2" charset="2"/>
              <a:buChar char="§"/>
            </a:pPr>
            <a:endParaRPr lang="fr-FR" sz="3600" dirty="0"/>
          </a:p>
          <a:p>
            <a:pPr marL="446088" indent="-446088" algn="just">
              <a:buClr>
                <a:schemeClr val="accent2"/>
              </a:buClr>
              <a:buFont typeface="Wingdings" panose="05000000000000000000" pitchFamily="2" charset="2"/>
              <a:buChar char="§"/>
            </a:pPr>
            <a:r>
              <a:rPr lang="fr-FR" sz="3600" dirty="0" smtClean="0"/>
              <a:t>elle analyse </a:t>
            </a:r>
            <a:r>
              <a:rPr lang="fr-FR" sz="3600" b="1" dirty="0" smtClean="0"/>
              <a:t>les phénomènes dans le temps</a:t>
            </a:r>
            <a:r>
              <a:rPr lang="fr-FR" sz="3600" dirty="0" smtClean="0"/>
              <a:t>, les </a:t>
            </a:r>
            <a:r>
              <a:rPr lang="fr-FR" sz="3600" b="1" dirty="0" smtClean="0"/>
              <a:t>recadre selon les contextes </a:t>
            </a:r>
            <a:r>
              <a:rPr lang="fr-FR" sz="3600" dirty="0" smtClean="0"/>
              <a:t>et leur </a:t>
            </a:r>
            <a:r>
              <a:rPr lang="fr-FR" sz="3600" b="1" dirty="0" smtClean="0"/>
              <a:t>donne un sens</a:t>
            </a:r>
            <a:r>
              <a:rPr lang="fr-FR" sz="3600" dirty="0" smtClean="0"/>
              <a:t> ».</a:t>
            </a:r>
          </a:p>
          <a:p>
            <a:pPr marL="0" indent="0">
              <a:buNone/>
            </a:pPr>
            <a:endParaRPr lang="fr-FR" sz="1200" dirty="0"/>
          </a:p>
          <a:p>
            <a:pPr marL="0" indent="0">
              <a:buNone/>
            </a:pPr>
            <a:r>
              <a:rPr lang="fr-FR" sz="3600" dirty="0" smtClean="0"/>
              <a:t>.</a:t>
            </a:r>
            <a:endParaRPr lang="fr-FR" sz="3600" dirty="0"/>
          </a:p>
        </p:txBody>
      </p:sp>
      <p:graphicFrame>
        <p:nvGraphicFramePr>
          <p:cNvPr id="4" name="Tableau 3"/>
          <p:cNvGraphicFramePr>
            <a:graphicFrameLocks noGrp="1"/>
          </p:cNvGraphicFramePr>
          <p:nvPr>
            <p:extLst>
              <p:ext uri="{D42A27DB-BD31-4B8C-83A1-F6EECF244321}">
                <p14:modId xmlns:p14="http://schemas.microsoft.com/office/powerpoint/2010/main" val="1763066193"/>
              </p:ext>
            </p:extLst>
          </p:nvPr>
        </p:nvGraphicFramePr>
        <p:xfrm>
          <a:off x="1288142" y="178419"/>
          <a:ext cx="10178144" cy="742671"/>
        </p:xfrm>
        <a:graphic>
          <a:graphicData uri="http://schemas.openxmlformats.org/drawingml/2006/table">
            <a:tbl>
              <a:tblPr firstRow="1" bandRow="1">
                <a:tableStyleId>{5C22544A-7EE6-4342-B048-85BDC9FD1C3A}</a:tableStyleId>
              </a:tblPr>
              <a:tblGrid>
                <a:gridCol w="10178144"/>
              </a:tblGrid>
              <a:tr h="742671">
                <a:tc>
                  <a:txBody>
                    <a:bodyPr/>
                    <a:lstStyle/>
                    <a:p>
                      <a:pPr marL="0" indent="0" algn="just">
                        <a:buNone/>
                      </a:pPr>
                      <a:r>
                        <a:rPr lang="fr-FR" sz="3600" b="1" dirty="0" smtClean="0"/>
                        <a:t>Le parcours de vie : articuler plusieurs temporalités</a:t>
                      </a:r>
                      <a:endParaRPr lang="fr-FR" sz="3600" dirty="0" smtClean="0"/>
                    </a:p>
                  </a:txBody>
                  <a:tcPr/>
                </a:tc>
              </a:tr>
            </a:tbl>
          </a:graphicData>
        </a:graphic>
      </p:graphicFrame>
    </p:spTree>
    <p:extLst>
      <p:ext uri="{BB962C8B-B14F-4D97-AF65-F5344CB8AC3E}">
        <p14:creationId xmlns:p14="http://schemas.microsoft.com/office/powerpoint/2010/main" val="1915827611"/>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535259"/>
            <a:ext cx="10515600" cy="5641704"/>
          </a:xfrm>
        </p:spPr>
        <p:txBody>
          <a:bodyPr>
            <a:normAutofit/>
          </a:bodyPr>
          <a:lstStyle/>
          <a:p>
            <a:endParaRPr lang="fr-FR" sz="3600" dirty="0" smtClean="0"/>
          </a:p>
          <a:p>
            <a:pPr marL="534988" indent="-534988">
              <a:buClr>
                <a:schemeClr val="accent2"/>
              </a:buClr>
              <a:buFont typeface="Wingdings" panose="05000000000000000000" pitchFamily="2" charset="2"/>
              <a:buChar char="§"/>
            </a:pPr>
            <a:r>
              <a:rPr lang="fr-FR" sz="3600" dirty="0" smtClean="0"/>
              <a:t>«</a:t>
            </a:r>
            <a:r>
              <a:rPr lang="fr-FR" sz="3600" dirty="0"/>
              <a:t> Le parcours de vie est l’étude multidisciplinaire et interdisciplinaire du </a:t>
            </a:r>
            <a:r>
              <a:rPr lang="fr-FR" sz="3600" b="1" dirty="0"/>
              <a:t>déroulement des vies individuelles</a:t>
            </a:r>
            <a:r>
              <a:rPr lang="fr-FR" sz="3600" dirty="0"/>
              <a:t>. </a:t>
            </a:r>
            <a:endParaRPr lang="fr-FR" sz="3600" dirty="0" smtClean="0"/>
          </a:p>
          <a:p>
            <a:pPr marL="534988" indent="-534988">
              <a:buClr>
                <a:schemeClr val="accent2"/>
              </a:buClr>
              <a:buFont typeface="Wingdings" panose="05000000000000000000" pitchFamily="2" charset="2"/>
              <a:buChar char="§"/>
            </a:pPr>
            <a:endParaRPr lang="fr-FR" sz="3600" dirty="0"/>
          </a:p>
          <a:p>
            <a:pPr marL="534988" indent="-534988">
              <a:buClr>
                <a:schemeClr val="accent2"/>
              </a:buClr>
              <a:buFont typeface="Wingdings" panose="05000000000000000000" pitchFamily="2" charset="2"/>
              <a:buChar char="§"/>
            </a:pPr>
            <a:r>
              <a:rPr lang="fr-FR" sz="3600" dirty="0"/>
              <a:t>Les unités de base des analyses sont </a:t>
            </a:r>
            <a:r>
              <a:rPr lang="fr-FR" sz="3600" b="1" dirty="0"/>
              <a:t>les individus et le temps </a:t>
            </a:r>
            <a:r>
              <a:rPr lang="fr-FR" sz="3600" dirty="0"/>
              <a:t>(biologique, biographique, subjectif, social,… » </a:t>
            </a:r>
          </a:p>
          <a:p>
            <a:pPr marL="3679825" indent="-88900">
              <a:buClr>
                <a:schemeClr val="accent2"/>
              </a:buClr>
              <a:buNone/>
            </a:pPr>
            <a:r>
              <a:rPr lang="fr-FR" sz="3600" dirty="0" smtClean="0"/>
              <a:t>Pascale </a:t>
            </a:r>
            <a:r>
              <a:rPr lang="fr-FR" sz="3600" dirty="0"/>
              <a:t>de Montigny Gauthier et Francine de Montigny, 2014</a:t>
            </a:r>
          </a:p>
        </p:txBody>
      </p:sp>
    </p:spTree>
    <p:extLst>
      <p:ext uri="{BB962C8B-B14F-4D97-AF65-F5344CB8AC3E}">
        <p14:creationId xmlns:p14="http://schemas.microsoft.com/office/powerpoint/2010/main" val="254552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2235" y="178419"/>
            <a:ext cx="11708780" cy="6490009"/>
          </a:xfrm>
        </p:spPr>
        <p:txBody>
          <a:bodyPr>
            <a:normAutofit fontScale="70000" lnSpcReduction="20000"/>
          </a:bodyPr>
          <a:lstStyle/>
          <a:p>
            <a:r>
              <a:rPr lang="fr-FR" sz="5400" b="1" dirty="0" smtClean="0">
                <a:solidFill>
                  <a:srgbClr val="0070C0"/>
                </a:solidFill>
              </a:rPr>
              <a:t>PLAN</a:t>
            </a:r>
          </a:p>
          <a:p>
            <a:pPr marL="742950" indent="-742950" algn="just">
              <a:lnSpc>
                <a:spcPct val="80000"/>
              </a:lnSpc>
              <a:buClr>
                <a:srgbClr val="0067B4"/>
              </a:buClr>
              <a:buFont typeface="+mj-lt"/>
              <a:buAutoNum type="arabicPeriod"/>
            </a:pPr>
            <a:r>
              <a:rPr lang="fr-FR" altLang="fr-FR" sz="4400" dirty="0" smtClean="0"/>
              <a:t>Qu’est ce la biographie?</a:t>
            </a:r>
          </a:p>
          <a:p>
            <a:pPr marL="742950" indent="-742950" algn="just">
              <a:lnSpc>
                <a:spcPct val="80000"/>
              </a:lnSpc>
              <a:buClr>
                <a:srgbClr val="0067B4"/>
              </a:buClr>
              <a:buFont typeface="+mj-lt"/>
              <a:buAutoNum type="arabicPeriod"/>
            </a:pPr>
            <a:endParaRPr lang="fr-FR" altLang="fr-FR" sz="4400" dirty="0" smtClean="0"/>
          </a:p>
          <a:p>
            <a:pPr marL="742950" indent="-742950" algn="just">
              <a:lnSpc>
                <a:spcPct val="80000"/>
              </a:lnSpc>
              <a:buClr>
                <a:srgbClr val="0067B4"/>
              </a:buClr>
              <a:buFont typeface="+mj-lt"/>
              <a:buAutoNum type="arabicPeriod"/>
            </a:pPr>
            <a:r>
              <a:rPr lang="fr-FR" altLang="fr-FR" sz="4400" dirty="0" smtClean="0"/>
              <a:t>Historique de la biographie qualitative</a:t>
            </a:r>
          </a:p>
          <a:p>
            <a:pPr marL="742950" indent="-742950" algn="just">
              <a:lnSpc>
                <a:spcPct val="80000"/>
              </a:lnSpc>
              <a:buClr>
                <a:srgbClr val="0067B4"/>
              </a:buClr>
              <a:buFont typeface="+mj-lt"/>
              <a:buAutoNum type="arabicPeriod"/>
            </a:pPr>
            <a:endParaRPr lang="fr-FR" altLang="fr-FR" sz="4400" dirty="0" smtClean="0"/>
          </a:p>
          <a:p>
            <a:pPr marL="742950" indent="-742950" algn="just">
              <a:lnSpc>
                <a:spcPct val="80000"/>
              </a:lnSpc>
              <a:buClr>
                <a:srgbClr val="0067B4"/>
              </a:buClr>
              <a:buFont typeface="+mj-lt"/>
              <a:buAutoNum type="arabicPeriod"/>
            </a:pPr>
            <a:r>
              <a:rPr lang="fr-FR" altLang="fr-FR" sz="4400" dirty="0" smtClean="0"/>
              <a:t>Quelles nuances de synonymes: biographie, histoire de vie et</a:t>
            </a:r>
          </a:p>
          <a:p>
            <a:pPr indent="714375" algn="just">
              <a:lnSpc>
                <a:spcPct val="80000"/>
              </a:lnSpc>
              <a:buClr>
                <a:srgbClr val="0067B4"/>
              </a:buClr>
            </a:pPr>
            <a:r>
              <a:rPr lang="fr-FR" altLang="fr-FR" sz="4400" dirty="0" smtClean="0"/>
              <a:t>récit de vie?</a:t>
            </a:r>
          </a:p>
          <a:p>
            <a:pPr marL="742950" indent="-742950" algn="just">
              <a:lnSpc>
                <a:spcPct val="80000"/>
              </a:lnSpc>
              <a:buClr>
                <a:srgbClr val="0067B4"/>
              </a:buClr>
              <a:buFont typeface="+mj-lt"/>
              <a:buAutoNum type="arabicPeriod"/>
            </a:pPr>
            <a:endParaRPr lang="fr-FR" altLang="fr-FR" sz="4400" dirty="0" smtClean="0"/>
          </a:p>
          <a:p>
            <a:pPr marL="742950" indent="-742950" algn="just">
              <a:lnSpc>
                <a:spcPct val="80000"/>
              </a:lnSpc>
              <a:buClr>
                <a:srgbClr val="0067B4"/>
              </a:buClr>
              <a:buFont typeface="+mj-lt"/>
              <a:buAutoNum type="arabicPeriod" startAt="4"/>
            </a:pPr>
            <a:r>
              <a:rPr lang="fr-FR" altLang="fr-FR" sz="4400" dirty="0" smtClean="0"/>
              <a:t>Etude de cas de récits de vie sur le vécu et les impacts de la</a:t>
            </a:r>
          </a:p>
          <a:p>
            <a:pPr indent="714375" algn="just">
              <a:lnSpc>
                <a:spcPct val="80000"/>
              </a:lnSpc>
              <a:buClr>
                <a:srgbClr val="0067B4"/>
              </a:buClr>
            </a:pPr>
            <a:r>
              <a:rPr lang="fr-FR" altLang="fr-FR" sz="4400" dirty="0" smtClean="0"/>
              <a:t> COVID-19</a:t>
            </a:r>
          </a:p>
          <a:p>
            <a:pPr marL="742950" indent="-742950" algn="just">
              <a:lnSpc>
                <a:spcPct val="80000"/>
              </a:lnSpc>
              <a:buClr>
                <a:srgbClr val="0067B4"/>
              </a:buClr>
              <a:buFont typeface="+mj-lt"/>
              <a:buAutoNum type="arabicPeriod"/>
            </a:pPr>
            <a:endParaRPr lang="fr-FR" altLang="fr-FR" sz="4400" dirty="0" smtClean="0"/>
          </a:p>
          <a:p>
            <a:pPr marL="742950" indent="-742950" algn="just">
              <a:lnSpc>
                <a:spcPct val="80000"/>
              </a:lnSpc>
              <a:buClr>
                <a:srgbClr val="0067B4"/>
              </a:buClr>
              <a:buFont typeface="+mj-lt"/>
              <a:buAutoNum type="arabicPeriod" startAt="5"/>
            </a:pPr>
            <a:r>
              <a:rPr lang="fr-FR" altLang="fr-FR" sz="4400" dirty="0" smtClean="0"/>
              <a:t>Comment recueillir la biographie: Conseils pratiques lors de la</a:t>
            </a:r>
          </a:p>
          <a:p>
            <a:pPr indent="623888" algn="just">
              <a:lnSpc>
                <a:spcPct val="80000"/>
              </a:lnSpc>
              <a:buClr>
                <a:srgbClr val="0067B4"/>
              </a:buClr>
            </a:pPr>
            <a:r>
              <a:rPr lang="fr-FR" altLang="fr-FR" sz="4400" dirty="0" smtClean="0"/>
              <a:t> collecte sur la COVID-19 ?</a:t>
            </a:r>
          </a:p>
          <a:p>
            <a:pPr marL="742950" indent="-742950" algn="just">
              <a:lnSpc>
                <a:spcPct val="80000"/>
              </a:lnSpc>
              <a:buClr>
                <a:srgbClr val="0067B4"/>
              </a:buClr>
              <a:buFont typeface="+mj-lt"/>
              <a:buAutoNum type="arabicPeriod"/>
            </a:pPr>
            <a:endParaRPr lang="fr-FR" altLang="fr-FR" sz="4400" dirty="0" smtClean="0"/>
          </a:p>
          <a:p>
            <a:pPr marL="742950" indent="-742950" algn="just">
              <a:lnSpc>
                <a:spcPct val="80000"/>
              </a:lnSpc>
              <a:buClr>
                <a:srgbClr val="0067B4"/>
              </a:buClr>
              <a:buFont typeface="+mj-lt"/>
              <a:buAutoNum type="arabicPeriod" startAt="6"/>
            </a:pPr>
            <a:r>
              <a:rPr lang="fr-FR" altLang="fr-FR" sz="4400" dirty="0" smtClean="0"/>
              <a:t>Bibliographie</a:t>
            </a:r>
          </a:p>
          <a:p>
            <a:pPr>
              <a:lnSpc>
                <a:spcPct val="80000"/>
              </a:lnSpc>
            </a:pPr>
            <a:endParaRPr lang="fr-FR" altLang="fr-FR" sz="700" dirty="0" smtClean="0"/>
          </a:p>
          <a:p>
            <a:pPr>
              <a:lnSpc>
                <a:spcPct val="80000"/>
              </a:lnSpc>
            </a:pPr>
            <a:endParaRPr lang="fr-FR" altLang="fr-FR" sz="700" dirty="0" smtClean="0"/>
          </a:p>
          <a:p>
            <a:pPr algn="just"/>
            <a:endParaRPr lang="fr-FR" sz="4400" dirty="0">
              <a:solidFill>
                <a:srgbClr val="0070C0"/>
              </a:solidFill>
            </a:endParaRPr>
          </a:p>
        </p:txBody>
      </p:sp>
    </p:spTree>
    <p:extLst>
      <p:ext uri="{BB962C8B-B14F-4D97-AF65-F5344CB8AC3E}">
        <p14:creationId xmlns:p14="http://schemas.microsoft.com/office/powerpoint/2010/main" val="2014480238"/>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68351"/>
            <a:ext cx="10515600" cy="5708612"/>
          </a:xfrm>
        </p:spPr>
        <p:txBody>
          <a:bodyPr>
            <a:normAutofit fontScale="92500" lnSpcReduction="20000"/>
          </a:bodyPr>
          <a:lstStyle/>
          <a:p>
            <a:pPr marL="0" indent="0">
              <a:buNone/>
            </a:pPr>
            <a:endParaRPr lang="fr-FR" sz="3600" b="1" dirty="0" smtClean="0"/>
          </a:p>
          <a:p>
            <a:pPr marL="0" indent="0">
              <a:buNone/>
            </a:pPr>
            <a:r>
              <a:rPr lang="fr-FR" sz="3600" b="1" dirty="0" smtClean="0"/>
              <a:t>5 </a:t>
            </a:r>
            <a:r>
              <a:rPr lang="fr-FR" sz="3600" b="1" dirty="0"/>
              <a:t>principes du parcours de vie</a:t>
            </a:r>
            <a:br>
              <a:rPr lang="fr-FR" sz="3600" b="1" dirty="0"/>
            </a:br>
            <a:r>
              <a:rPr lang="fr-FR" sz="3600" dirty="0"/>
              <a:t>		</a:t>
            </a:r>
            <a:r>
              <a:rPr lang="fr-FR" sz="3600" dirty="0"/>
              <a:t>	</a:t>
            </a:r>
            <a:r>
              <a:rPr lang="fr-FR" sz="3600" dirty="0" smtClean="0"/>
              <a:t>selon </a:t>
            </a:r>
            <a:r>
              <a:rPr lang="fr-FR" sz="3600" dirty="0"/>
              <a:t>Elder, Johnson et </a:t>
            </a:r>
            <a:r>
              <a:rPr lang="fr-FR" sz="3600" dirty="0" err="1"/>
              <a:t>Grosnoe</a:t>
            </a:r>
            <a:r>
              <a:rPr lang="fr-FR" sz="3600" dirty="0"/>
              <a:t> (</a:t>
            </a:r>
            <a:r>
              <a:rPr lang="fr-FR" sz="3600" dirty="0" smtClean="0"/>
              <a:t>2004)</a:t>
            </a:r>
            <a:endParaRPr lang="fr-FR" sz="3600" dirty="0" smtClean="0"/>
          </a:p>
          <a:p>
            <a:endParaRPr lang="fr-FR" sz="3600" dirty="0"/>
          </a:p>
          <a:p>
            <a:pPr marL="457200" indent="-457200" algn="just">
              <a:buClr>
                <a:schemeClr val="accent2"/>
              </a:buClr>
              <a:buFont typeface="+mj-lt"/>
              <a:buAutoNum type="arabicPeriod"/>
            </a:pPr>
            <a:r>
              <a:rPr lang="fr-FR" sz="3900" dirty="0" smtClean="0"/>
              <a:t>Les trajectoires de développement de l’individu s’échelonnent pendant toute la vie et est influencé par les changements sociaux, biologiques et psychologiques.</a:t>
            </a:r>
          </a:p>
          <a:p>
            <a:pPr marL="742950" indent="-742950" algn="just">
              <a:buClr>
                <a:schemeClr val="accent2"/>
              </a:buClr>
              <a:buFont typeface="+mj-lt"/>
              <a:buAutoNum type="arabicPeriod"/>
            </a:pPr>
            <a:endParaRPr lang="fr-FR" sz="3900" dirty="0" smtClean="0"/>
          </a:p>
          <a:p>
            <a:pPr marL="742950" indent="-742950" algn="just">
              <a:buClr>
                <a:schemeClr val="accent2"/>
              </a:buClr>
              <a:buFont typeface="+mj-lt"/>
              <a:buAutoNum type="arabicPeriod"/>
            </a:pPr>
            <a:r>
              <a:rPr lang="fr-FR" sz="3900" dirty="0" smtClean="0"/>
              <a:t>L’</a:t>
            </a:r>
            <a:r>
              <a:rPr lang="fr-FR" sz="3900" dirty="0" err="1" smtClean="0"/>
              <a:t>agentivité</a:t>
            </a:r>
            <a:r>
              <a:rPr lang="fr-FR" sz="3900" dirty="0" smtClean="0"/>
              <a:t>, c’est-à-dire l’individu est responsable de son parcours de vie en prenant lui même ses décisions.</a:t>
            </a:r>
          </a:p>
          <a:p>
            <a:endParaRPr lang="fr-FR" sz="4000" dirty="0"/>
          </a:p>
        </p:txBody>
      </p:sp>
    </p:spTree>
    <p:extLst>
      <p:ext uri="{BB962C8B-B14F-4D97-AF65-F5344CB8AC3E}">
        <p14:creationId xmlns:p14="http://schemas.microsoft.com/office/powerpoint/2010/main" val="1054321905"/>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79141"/>
            <a:ext cx="10515600" cy="5797822"/>
          </a:xfrm>
        </p:spPr>
        <p:txBody>
          <a:bodyPr>
            <a:noAutofit/>
          </a:bodyPr>
          <a:lstStyle/>
          <a:p>
            <a:pPr marL="742950" indent="-742950">
              <a:buClr>
                <a:schemeClr val="accent2"/>
              </a:buClr>
              <a:buFont typeface="+mj-lt"/>
              <a:buAutoNum type="arabicPeriod" startAt="3"/>
            </a:pPr>
            <a:endParaRPr lang="fr-FR" sz="1200" dirty="0" smtClean="0"/>
          </a:p>
          <a:p>
            <a:pPr marL="742950" indent="-742950">
              <a:buClr>
                <a:schemeClr val="accent2"/>
              </a:buClr>
              <a:buFont typeface="+mj-lt"/>
              <a:buAutoNum type="arabicPeriod" startAt="3"/>
            </a:pPr>
            <a:r>
              <a:rPr lang="fr-FR" sz="3600" dirty="0" smtClean="0"/>
              <a:t>Le </a:t>
            </a:r>
            <a:r>
              <a:rPr lang="fr-FR" sz="3600" dirty="0"/>
              <a:t>temps permet par ailleurs de mesurer la durée des transitions, notamment leur ordre et leur temporalité dans le parcours de vie, en s’appuyant sur le concept de l’âge.</a:t>
            </a:r>
          </a:p>
          <a:p>
            <a:pPr>
              <a:buClr>
                <a:schemeClr val="accent2"/>
              </a:buClr>
              <a:buFont typeface="+mj-lt"/>
              <a:buAutoNum type="arabicPeriod" startAt="3"/>
            </a:pPr>
            <a:endParaRPr lang="fr-FR" sz="1200" dirty="0"/>
          </a:p>
          <a:p>
            <a:pPr marL="742950" indent="-742950">
              <a:buClr>
                <a:schemeClr val="accent2"/>
              </a:buClr>
              <a:buFont typeface="+mj-lt"/>
              <a:buAutoNum type="arabicPeriod" startAt="3"/>
            </a:pPr>
            <a:r>
              <a:rPr lang="fr-FR" sz="3600" dirty="0" smtClean="0"/>
              <a:t>Les </a:t>
            </a:r>
            <a:r>
              <a:rPr lang="fr-FR" sz="3600" dirty="0"/>
              <a:t>vies sont liées et interdépendantes au niveau des relations des individus et des réseaux sociaux.</a:t>
            </a:r>
          </a:p>
          <a:p>
            <a:pPr>
              <a:buClr>
                <a:schemeClr val="accent2"/>
              </a:buClr>
              <a:buFont typeface="+mj-lt"/>
              <a:buAutoNum type="arabicPeriod" startAt="3"/>
            </a:pPr>
            <a:endParaRPr lang="fr-FR" sz="1200" dirty="0"/>
          </a:p>
          <a:p>
            <a:pPr marL="742950" indent="-742950">
              <a:buClr>
                <a:schemeClr val="accent2"/>
              </a:buClr>
              <a:buFont typeface="+mj-lt"/>
              <a:buAutoNum type="arabicPeriod" startAt="3"/>
            </a:pPr>
            <a:r>
              <a:rPr lang="fr-FR" sz="3600" dirty="0" smtClean="0"/>
              <a:t>Le </a:t>
            </a:r>
            <a:r>
              <a:rPr lang="fr-FR" sz="3600" dirty="0"/>
              <a:t>contexte historique et social influencent le développement biologique et </a:t>
            </a:r>
            <a:r>
              <a:rPr lang="fr-FR" sz="3600" dirty="0" smtClean="0"/>
              <a:t>psychologique, </a:t>
            </a:r>
            <a:r>
              <a:rPr lang="fr-FR" sz="3600" dirty="0"/>
              <a:t>les </a:t>
            </a:r>
            <a:r>
              <a:rPr lang="fr-FR" sz="3600" dirty="0" smtClean="0"/>
              <a:t>trajectoires </a:t>
            </a:r>
            <a:r>
              <a:rPr lang="fr-FR" sz="3600" dirty="0"/>
              <a:t>individuelles et l’action humaine ».</a:t>
            </a:r>
          </a:p>
          <a:p>
            <a:endParaRPr lang="fr-FR" sz="3600" dirty="0"/>
          </a:p>
        </p:txBody>
      </p:sp>
    </p:spTree>
    <p:extLst>
      <p:ext uri="{BB962C8B-B14F-4D97-AF65-F5344CB8AC3E}">
        <p14:creationId xmlns:p14="http://schemas.microsoft.com/office/powerpoint/2010/main" val="1778505631"/>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67629"/>
            <a:ext cx="10515600" cy="5864729"/>
          </a:xfrm>
        </p:spPr>
        <p:txBody>
          <a:bodyPr>
            <a:normAutofit fontScale="92500" lnSpcReduction="20000"/>
          </a:bodyPr>
          <a:lstStyle/>
          <a:p>
            <a:pPr marL="0" indent="0">
              <a:buNone/>
            </a:pPr>
            <a:endParaRPr lang="fr-FR" sz="3800" b="1" dirty="0" smtClean="0"/>
          </a:p>
          <a:p>
            <a:pPr marL="534988" indent="-534988" algn="just">
              <a:buClr>
                <a:schemeClr val="accent2"/>
              </a:buClr>
              <a:buFont typeface="Wingdings" panose="05000000000000000000" pitchFamily="2" charset="2"/>
              <a:buChar char="§"/>
            </a:pPr>
            <a:endParaRPr lang="fr-FR" sz="3800" dirty="0" smtClean="0"/>
          </a:p>
          <a:p>
            <a:pPr marL="534988" indent="-534988" algn="just">
              <a:buClr>
                <a:schemeClr val="accent2"/>
              </a:buClr>
              <a:buFont typeface="Wingdings" panose="05000000000000000000" pitchFamily="2" charset="2"/>
              <a:buChar char="§"/>
            </a:pPr>
            <a:endParaRPr lang="fr-FR" sz="3800" dirty="0" smtClean="0"/>
          </a:p>
          <a:p>
            <a:pPr marL="534988" indent="-534988" algn="just">
              <a:buClr>
                <a:schemeClr val="accent2"/>
              </a:buClr>
              <a:buFont typeface="Wingdings" panose="05000000000000000000" pitchFamily="2" charset="2"/>
              <a:buChar char="§"/>
            </a:pPr>
            <a:endParaRPr lang="fr-FR" sz="3800" dirty="0"/>
          </a:p>
          <a:p>
            <a:pPr marL="534988" indent="-534988" algn="just">
              <a:buClr>
                <a:schemeClr val="accent2"/>
              </a:buClr>
              <a:buFont typeface="Wingdings" panose="05000000000000000000" pitchFamily="2" charset="2"/>
              <a:buChar char="§"/>
            </a:pPr>
            <a:r>
              <a:rPr lang="fr-FR" sz="3800" dirty="0" smtClean="0"/>
              <a:t>«</a:t>
            </a:r>
            <a:r>
              <a:rPr lang="fr-FR" sz="3800" dirty="0" smtClean="0"/>
              <a:t>  Le récit de vie est un </a:t>
            </a:r>
            <a:r>
              <a:rPr lang="fr-FR" sz="3800" b="1" dirty="0" smtClean="0"/>
              <a:t>discours narratif </a:t>
            </a:r>
            <a:r>
              <a:rPr lang="fr-FR" sz="3800" dirty="0" smtClean="0"/>
              <a:t>à propos </a:t>
            </a:r>
            <a:r>
              <a:rPr lang="fr-FR" sz="3800" b="1" dirty="0" smtClean="0"/>
              <a:t>de l’histoire d’un individu, </a:t>
            </a:r>
            <a:r>
              <a:rPr lang="fr-FR" sz="3800" dirty="0" smtClean="0"/>
              <a:t>racontée de façon improvisée, s’articulant </a:t>
            </a:r>
            <a:r>
              <a:rPr lang="fr-FR" sz="3800" b="1" dirty="0" smtClean="0"/>
              <a:t>autour d’événements, de situations et d’actions</a:t>
            </a:r>
            <a:r>
              <a:rPr lang="fr-FR" sz="3800" dirty="0" smtClean="0"/>
              <a:t>, </a:t>
            </a:r>
            <a:r>
              <a:rPr lang="fr-FR" sz="3800" dirty="0"/>
              <a:t>permettant d’avoir une vue d’ensemble des </a:t>
            </a:r>
            <a:r>
              <a:rPr lang="fr-FR" sz="3800" b="1" dirty="0"/>
              <a:t>processus</a:t>
            </a:r>
            <a:r>
              <a:rPr lang="fr-FR" sz="3800" dirty="0"/>
              <a:t> dans son </a:t>
            </a:r>
            <a:r>
              <a:rPr lang="fr-FR" sz="3800" b="1" dirty="0"/>
              <a:t>parcours de vie </a:t>
            </a:r>
            <a:r>
              <a:rPr lang="fr-FR" sz="3800" dirty="0" smtClean="0"/>
              <a:t>et donnant </a:t>
            </a:r>
            <a:r>
              <a:rPr lang="fr-FR" sz="3800" dirty="0"/>
              <a:t>un accès privilégié à la </a:t>
            </a:r>
            <a:r>
              <a:rPr lang="fr-FR" sz="3800" b="1" dirty="0"/>
              <a:t>réflexivité </a:t>
            </a:r>
            <a:r>
              <a:rPr lang="fr-FR" sz="3800" dirty="0"/>
              <a:t>et l’</a:t>
            </a:r>
            <a:r>
              <a:rPr lang="fr-FR" sz="3800" b="1" dirty="0"/>
              <a:t>expérience </a:t>
            </a:r>
            <a:r>
              <a:rPr lang="fr-FR" sz="3800" dirty="0"/>
              <a:t>du participant </a:t>
            </a:r>
            <a:r>
              <a:rPr lang="fr-FR" sz="3800" dirty="0" smtClean="0"/>
              <a:t>». </a:t>
            </a:r>
            <a:endParaRPr lang="fr-FR" sz="3800" dirty="0"/>
          </a:p>
          <a:p>
            <a:pPr marL="0" indent="0" algn="just">
              <a:buClr>
                <a:schemeClr val="accent2"/>
              </a:buClr>
              <a:buNone/>
            </a:pPr>
            <a:endParaRPr lang="fr-FR" sz="3800" dirty="0"/>
          </a:p>
          <a:p>
            <a:pPr marL="0" indent="0">
              <a:buNone/>
            </a:pPr>
            <a:r>
              <a:rPr lang="fr-FR" sz="3800" dirty="0"/>
              <a:t>			Gauthier et De Montigny (2014:11) .</a:t>
            </a:r>
          </a:p>
          <a:p>
            <a:pPr marL="534988" indent="-534988">
              <a:buClr>
                <a:schemeClr val="accent2"/>
              </a:buClr>
              <a:buFont typeface="Wingdings" panose="05000000000000000000" pitchFamily="2" charset="2"/>
              <a:buChar char="§"/>
            </a:pPr>
            <a:endParaRPr lang="fr-FR" sz="3800" dirty="0" smtClean="0"/>
          </a:p>
        </p:txBody>
      </p:sp>
      <p:graphicFrame>
        <p:nvGraphicFramePr>
          <p:cNvPr id="4" name="Tableau 3"/>
          <p:cNvGraphicFramePr>
            <a:graphicFrameLocks noGrp="1"/>
          </p:cNvGraphicFramePr>
          <p:nvPr>
            <p:extLst>
              <p:ext uri="{D42A27DB-BD31-4B8C-83A1-F6EECF244321}">
                <p14:modId xmlns:p14="http://schemas.microsoft.com/office/powerpoint/2010/main" val="2521626324"/>
              </p:ext>
            </p:extLst>
          </p:nvPr>
        </p:nvGraphicFramePr>
        <p:xfrm>
          <a:off x="943428" y="167640"/>
          <a:ext cx="10033000" cy="1188720"/>
        </p:xfrm>
        <a:graphic>
          <a:graphicData uri="http://schemas.openxmlformats.org/drawingml/2006/table">
            <a:tbl>
              <a:tblPr firstRow="1" bandRow="1">
                <a:tableStyleId>{5C22544A-7EE6-4342-B048-85BDC9FD1C3A}</a:tableStyleId>
              </a:tblPr>
              <a:tblGrid>
                <a:gridCol w="10033000"/>
              </a:tblGrid>
              <a:tr h="721360">
                <a:tc>
                  <a:txBody>
                    <a:bodyPr/>
                    <a:lstStyle/>
                    <a:p>
                      <a:pPr marL="0" indent="0">
                        <a:buNone/>
                      </a:pPr>
                      <a:r>
                        <a:rPr lang="fr-FR" sz="3600" b="1" dirty="0" smtClean="0"/>
                        <a:t>Définition d’ensemble de la biographie qualitative</a:t>
                      </a:r>
                    </a:p>
                    <a:p>
                      <a:pPr marL="0" indent="0">
                        <a:buNone/>
                      </a:pPr>
                      <a:endParaRPr lang="fr-FR" sz="3600" dirty="0" smtClean="0"/>
                    </a:p>
                  </a:txBody>
                  <a:tcPr/>
                </a:tc>
              </a:tr>
            </a:tbl>
          </a:graphicData>
        </a:graphic>
      </p:graphicFrame>
    </p:spTree>
    <p:extLst>
      <p:ext uri="{BB962C8B-B14F-4D97-AF65-F5344CB8AC3E}">
        <p14:creationId xmlns:p14="http://schemas.microsoft.com/office/powerpoint/2010/main" val="1362293620"/>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854093396"/>
              </p:ext>
            </p:extLst>
          </p:nvPr>
        </p:nvGraphicFramePr>
        <p:xfrm>
          <a:off x="401445" y="2672945"/>
          <a:ext cx="11552662" cy="1188720"/>
        </p:xfrm>
        <a:graphic>
          <a:graphicData uri="http://schemas.openxmlformats.org/drawingml/2006/table">
            <a:tbl>
              <a:tblPr firstRow="1" bandRow="1">
                <a:tableStyleId>{5C22544A-7EE6-4342-B048-85BDC9FD1C3A}</a:tableStyleId>
              </a:tblPr>
              <a:tblGrid>
                <a:gridCol w="11552662"/>
              </a:tblGrid>
              <a:tr h="742671">
                <a:tc>
                  <a:txBody>
                    <a:bodyPr/>
                    <a:lstStyle/>
                    <a:p>
                      <a:pPr marL="446088" marR="0" lvl="0" indent="-446088" algn="l" defTabSz="914400" rtl="0" eaLnBrk="1" fontAlgn="auto" latinLnBrk="0" hangingPunct="1">
                        <a:lnSpc>
                          <a:spcPct val="100000"/>
                        </a:lnSpc>
                        <a:spcBef>
                          <a:spcPts val="0"/>
                        </a:spcBef>
                        <a:spcAft>
                          <a:spcPts val="0"/>
                        </a:spcAft>
                        <a:buClrTx/>
                        <a:buSzTx/>
                        <a:buFontTx/>
                        <a:buNone/>
                        <a:tabLst/>
                        <a:defRPr/>
                      </a:pPr>
                      <a:r>
                        <a:rPr lang="fr-FR" sz="3600" b="1" dirty="0" smtClean="0">
                          <a:ea typeface="ＭＳ Ｐゴシック" charset="0"/>
                        </a:rPr>
                        <a:t>4. ETUDE DE CAS DE BIOGRAPHIES QUALTITATIVES SUR LA COVID-19</a:t>
                      </a:r>
                      <a:endParaRPr lang="fr-FR" sz="900" dirty="0" smtClean="0"/>
                    </a:p>
                  </a:txBody>
                  <a:tcPr/>
                </a:tc>
              </a:tr>
            </a:tbl>
          </a:graphicData>
        </a:graphic>
      </p:graphicFrame>
    </p:spTree>
    <p:extLst>
      <p:ext uri="{BB962C8B-B14F-4D97-AF65-F5344CB8AC3E}">
        <p14:creationId xmlns:p14="http://schemas.microsoft.com/office/powerpoint/2010/main" val="62860518"/>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68351"/>
            <a:ext cx="10515600" cy="5708612"/>
          </a:xfrm>
        </p:spPr>
        <p:txBody>
          <a:bodyPr/>
          <a:lstStyle/>
          <a:p>
            <a:endParaRPr lang="fr-FR" dirty="0" smtClean="0"/>
          </a:p>
          <a:p>
            <a:pPr marL="0" indent="0">
              <a:buNone/>
            </a:pPr>
            <a:r>
              <a:rPr lang="fr-FR" sz="3600" b="1" dirty="0"/>
              <a:t>Deux récits de vie sur le vécu et les impacts de la COVID-19</a:t>
            </a:r>
            <a:endParaRPr lang="fr-FR" sz="3600" dirty="0" smtClean="0"/>
          </a:p>
          <a:p>
            <a:endParaRPr lang="fr-FR" sz="3600" dirty="0"/>
          </a:p>
          <a:p>
            <a:endParaRPr lang="fr-FR" sz="3600" dirty="0" smtClean="0"/>
          </a:p>
          <a:p>
            <a:pPr marL="534988" indent="-534988">
              <a:buClr>
                <a:schemeClr val="accent2"/>
              </a:buClr>
              <a:buFont typeface="Wingdings" panose="05000000000000000000" pitchFamily="2" charset="2"/>
              <a:buChar char="§"/>
            </a:pPr>
            <a:r>
              <a:rPr lang="fr-FR" sz="3600" dirty="0" smtClean="0"/>
              <a:t>Deux textes en WORD seront remis aux participants</a:t>
            </a:r>
            <a:r>
              <a:rPr lang="fr-FR" sz="3600" dirty="0" smtClean="0"/>
              <a:t>.</a:t>
            </a:r>
          </a:p>
          <a:p>
            <a:pPr marL="0" indent="0">
              <a:buClr>
                <a:schemeClr val="accent2"/>
              </a:buClr>
              <a:buNone/>
            </a:pPr>
            <a:endParaRPr lang="fr-FR" sz="3600" dirty="0" smtClean="0"/>
          </a:p>
          <a:p>
            <a:pPr marL="534988" indent="-534988">
              <a:buClr>
                <a:schemeClr val="accent2"/>
              </a:buClr>
              <a:buFont typeface="Wingdings" panose="05000000000000000000" pitchFamily="2" charset="2"/>
              <a:buChar char="§"/>
            </a:pPr>
            <a:r>
              <a:rPr lang="fr-FR" sz="3600" dirty="0" smtClean="0"/>
              <a:t>La publication de l’OIT sur L’histoire de vie des femmes face à la COVID-19, 2020 est également remis aux participants pour analyse critique.</a:t>
            </a:r>
            <a:endParaRPr lang="fr-FR" sz="3600" dirty="0"/>
          </a:p>
        </p:txBody>
      </p:sp>
    </p:spTree>
    <p:extLst>
      <p:ext uri="{BB962C8B-B14F-4D97-AF65-F5344CB8AC3E}">
        <p14:creationId xmlns:p14="http://schemas.microsoft.com/office/powerpoint/2010/main" val="752353766"/>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446587841"/>
              </p:ext>
            </p:extLst>
          </p:nvPr>
        </p:nvGraphicFramePr>
        <p:xfrm>
          <a:off x="323386" y="178419"/>
          <a:ext cx="11552662" cy="1325879"/>
        </p:xfrm>
        <a:graphic>
          <a:graphicData uri="http://schemas.openxmlformats.org/drawingml/2006/table">
            <a:tbl>
              <a:tblPr firstRow="1" bandRow="1">
                <a:tableStyleId>{5C22544A-7EE6-4342-B048-85BDC9FD1C3A}</a:tableStyleId>
              </a:tblPr>
              <a:tblGrid>
                <a:gridCol w="11552662"/>
              </a:tblGrid>
              <a:tr h="742671">
                <a:tc>
                  <a:txBody>
                    <a:bodyPr/>
                    <a:lstStyle/>
                    <a:p>
                      <a:pPr marL="534988" marR="0" lvl="0" indent="-534988" algn="l" defTabSz="914400" rtl="0" eaLnBrk="1" fontAlgn="auto" latinLnBrk="0" hangingPunct="1">
                        <a:lnSpc>
                          <a:spcPct val="100000"/>
                        </a:lnSpc>
                        <a:spcBef>
                          <a:spcPts val="0"/>
                        </a:spcBef>
                        <a:spcAft>
                          <a:spcPts val="0"/>
                        </a:spcAft>
                        <a:buClrTx/>
                        <a:buSzTx/>
                        <a:buFontTx/>
                        <a:buNone/>
                        <a:tabLst/>
                        <a:defRPr/>
                      </a:pPr>
                      <a:r>
                        <a:rPr lang="fr-FR" altLang="fr-FR" sz="3600" cap="none" dirty="0" smtClean="0"/>
                        <a:t>5. Conseils pratiques: Comment recueillir la biographie sur la COVID-19 ?</a:t>
                      </a:r>
                      <a:br>
                        <a:rPr lang="fr-FR" altLang="fr-FR" sz="3600" cap="none" dirty="0" smtClean="0"/>
                      </a:br>
                      <a:endParaRPr lang="fr-FR" sz="900" dirty="0" smtClean="0"/>
                    </a:p>
                  </a:txBody>
                  <a:tcPr/>
                </a:tc>
              </a:tr>
            </a:tbl>
          </a:graphicData>
        </a:graphic>
      </p:graphicFrame>
      <p:sp>
        <p:nvSpPr>
          <p:cNvPr id="4" name="Rectangle 3"/>
          <p:cNvSpPr/>
          <p:nvPr/>
        </p:nvSpPr>
        <p:spPr>
          <a:xfrm>
            <a:off x="323386" y="1778038"/>
            <a:ext cx="11552662" cy="4524315"/>
          </a:xfrm>
          <a:prstGeom prst="rect">
            <a:avLst/>
          </a:prstGeom>
        </p:spPr>
        <p:txBody>
          <a:bodyPr wrap="square">
            <a:spAutoFit/>
          </a:bodyPr>
          <a:lstStyle/>
          <a:p>
            <a:pPr marL="571500" indent="-571500" algn="just">
              <a:buClr>
                <a:schemeClr val="accent2"/>
              </a:buClr>
              <a:buFont typeface="Wingdings" panose="05000000000000000000" pitchFamily="2" charset="2"/>
              <a:buChar char="§"/>
            </a:pPr>
            <a:r>
              <a:rPr lang="fr-FR" altLang="fr-FR" sz="3600" dirty="0" smtClean="0"/>
              <a:t>Amener l’individu à se raconter et à donner des exemples au maximum,</a:t>
            </a:r>
          </a:p>
          <a:p>
            <a:pPr marL="571500" indent="-571500" algn="just">
              <a:buClr>
                <a:schemeClr val="accent2"/>
              </a:buClr>
              <a:buFont typeface="Wingdings" panose="05000000000000000000" pitchFamily="2" charset="2"/>
              <a:buChar char="§"/>
            </a:pPr>
            <a:endParaRPr lang="fr-FR" altLang="fr-FR" sz="3600" dirty="0" smtClean="0"/>
          </a:p>
          <a:p>
            <a:pPr marL="571500" indent="-571500" algn="just">
              <a:buClr>
                <a:schemeClr val="accent2"/>
              </a:buClr>
              <a:buFont typeface="Wingdings" panose="05000000000000000000" pitchFamily="2" charset="2"/>
              <a:buChar char="§"/>
            </a:pPr>
            <a:r>
              <a:rPr lang="fr-FR" altLang="fr-FR" sz="3600" dirty="0" smtClean="0"/>
              <a:t>Préciser les circonstances du récit, le lieu du récit,</a:t>
            </a:r>
          </a:p>
          <a:p>
            <a:pPr marL="571500" indent="-571500" algn="just">
              <a:buClr>
                <a:schemeClr val="accent2"/>
              </a:buClr>
              <a:buFont typeface="Wingdings" panose="05000000000000000000" pitchFamily="2" charset="2"/>
              <a:buChar char="§"/>
            </a:pPr>
            <a:endParaRPr lang="fr-FR" altLang="fr-FR" sz="3600" dirty="0" smtClean="0"/>
          </a:p>
          <a:p>
            <a:pPr marL="571500" indent="-571500" algn="just">
              <a:buClr>
                <a:schemeClr val="accent2"/>
              </a:buClr>
              <a:buFont typeface="Wingdings" panose="05000000000000000000" pitchFamily="2" charset="2"/>
              <a:buChar char="§"/>
            </a:pPr>
            <a:r>
              <a:rPr lang="fr-FR" altLang="fr-FR" sz="3600" dirty="0" smtClean="0"/>
              <a:t>Pour tout récit ou événement raconté, ne pas oublier de notifier la date, le lieu, les circonstances, le ressenti, les personnes influentes, etc.</a:t>
            </a:r>
          </a:p>
        </p:txBody>
      </p:sp>
    </p:spTree>
    <p:extLst>
      <p:ext uri="{BB962C8B-B14F-4D97-AF65-F5344CB8AC3E}">
        <p14:creationId xmlns:p14="http://schemas.microsoft.com/office/powerpoint/2010/main" val="1762725365"/>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90654"/>
            <a:ext cx="10515600" cy="5686309"/>
          </a:xfrm>
        </p:spPr>
        <p:txBody>
          <a:bodyPr>
            <a:normAutofit fontScale="92500"/>
          </a:bodyPr>
          <a:lstStyle/>
          <a:p>
            <a:pPr marL="0" indent="0">
              <a:buNone/>
            </a:pPr>
            <a:r>
              <a:rPr lang="fr-FR" dirty="0" smtClean="0"/>
              <a:t> </a:t>
            </a:r>
          </a:p>
          <a:p>
            <a:pPr marL="0" indent="0" algn="ctr">
              <a:buNone/>
            </a:pPr>
            <a:r>
              <a:rPr lang="fr-FR" sz="4900" b="1" dirty="0"/>
              <a:t>Dresser une biographie </a:t>
            </a:r>
            <a:r>
              <a:rPr lang="fr-FR" sz="4900" b="1" dirty="0" smtClean="0"/>
              <a:t>qualitative : </a:t>
            </a:r>
            <a:r>
              <a:rPr lang="fr-FR" sz="4900" b="1" dirty="0"/>
              <a:t>c’est articuler les temporalités</a:t>
            </a:r>
          </a:p>
          <a:p>
            <a:pPr marL="0" indent="0">
              <a:buNone/>
            </a:pPr>
            <a:endParaRPr lang="fr-FR" sz="1300" b="1" dirty="0" smtClean="0"/>
          </a:p>
          <a:p>
            <a:pPr marL="0" indent="0">
              <a:buNone/>
            </a:pPr>
            <a:r>
              <a:rPr lang="fr-FR" sz="4600" b="1" dirty="0" smtClean="0"/>
              <a:t>Trois façons de s’intéresser aux temporalités</a:t>
            </a:r>
            <a:r>
              <a:rPr lang="fr-FR" sz="4600" dirty="0" smtClean="0"/>
              <a:t>,</a:t>
            </a:r>
          </a:p>
          <a:p>
            <a:pPr marL="0" indent="0">
              <a:buNone/>
            </a:pPr>
            <a:endParaRPr lang="fr-FR" sz="4600" dirty="0" smtClean="0"/>
          </a:p>
          <a:p>
            <a:pPr marL="0" indent="0">
              <a:buNone/>
            </a:pPr>
            <a:r>
              <a:rPr lang="fr-FR" sz="4600" dirty="0" smtClean="0"/>
              <a:t> « le temps étant un élément fondamental de la régulation des rapports sociaux » 2014:2:</a:t>
            </a:r>
            <a:endParaRPr lang="fr-FR" sz="4600" dirty="0"/>
          </a:p>
        </p:txBody>
      </p:sp>
    </p:spTree>
    <p:extLst>
      <p:ext uri="{BB962C8B-B14F-4D97-AF65-F5344CB8AC3E}">
        <p14:creationId xmlns:p14="http://schemas.microsoft.com/office/powerpoint/2010/main" val="1829751383"/>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0"/>
            <a:ext cx="10515600" cy="6176963"/>
          </a:xfrm>
        </p:spPr>
        <p:txBody>
          <a:bodyPr/>
          <a:lstStyle/>
          <a:p>
            <a:endParaRPr lang="fr-FR" dirty="0" smtClean="0"/>
          </a:p>
          <a:p>
            <a:endParaRPr lang="fr-FR" dirty="0"/>
          </a:p>
          <a:p>
            <a:pPr marL="534988" indent="-534988" algn="just">
              <a:buClr>
                <a:schemeClr val="accent2"/>
              </a:buClr>
              <a:buFont typeface="Wingdings" panose="05000000000000000000" pitchFamily="2" charset="2"/>
              <a:buChar char="§"/>
            </a:pPr>
            <a:r>
              <a:rPr lang="fr-FR" sz="3600" b="1" dirty="0"/>
              <a:t>le processus </a:t>
            </a:r>
            <a:r>
              <a:rPr lang="fr-FR" sz="3600" dirty="0"/>
              <a:t>(par la reconstitution étudier les articulations entre événements, les temporalités)</a:t>
            </a:r>
          </a:p>
          <a:p>
            <a:pPr marL="534988" indent="-534988" algn="just">
              <a:buClr>
                <a:schemeClr val="accent2"/>
              </a:buClr>
              <a:buFont typeface="Wingdings" panose="05000000000000000000" pitchFamily="2" charset="2"/>
              <a:buChar char="§"/>
            </a:pPr>
            <a:endParaRPr lang="fr-FR" sz="3600" dirty="0"/>
          </a:p>
          <a:p>
            <a:pPr marL="534988" indent="-534988" algn="just">
              <a:buClr>
                <a:schemeClr val="accent2"/>
              </a:buClr>
              <a:buFont typeface="Wingdings" panose="05000000000000000000" pitchFamily="2" charset="2"/>
              <a:buChar char="§"/>
            </a:pPr>
            <a:r>
              <a:rPr lang="fr-FR" sz="3600" b="1" dirty="0"/>
              <a:t>la situation </a:t>
            </a:r>
            <a:r>
              <a:rPr lang="fr-FR" sz="3600" dirty="0"/>
              <a:t>(par l’observation, étudier les états, les faits, le vécu)</a:t>
            </a:r>
          </a:p>
          <a:p>
            <a:pPr marL="534988" indent="-534988" algn="just">
              <a:buClr>
                <a:schemeClr val="accent2"/>
              </a:buClr>
              <a:buFont typeface="Wingdings" panose="05000000000000000000" pitchFamily="2" charset="2"/>
              <a:buChar char="§"/>
            </a:pPr>
            <a:endParaRPr lang="fr-FR" sz="3600" dirty="0"/>
          </a:p>
          <a:p>
            <a:pPr marL="534988" indent="-534988" algn="just">
              <a:buClr>
                <a:schemeClr val="accent2"/>
              </a:buClr>
              <a:buFont typeface="Wingdings" panose="05000000000000000000" pitchFamily="2" charset="2"/>
              <a:buChar char="§"/>
            </a:pPr>
            <a:r>
              <a:rPr lang="fr-FR" sz="3600" b="1" dirty="0"/>
              <a:t>le discours</a:t>
            </a:r>
            <a:r>
              <a:rPr lang="fr-FR" sz="3600" dirty="0"/>
              <a:t> (par l’analyse du discours, étudier le langage, la sémiologie populaire, le dire, les sentiments, l’expression).</a:t>
            </a:r>
          </a:p>
          <a:p>
            <a:endParaRPr lang="fr-FR" dirty="0"/>
          </a:p>
        </p:txBody>
      </p:sp>
    </p:spTree>
    <p:extLst>
      <p:ext uri="{BB962C8B-B14F-4D97-AF65-F5344CB8AC3E}">
        <p14:creationId xmlns:p14="http://schemas.microsoft.com/office/powerpoint/2010/main" val="1882615671"/>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3916547048"/>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3600" dirty="0" smtClean="0">
                          <a:ea typeface="ＭＳ Ｐゴシック" charset="0"/>
                        </a:rPr>
                        <a:t>LES BIAIS ?</a:t>
                      </a:r>
                      <a:endParaRPr lang="fr-FR" sz="900" dirty="0" smtClean="0"/>
                    </a:p>
                  </a:txBody>
                  <a:tcPr/>
                </a:tc>
              </a:tr>
            </a:tbl>
          </a:graphicData>
        </a:graphic>
      </p:graphicFrame>
      <p:sp>
        <p:nvSpPr>
          <p:cNvPr id="4" name="Rectangle 3"/>
          <p:cNvSpPr/>
          <p:nvPr/>
        </p:nvSpPr>
        <p:spPr>
          <a:xfrm>
            <a:off x="323386" y="1182028"/>
            <a:ext cx="11552662" cy="5201424"/>
          </a:xfrm>
          <a:prstGeom prst="rect">
            <a:avLst/>
          </a:prstGeom>
        </p:spPr>
        <p:txBody>
          <a:bodyPr wrap="square">
            <a:spAutoFit/>
          </a:bodyPr>
          <a:lstStyle/>
          <a:p>
            <a:pPr>
              <a:buClr>
                <a:schemeClr val="accent2"/>
              </a:buClr>
            </a:pPr>
            <a:r>
              <a:rPr lang="fr-FR" altLang="fr-FR" sz="4400" dirty="0" smtClean="0"/>
              <a:t>C’est une expérience de vie reconstituée avec </a:t>
            </a:r>
          </a:p>
          <a:p>
            <a:pPr marL="571500" indent="-571500">
              <a:buClr>
                <a:schemeClr val="accent2"/>
              </a:buClr>
              <a:buFont typeface="Wingdings" panose="05000000000000000000" pitchFamily="2" charset="2"/>
              <a:buChar char="§"/>
            </a:pPr>
            <a:r>
              <a:rPr lang="fr-FR" altLang="fr-FR" sz="4400" dirty="0"/>
              <a:t>L</a:t>
            </a:r>
            <a:r>
              <a:rPr lang="fr-FR" altLang="fr-FR" sz="4400" dirty="0" smtClean="0"/>
              <a:t>es limites de la mémoire humaine,</a:t>
            </a:r>
          </a:p>
          <a:p>
            <a:pPr>
              <a:buClr>
                <a:schemeClr val="accent2"/>
              </a:buClr>
            </a:pPr>
            <a:endParaRPr lang="fr-FR" altLang="fr-FR" sz="1200" dirty="0" smtClean="0"/>
          </a:p>
          <a:p>
            <a:pPr marL="571500" indent="-571500">
              <a:buClr>
                <a:schemeClr val="accent2"/>
              </a:buClr>
              <a:buFont typeface="Wingdings" panose="05000000000000000000" pitchFamily="2" charset="2"/>
              <a:buChar char="§"/>
            </a:pPr>
            <a:r>
              <a:rPr lang="fr-FR" altLang="fr-FR" sz="4400" dirty="0" smtClean="0"/>
              <a:t>Les réécritures d’une histoire inhérente à la posture passée, actuelle ou à venir,</a:t>
            </a:r>
          </a:p>
          <a:p>
            <a:pPr>
              <a:buClr>
                <a:schemeClr val="accent2"/>
              </a:buClr>
            </a:pPr>
            <a:endParaRPr lang="fr-FR" altLang="fr-FR" sz="1200" dirty="0" smtClean="0"/>
          </a:p>
          <a:p>
            <a:pPr marL="571500" indent="-571500">
              <a:buClr>
                <a:schemeClr val="accent2"/>
              </a:buClr>
              <a:buFont typeface="Wingdings" panose="05000000000000000000" pitchFamily="2" charset="2"/>
              <a:buChar char="§"/>
            </a:pPr>
            <a:r>
              <a:rPr lang="fr-FR" altLang="fr-FR" sz="4400" dirty="0" smtClean="0"/>
              <a:t>Les sauts volontaires ou non, les interprétations individuelles, le politiquement ou socialement correct.   </a:t>
            </a:r>
          </a:p>
        </p:txBody>
      </p:sp>
    </p:spTree>
    <p:extLst>
      <p:ext uri="{BB962C8B-B14F-4D97-AF65-F5344CB8AC3E}">
        <p14:creationId xmlns:p14="http://schemas.microsoft.com/office/powerpoint/2010/main" val="2694384356"/>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2083" y="309059"/>
            <a:ext cx="10515600" cy="6247858"/>
          </a:xfrm>
        </p:spPr>
        <p:txBody>
          <a:bodyPr/>
          <a:lstStyle/>
          <a:p>
            <a:pPr marL="0" indent="0" algn="ctr">
              <a:buNone/>
            </a:pPr>
            <a:endParaRPr lang="fr-FR" sz="3600" b="1" dirty="0" smtClean="0"/>
          </a:p>
          <a:p>
            <a:pPr marL="0" indent="0" algn="ctr">
              <a:buNone/>
            </a:pPr>
            <a:r>
              <a:rPr lang="fr-FR" sz="3600" b="1" dirty="0" smtClean="0"/>
              <a:t>Halte </a:t>
            </a:r>
            <a:r>
              <a:rPr lang="fr-FR" sz="3600" b="1" dirty="0"/>
              <a:t>au narcissisme et à l’analyse des processus sociaux mal </a:t>
            </a:r>
            <a:r>
              <a:rPr lang="fr-FR" sz="3600" b="1" dirty="0" smtClean="0"/>
              <a:t>maitrisée : </a:t>
            </a:r>
            <a:r>
              <a:rPr lang="fr-FR" sz="3600" b="1" dirty="0"/>
              <a:t>l’alerte de Bourdieu</a:t>
            </a:r>
            <a:endParaRPr lang="fr-FR" sz="3600" dirty="0" smtClean="0"/>
          </a:p>
          <a:p>
            <a:endParaRPr lang="fr-FR" dirty="0"/>
          </a:p>
          <a:p>
            <a:pPr marL="538163" indent="-538163" algn="just">
              <a:buClr>
                <a:schemeClr val="accent2"/>
              </a:buClr>
              <a:buFont typeface="Wingdings" panose="05000000000000000000" pitchFamily="2" charset="2"/>
              <a:buChar char="§"/>
            </a:pPr>
            <a:r>
              <a:rPr lang="fr-FR" sz="3600" dirty="0" smtClean="0"/>
              <a:t>Dans « L’Illusion biographique », Bourdieu interroge le présupposé théorique comme si </a:t>
            </a:r>
          </a:p>
          <a:p>
            <a:pPr marL="538163" indent="-538163" algn="just">
              <a:buClr>
                <a:schemeClr val="accent2"/>
              </a:buClr>
              <a:buFont typeface="Wingdings" panose="05000000000000000000" pitchFamily="2" charset="2"/>
              <a:buChar char="§"/>
            </a:pPr>
            <a:r>
              <a:rPr lang="fr-FR" sz="3600" dirty="0" smtClean="0"/>
              <a:t>« la vie constitue un tout, un ensemble cohérent et orienté, qui peut et doit être appréhendé comme expression unitaire d’une « intention » subjective et objective d’un projet » (1986: 69)</a:t>
            </a:r>
          </a:p>
          <a:p>
            <a:endParaRPr lang="fr-FR" dirty="0"/>
          </a:p>
        </p:txBody>
      </p:sp>
    </p:spTree>
    <p:extLst>
      <p:ext uri="{BB962C8B-B14F-4D97-AF65-F5344CB8AC3E}">
        <p14:creationId xmlns:p14="http://schemas.microsoft.com/office/powerpoint/2010/main" val="314533336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2235" y="178419"/>
            <a:ext cx="11708780" cy="6490009"/>
          </a:xfrm>
        </p:spPr>
        <p:txBody>
          <a:bodyPr/>
          <a:lstStyle/>
          <a:p>
            <a:endParaRPr lang="fr-FR" dirty="0" smtClean="0"/>
          </a:p>
          <a:p>
            <a:endParaRPr lang="fr-FR" dirty="0"/>
          </a:p>
          <a:p>
            <a:endParaRPr lang="fr-FR" dirty="0" smtClean="0"/>
          </a:p>
          <a:p>
            <a:endParaRPr lang="fr-FR" dirty="0"/>
          </a:p>
          <a:p>
            <a:endParaRPr lang="fr-FR" dirty="0" smtClean="0"/>
          </a:p>
          <a:p>
            <a:endParaRPr lang="fr-FR" dirty="0"/>
          </a:p>
          <a:p>
            <a:r>
              <a:rPr lang="fr-FR" sz="4000" b="1" dirty="0" smtClean="0">
                <a:solidFill>
                  <a:srgbClr val="0070C0"/>
                </a:solidFill>
              </a:rPr>
              <a:t>I. QU’EST-CE-QUE LA BIOGRAPHIE QUALITATIVE ?</a:t>
            </a:r>
            <a:endParaRPr lang="fr-FR" sz="4000" b="1" dirty="0">
              <a:solidFill>
                <a:srgbClr val="0070C0"/>
              </a:solidFill>
            </a:endParaRPr>
          </a:p>
        </p:txBody>
      </p:sp>
    </p:spTree>
    <p:extLst>
      <p:ext uri="{BB962C8B-B14F-4D97-AF65-F5344CB8AC3E}">
        <p14:creationId xmlns:p14="http://schemas.microsoft.com/office/powerpoint/2010/main" val="3707269159"/>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01444"/>
            <a:ext cx="10515600" cy="5775519"/>
          </a:xfrm>
        </p:spPr>
        <p:txBody>
          <a:bodyPr/>
          <a:lstStyle/>
          <a:p>
            <a:pPr marL="0" indent="0">
              <a:buNone/>
            </a:pPr>
            <a:endParaRPr lang="fr-FR" dirty="0" smtClean="0"/>
          </a:p>
          <a:p>
            <a:pPr marL="0" indent="0">
              <a:buNone/>
            </a:pPr>
            <a:endParaRPr lang="fr-FR" dirty="0"/>
          </a:p>
          <a:p>
            <a:pPr marL="0" indent="0">
              <a:buNone/>
            </a:pPr>
            <a:endParaRPr lang="fr-FR" dirty="0" smtClean="0"/>
          </a:p>
          <a:p>
            <a:pPr marL="446088" indent="-446088" algn="just">
              <a:buClr>
                <a:schemeClr val="accent2"/>
              </a:buClr>
              <a:buFont typeface="Wingdings" panose="05000000000000000000" pitchFamily="2" charset="2"/>
              <a:buChar char="§"/>
            </a:pPr>
            <a:r>
              <a:rPr lang="fr-FR" sz="3600" dirty="0" smtClean="0"/>
              <a:t>L’histoire </a:t>
            </a:r>
            <a:r>
              <a:rPr lang="fr-FR" sz="3600" dirty="0"/>
              <a:t>de vie « conduit à construire la notion de trajectoire comme série des positions successivement occupées par un même agent (ou un même groupe) dans un espace lui même en devenir et soumis à d’incessantes transformations » (1986: 71).</a:t>
            </a:r>
          </a:p>
          <a:p>
            <a:pPr marL="0" indent="0">
              <a:buNone/>
            </a:pPr>
            <a:endParaRPr lang="fr-FR" dirty="0"/>
          </a:p>
        </p:txBody>
      </p:sp>
    </p:spTree>
    <p:extLst>
      <p:ext uri="{BB962C8B-B14F-4D97-AF65-F5344CB8AC3E}">
        <p14:creationId xmlns:p14="http://schemas.microsoft.com/office/powerpoint/2010/main" val="1246237023"/>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01444"/>
            <a:ext cx="10515600" cy="5775519"/>
          </a:xfrm>
        </p:spPr>
        <p:txBody>
          <a:bodyPr/>
          <a:lstStyle/>
          <a:p>
            <a:pPr marL="0" indent="0">
              <a:buNone/>
            </a:pPr>
            <a:endParaRPr lang="fr-FR" dirty="0" smtClean="0"/>
          </a:p>
          <a:p>
            <a:pPr marL="0" indent="0">
              <a:buNone/>
            </a:pPr>
            <a:endParaRPr lang="fr-FR" dirty="0"/>
          </a:p>
          <a:p>
            <a:pPr marL="0" indent="0">
              <a:buNone/>
            </a:pPr>
            <a:endParaRPr lang="fr-FR" dirty="0" smtClean="0"/>
          </a:p>
          <a:p>
            <a:pPr marL="446088" indent="-446088" algn="just">
              <a:buClr>
                <a:schemeClr val="accent2"/>
              </a:buClr>
              <a:buFont typeface="Wingdings" panose="05000000000000000000" pitchFamily="2" charset="2"/>
              <a:buChar char="§"/>
            </a:pPr>
            <a:r>
              <a:rPr lang="fr-FR" sz="3600" dirty="0" smtClean="0"/>
              <a:t>L’histoire </a:t>
            </a:r>
            <a:r>
              <a:rPr lang="fr-FR" sz="3600" dirty="0"/>
              <a:t>de vie « conduit à construire la notion de trajectoire comme série des positions successivement occupées par un même agent (ou un même groupe) dans un espace lui même en devenir et soumis à d’incessantes transformations » (1986: 71).</a:t>
            </a:r>
          </a:p>
          <a:p>
            <a:pPr marL="0" indent="0">
              <a:buNone/>
            </a:pPr>
            <a:endParaRPr lang="fr-FR" dirty="0"/>
          </a:p>
        </p:txBody>
      </p:sp>
    </p:spTree>
    <p:extLst>
      <p:ext uri="{BB962C8B-B14F-4D97-AF65-F5344CB8AC3E}">
        <p14:creationId xmlns:p14="http://schemas.microsoft.com/office/powerpoint/2010/main" val="2585941898"/>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1" y="401444"/>
            <a:ext cx="11645152" cy="5775519"/>
          </a:xfrm>
        </p:spPr>
        <p:txBody>
          <a:bodyPr>
            <a:normAutofit fontScale="25000" lnSpcReduction="20000"/>
          </a:bodyPr>
          <a:lstStyle/>
          <a:p>
            <a:pPr marL="0" indent="0">
              <a:buNone/>
            </a:pPr>
            <a:endParaRPr lang="fr-FR" dirty="0" smtClean="0"/>
          </a:p>
          <a:p>
            <a:pPr marL="0" indent="0">
              <a:buNone/>
            </a:pPr>
            <a:endParaRPr lang="fr-FR" dirty="0"/>
          </a:p>
          <a:p>
            <a:pPr marL="0" indent="0">
              <a:buNone/>
            </a:pPr>
            <a:r>
              <a:rPr lang="fr-FR" sz="12300" b="1" dirty="0" smtClean="0">
                <a:solidFill>
                  <a:srgbClr val="0067B4"/>
                </a:solidFill>
              </a:rPr>
              <a:t>Pourquoi </a:t>
            </a:r>
            <a:r>
              <a:rPr lang="fr-FR" sz="12300" b="1" dirty="0">
                <a:solidFill>
                  <a:srgbClr val="0067B4"/>
                </a:solidFill>
              </a:rPr>
              <a:t>collecte t-on les biographies qualitatives ?</a:t>
            </a:r>
            <a:endParaRPr lang="fr-SN" sz="12300" b="1" dirty="0">
              <a:solidFill>
                <a:srgbClr val="0067B4"/>
              </a:solidFill>
            </a:endParaRPr>
          </a:p>
          <a:p>
            <a:pPr marL="0" indent="0">
              <a:buNone/>
            </a:pPr>
            <a:endParaRPr lang="fr-FR" sz="4800" dirty="0" smtClean="0">
              <a:solidFill>
                <a:srgbClr val="0067B4"/>
              </a:solidFill>
            </a:endParaRPr>
          </a:p>
          <a:p>
            <a:pPr marL="444500" indent="-444500" algn="just">
              <a:buClr>
                <a:schemeClr val="accent2"/>
              </a:buClr>
              <a:buFont typeface="Wingdings" panose="05000000000000000000" pitchFamily="2" charset="2"/>
              <a:buChar char="§"/>
            </a:pPr>
            <a:r>
              <a:rPr lang="fr-FR" sz="14400" dirty="0" smtClean="0"/>
              <a:t>Généralement, les biographies qualitatives sont collectées en approfondissement des résultats de recherche </a:t>
            </a:r>
          </a:p>
          <a:p>
            <a:pPr marL="0" indent="0" algn="just">
              <a:buClr>
                <a:schemeClr val="accent2"/>
              </a:buClr>
              <a:buNone/>
            </a:pPr>
            <a:endParaRPr lang="fr-FR" sz="4800" dirty="0"/>
          </a:p>
          <a:p>
            <a:pPr marL="444500" indent="-444500" algn="just">
              <a:buClr>
                <a:schemeClr val="accent2"/>
              </a:buClr>
              <a:buFont typeface="Wingdings" panose="05000000000000000000" pitchFamily="2" charset="2"/>
              <a:buChar char="§"/>
            </a:pPr>
            <a:r>
              <a:rPr lang="fr-FR" sz="14400" dirty="0" smtClean="0"/>
              <a:t>tandis que l’exploration se réalise à la suite d’entretiens semi-structurés, d’entretiens collectifs, de focus group discussions et également de questionnaires.</a:t>
            </a:r>
          </a:p>
          <a:p>
            <a:pPr marL="0" indent="0" algn="just">
              <a:buClr>
                <a:schemeClr val="accent2"/>
              </a:buClr>
              <a:buNone/>
            </a:pPr>
            <a:endParaRPr lang="fr-FR" sz="4800" dirty="0"/>
          </a:p>
          <a:p>
            <a:pPr marL="444500" indent="-444500" algn="just">
              <a:buClr>
                <a:schemeClr val="accent2"/>
              </a:buClr>
              <a:buFont typeface="Wingdings" panose="05000000000000000000" pitchFamily="2" charset="2"/>
              <a:buChar char="§"/>
            </a:pPr>
            <a:r>
              <a:rPr lang="fr-FR" sz="14400" dirty="0" smtClean="0"/>
              <a:t>Mais, les biographies peuvent se réaliser pour explorer un terrain et mesurer l’état d’internalisation </a:t>
            </a:r>
            <a:r>
              <a:rPr lang="fr-FR" sz="14400" dirty="0" smtClean="0"/>
              <a:t>des </a:t>
            </a:r>
            <a:r>
              <a:rPr lang="fr-FR" sz="14400" dirty="0" smtClean="0"/>
              <a:t>comportements, d’attitudes, de pratiques dans divers domaines.</a:t>
            </a:r>
          </a:p>
          <a:p>
            <a:pPr marL="0" indent="0">
              <a:buNone/>
            </a:pPr>
            <a:endParaRPr lang="fr-FR" sz="11100" dirty="0"/>
          </a:p>
        </p:txBody>
      </p:sp>
    </p:spTree>
    <p:extLst>
      <p:ext uri="{BB962C8B-B14F-4D97-AF65-F5344CB8AC3E}">
        <p14:creationId xmlns:p14="http://schemas.microsoft.com/office/powerpoint/2010/main" val="2585941898"/>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03412"/>
            <a:ext cx="10515600" cy="5773551"/>
          </a:xfrm>
        </p:spPr>
        <p:txBody>
          <a:bodyPr>
            <a:normAutofit/>
          </a:bodyPr>
          <a:lstStyle/>
          <a:p>
            <a:pPr marL="0" indent="0">
              <a:buNone/>
            </a:pPr>
            <a:endParaRPr lang="fr-FR" dirty="0" smtClean="0"/>
          </a:p>
          <a:p>
            <a:pPr marL="538163" indent="-538163" algn="just">
              <a:buClr>
                <a:schemeClr val="accent2"/>
              </a:buClr>
              <a:buFont typeface="Wingdings" panose="05000000000000000000" pitchFamily="2" charset="2"/>
              <a:buChar char="§"/>
            </a:pPr>
            <a:r>
              <a:rPr lang="fr-FR" sz="3600" dirty="0"/>
              <a:t>Dans les différents cas de figure, les biographies mettent en relief des singularités qui renseignent sur l’appropriation de pensées, de pratiques et de normes sociales ou institutionnelles</a:t>
            </a:r>
            <a:r>
              <a:rPr lang="fr-FR" sz="3600" dirty="0" smtClean="0"/>
              <a:t>.</a:t>
            </a:r>
          </a:p>
          <a:p>
            <a:pPr marL="538163" indent="-538163" algn="just">
              <a:buClr>
                <a:schemeClr val="accent2"/>
              </a:buClr>
              <a:buFont typeface="Wingdings" panose="05000000000000000000" pitchFamily="2" charset="2"/>
              <a:buChar char="§"/>
            </a:pPr>
            <a:endParaRPr lang="fr-FR" sz="3600" dirty="0"/>
          </a:p>
          <a:p>
            <a:pPr marL="538163" indent="-538163" algn="just">
              <a:buClr>
                <a:schemeClr val="accent2"/>
              </a:buClr>
              <a:buFont typeface="Wingdings" panose="05000000000000000000" pitchFamily="2" charset="2"/>
              <a:buChar char="§"/>
            </a:pPr>
            <a:r>
              <a:rPr lang="fr-FR" sz="3600" dirty="0"/>
              <a:t>Le chercheur s’attachera à la diversité des acteurs (genre, génération, espace de vie et géographique, socio-professionnelle, etc.). </a:t>
            </a:r>
            <a:endParaRPr lang="fr-SN" sz="3600" dirty="0"/>
          </a:p>
          <a:p>
            <a:pPr marL="538163" indent="-538163">
              <a:buClr>
                <a:schemeClr val="accent2"/>
              </a:buClr>
              <a:buFont typeface="Wingdings" panose="05000000000000000000" pitchFamily="2" charset="2"/>
              <a:buChar char="§"/>
            </a:pPr>
            <a:endParaRPr lang="fr-FR" sz="3600" dirty="0"/>
          </a:p>
        </p:txBody>
      </p:sp>
    </p:spTree>
    <p:extLst>
      <p:ext uri="{BB962C8B-B14F-4D97-AF65-F5344CB8AC3E}">
        <p14:creationId xmlns:p14="http://schemas.microsoft.com/office/powerpoint/2010/main" val="20876572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70647" y="228600"/>
            <a:ext cx="11443447" cy="5948363"/>
          </a:xfrm>
        </p:spPr>
        <p:txBody>
          <a:bodyPr>
            <a:normAutofit/>
          </a:bodyPr>
          <a:lstStyle/>
          <a:p>
            <a:pPr marL="0" indent="0">
              <a:buNone/>
            </a:pPr>
            <a:r>
              <a:rPr lang="fr-FR" sz="4000" b="1" dirty="0" smtClean="0">
                <a:solidFill>
                  <a:srgbClr val="0067B4"/>
                </a:solidFill>
              </a:rPr>
              <a:t>Comment </a:t>
            </a:r>
            <a:r>
              <a:rPr lang="fr-FR" sz="4000" b="1" dirty="0">
                <a:solidFill>
                  <a:srgbClr val="0067B4"/>
                </a:solidFill>
              </a:rPr>
              <a:t>choisir les personnes à interviewer et dans quelle proportion selon la thématique et la population </a:t>
            </a:r>
            <a:r>
              <a:rPr lang="fr-FR" sz="4000" b="1" dirty="0" smtClean="0">
                <a:solidFill>
                  <a:srgbClr val="0067B4"/>
                </a:solidFill>
              </a:rPr>
              <a:t>étudiée ?</a:t>
            </a:r>
            <a:endParaRPr lang="fr-FR" sz="4000" b="1" dirty="0">
              <a:solidFill>
                <a:srgbClr val="0067B4"/>
              </a:solidFill>
            </a:endParaRPr>
          </a:p>
          <a:p>
            <a:pPr marL="0" indent="0">
              <a:buNone/>
            </a:pPr>
            <a:endParaRPr lang="fr-FR" sz="1200" dirty="0" smtClean="0"/>
          </a:p>
          <a:p>
            <a:pPr marL="0" indent="0">
              <a:buClr>
                <a:schemeClr val="accent2"/>
              </a:buClr>
              <a:buNone/>
            </a:pPr>
            <a:r>
              <a:rPr lang="fr-FR" sz="3600" dirty="0" smtClean="0"/>
              <a:t>Cibler les personnes à présomption d’expérience avérée dans le domaine d’étude :</a:t>
            </a:r>
          </a:p>
          <a:p>
            <a:pPr marL="444500" indent="-444500">
              <a:buClr>
                <a:schemeClr val="accent2"/>
              </a:buClr>
              <a:buFont typeface="Wingdings" panose="05000000000000000000" pitchFamily="2" charset="2"/>
              <a:buChar char="§"/>
            </a:pPr>
            <a:r>
              <a:rPr lang="fr-FR" sz="3600" dirty="0" smtClean="0"/>
              <a:t>professionnels de santé traitant les personnes affectées par la COVID-19, </a:t>
            </a:r>
          </a:p>
          <a:p>
            <a:pPr marL="444500" indent="-444500">
              <a:buClr>
                <a:schemeClr val="accent2"/>
              </a:buClr>
              <a:buFont typeface="Wingdings" panose="05000000000000000000" pitchFamily="2" charset="2"/>
              <a:buChar char="§"/>
            </a:pPr>
            <a:r>
              <a:rPr lang="fr-FR" sz="3600" dirty="0" smtClean="0"/>
              <a:t>malades de Covid-19 guéris, </a:t>
            </a:r>
          </a:p>
          <a:p>
            <a:pPr marL="444500" indent="-444500">
              <a:buClr>
                <a:schemeClr val="accent2"/>
              </a:buClr>
              <a:buFont typeface="Wingdings" panose="05000000000000000000" pitchFamily="2" charset="2"/>
              <a:buChar char="§"/>
            </a:pPr>
            <a:r>
              <a:rPr lang="fr-FR" sz="3600" dirty="0" smtClean="0"/>
              <a:t>entourage des malades, </a:t>
            </a:r>
          </a:p>
          <a:p>
            <a:endParaRPr lang="fr-SN" dirty="0"/>
          </a:p>
          <a:p>
            <a:endParaRPr lang="fr-FR" dirty="0"/>
          </a:p>
        </p:txBody>
      </p:sp>
    </p:spTree>
    <p:extLst>
      <p:ext uri="{BB962C8B-B14F-4D97-AF65-F5344CB8AC3E}">
        <p14:creationId xmlns:p14="http://schemas.microsoft.com/office/powerpoint/2010/main" val="352928627"/>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30306"/>
            <a:ext cx="10515600" cy="5746657"/>
          </a:xfrm>
        </p:spPr>
        <p:txBody>
          <a:bodyPr/>
          <a:lstStyle/>
          <a:p>
            <a:pPr marL="0" indent="0">
              <a:buClr>
                <a:schemeClr val="accent2"/>
              </a:buClr>
              <a:buNone/>
            </a:pPr>
            <a:r>
              <a:rPr lang="fr-FR" dirty="0"/>
              <a:t>	</a:t>
            </a:r>
            <a:endParaRPr lang="fr-FR" dirty="0" smtClean="0"/>
          </a:p>
          <a:p>
            <a:pPr marL="631825" indent="-631825">
              <a:buClr>
                <a:schemeClr val="accent2"/>
              </a:buClr>
              <a:buFont typeface="Wingdings" panose="05000000000000000000" pitchFamily="2" charset="2"/>
              <a:buChar char="§"/>
            </a:pPr>
            <a:r>
              <a:rPr lang="fr-FR" sz="3600" dirty="0" smtClean="0"/>
              <a:t>relais </a:t>
            </a:r>
            <a:r>
              <a:rPr lang="fr-FR" sz="3600" dirty="0"/>
              <a:t>communautaires, </a:t>
            </a:r>
            <a:endParaRPr lang="fr-FR" sz="3600" dirty="0" smtClean="0"/>
          </a:p>
          <a:p>
            <a:pPr marL="0" indent="0">
              <a:buClr>
                <a:schemeClr val="accent2"/>
              </a:buClr>
              <a:buNone/>
            </a:pPr>
            <a:endParaRPr lang="fr-FR" sz="1200" dirty="0"/>
          </a:p>
          <a:p>
            <a:pPr marL="631825" indent="-631825">
              <a:buClr>
                <a:schemeClr val="accent2"/>
              </a:buClr>
              <a:buFont typeface="Wingdings" panose="05000000000000000000" pitchFamily="2" charset="2"/>
              <a:buChar char="§"/>
            </a:pPr>
            <a:r>
              <a:rPr lang="fr-FR" sz="3600" dirty="0" smtClean="0"/>
              <a:t>personnages </a:t>
            </a:r>
            <a:r>
              <a:rPr lang="fr-FR" sz="3600" dirty="0"/>
              <a:t>publiques prévenantes (stratégie d’évitement, leurs </a:t>
            </a:r>
            <a:r>
              <a:rPr lang="fr-FR" sz="3600" dirty="0" smtClean="0"/>
              <a:t>discours </a:t>
            </a:r>
            <a:r>
              <a:rPr lang="fr-FR" sz="3600" dirty="0"/>
              <a:t>sur la COVID-19, prise de position publique (guides religieux, 	</a:t>
            </a:r>
            <a:r>
              <a:rPr lang="fr-FR" sz="3600" dirty="0" smtClean="0"/>
              <a:t>artistes, Homme </a:t>
            </a:r>
            <a:r>
              <a:rPr lang="fr-FR" sz="3600" dirty="0"/>
              <a:t>de sciences (immunologues sur la préparation et les </a:t>
            </a:r>
            <a:r>
              <a:rPr lang="fr-FR" sz="3600" dirty="0" smtClean="0"/>
              <a:t>pratiques </a:t>
            </a:r>
            <a:r>
              <a:rPr lang="fr-FR" sz="3600" dirty="0"/>
              <a:t>vaccinales, etc.)  </a:t>
            </a:r>
            <a:endParaRPr lang="fr-SN" sz="3600" dirty="0"/>
          </a:p>
          <a:p>
            <a:pPr>
              <a:buClr>
                <a:schemeClr val="accent2"/>
              </a:buClr>
              <a:buFont typeface="Wingdings" panose="05000000000000000000" pitchFamily="2" charset="2"/>
              <a:buChar char="§"/>
            </a:pPr>
            <a:endParaRPr lang="fr-FR" sz="3600" dirty="0"/>
          </a:p>
        </p:txBody>
      </p:sp>
    </p:spTree>
    <p:extLst>
      <p:ext uri="{BB962C8B-B14F-4D97-AF65-F5344CB8AC3E}">
        <p14:creationId xmlns:p14="http://schemas.microsoft.com/office/powerpoint/2010/main" val="481900314"/>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nSpc>
                <a:spcPct val="80000"/>
              </a:lnSpc>
              <a:spcBef>
                <a:spcPts val="1000"/>
              </a:spcBef>
            </a:pPr>
            <a:r>
              <a:rPr lang="fr-FR" sz="4000" b="1" dirty="0">
                <a:solidFill>
                  <a:srgbClr val="0067B4"/>
                </a:solidFill>
                <a:latin typeface="+mn-lt"/>
                <a:ea typeface="+mn-ea"/>
                <a:cs typeface="+mn-cs"/>
              </a:rPr>
              <a:t>Où réaliser la biographie qualitative?</a:t>
            </a:r>
            <a:endParaRPr lang="fr-FR" sz="4000" b="1" dirty="0">
              <a:solidFill>
                <a:srgbClr val="0067B4"/>
              </a:solidFill>
              <a:latin typeface="+mn-lt"/>
              <a:ea typeface="+mn-ea"/>
              <a:cs typeface="+mn-cs"/>
            </a:endParaRPr>
          </a:p>
        </p:txBody>
      </p:sp>
      <p:sp>
        <p:nvSpPr>
          <p:cNvPr id="3" name="Espace réservé du contenu 2"/>
          <p:cNvSpPr>
            <a:spLocks noGrp="1"/>
          </p:cNvSpPr>
          <p:nvPr>
            <p:ph idx="1"/>
          </p:nvPr>
        </p:nvSpPr>
        <p:spPr>
          <a:xfrm>
            <a:off x="838199" y="1825625"/>
            <a:ext cx="10664371" cy="4887232"/>
          </a:xfrm>
        </p:spPr>
        <p:txBody>
          <a:bodyPr>
            <a:normAutofit fontScale="62500" lnSpcReduction="20000"/>
          </a:bodyPr>
          <a:lstStyle/>
          <a:p>
            <a:pPr marL="0" indent="0">
              <a:buNone/>
            </a:pPr>
            <a:endParaRPr lang="fr-FR" dirty="0" smtClean="0"/>
          </a:p>
          <a:p>
            <a:pPr>
              <a:lnSpc>
                <a:spcPct val="100000"/>
              </a:lnSpc>
              <a:buClr>
                <a:schemeClr val="accent2"/>
              </a:buClr>
            </a:pPr>
            <a:r>
              <a:rPr lang="fr-FR" sz="4200" dirty="0"/>
              <a:t>Préférablement chez la personne qui se raconte</a:t>
            </a:r>
            <a:r>
              <a:rPr lang="fr-FR" sz="4200" dirty="0" smtClean="0"/>
              <a:t>:</a:t>
            </a:r>
          </a:p>
          <a:p>
            <a:pPr>
              <a:lnSpc>
                <a:spcPct val="100000"/>
              </a:lnSpc>
              <a:buClr>
                <a:schemeClr val="accent2"/>
              </a:buClr>
            </a:pPr>
            <a:endParaRPr lang="fr-FR" sz="4200" dirty="0"/>
          </a:p>
          <a:p>
            <a:pPr>
              <a:lnSpc>
                <a:spcPct val="100000"/>
              </a:lnSpc>
              <a:buClr>
                <a:schemeClr val="accent2"/>
              </a:buClr>
            </a:pPr>
            <a:r>
              <a:rPr lang="fr-FR" sz="4200" dirty="0"/>
              <a:t>L’entourage et l’environnement social renseignent sur l’individu</a:t>
            </a:r>
            <a:r>
              <a:rPr lang="fr-FR" sz="4200" dirty="0" smtClean="0"/>
              <a:t>:</a:t>
            </a:r>
          </a:p>
          <a:p>
            <a:pPr>
              <a:lnSpc>
                <a:spcPct val="100000"/>
              </a:lnSpc>
              <a:buClr>
                <a:schemeClr val="accent2"/>
              </a:buClr>
            </a:pPr>
            <a:endParaRPr lang="fr-FR" sz="4200" dirty="0"/>
          </a:p>
          <a:p>
            <a:pPr>
              <a:lnSpc>
                <a:spcPct val="100000"/>
              </a:lnSpc>
              <a:buClr>
                <a:schemeClr val="accent2"/>
              </a:buClr>
            </a:pPr>
            <a:r>
              <a:rPr lang="fr-FR" sz="4200" dirty="0"/>
              <a:t>Le chercheur peut avoir accès à des documents personnels : correspondances, journal intime, albums photos, fichiers numériques d’événements familiaux, professionnels, privés, etc</a:t>
            </a:r>
            <a:r>
              <a:rPr lang="fr-FR" sz="4200" dirty="0" smtClean="0"/>
              <a:t>.</a:t>
            </a:r>
          </a:p>
          <a:p>
            <a:pPr>
              <a:lnSpc>
                <a:spcPct val="100000"/>
              </a:lnSpc>
              <a:buClr>
                <a:schemeClr val="accent2"/>
              </a:buClr>
            </a:pPr>
            <a:endParaRPr lang="fr-FR" sz="4200" dirty="0"/>
          </a:p>
          <a:p>
            <a:pPr>
              <a:lnSpc>
                <a:spcPct val="100000"/>
              </a:lnSpc>
              <a:buClr>
                <a:schemeClr val="accent2"/>
              </a:buClr>
            </a:pPr>
            <a:r>
              <a:rPr lang="fr-FR" sz="4200" dirty="0"/>
              <a:t>Le chercheur peut observer la décoration (tableaux, </a:t>
            </a:r>
            <a:r>
              <a:rPr lang="fr-FR" sz="4200" dirty="0" smtClean="0"/>
              <a:t>figures </a:t>
            </a:r>
            <a:r>
              <a:rPr lang="fr-FR" sz="4200" dirty="0"/>
              <a:t>de guides religieux, leaders  et stars affichés) du domicile: le graphisme est évocateur des choix de vie, philosophiques, spirituels, musicaux, etc. </a:t>
            </a:r>
            <a:endParaRPr lang="fr-FR" sz="4200" dirty="0"/>
          </a:p>
        </p:txBody>
      </p:sp>
    </p:spTree>
    <p:extLst>
      <p:ext uri="{BB962C8B-B14F-4D97-AF65-F5344CB8AC3E}">
        <p14:creationId xmlns:p14="http://schemas.microsoft.com/office/powerpoint/2010/main" val="2041152269"/>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09282"/>
            <a:ext cx="10515600" cy="5867681"/>
          </a:xfrm>
        </p:spPr>
        <p:txBody>
          <a:bodyPr>
            <a:normAutofit fontScale="92500" lnSpcReduction="10000"/>
          </a:bodyPr>
          <a:lstStyle/>
          <a:p>
            <a:pPr marL="0" indent="0">
              <a:buNone/>
            </a:pPr>
            <a:r>
              <a:rPr lang="fr-FR" sz="4300" b="1" dirty="0">
                <a:solidFill>
                  <a:srgbClr val="0067B4"/>
                </a:solidFill>
              </a:rPr>
              <a:t>Quelles dispositions lors de la collecte </a:t>
            </a:r>
            <a:endParaRPr lang="fr-FR" sz="4300" b="1" dirty="0" smtClean="0">
              <a:solidFill>
                <a:srgbClr val="0067B4"/>
              </a:solidFill>
            </a:endParaRPr>
          </a:p>
          <a:p>
            <a:pPr marL="0" indent="0">
              <a:buNone/>
            </a:pPr>
            <a:endParaRPr lang="fr-FR" sz="1300" dirty="0" smtClean="0">
              <a:solidFill>
                <a:srgbClr val="0067B4"/>
              </a:solidFill>
            </a:endParaRPr>
          </a:p>
          <a:p>
            <a:pPr marL="538163" indent="-538163" algn="just">
              <a:buClr>
                <a:schemeClr val="accent2"/>
              </a:buClr>
              <a:buFont typeface="Wingdings" panose="05000000000000000000" pitchFamily="2" charset="2"/>
              <a:buChar char="§"/>
            </a:pPr>
            <a:r>
              <a:rPr lang="fr-FR" sz="3600" dirty="0" smtClean="0"/>
              <a:t>La proportion est fonction de la significativité du point d’intérêt,</a:t>
            </a:r>
          </a:p>
          <a:p>
            <a:pPr marL="0" indent="0" algn="just">
              <a:buClr>
                <a:schemeClr val="accent2"/>
              </a:buClr>
              <a:buNone/>
            </a:pPr>
            <a:endParaRPr lang="fr-FR" sz="1300" dirty="0" smtClean="0"/>
          </a:p>
          <a:p>
            <a:pPr marL="538163" indent="-538163" algn="just">
              <a:buClr>
                <a:schemeClr val="accent2"/>
              </a:buClr>
              <a:buFont typeface="Wingdings" panose="05000000000000000000" pitchFamily="2" charset="2"/>
              <a:buChar char="§"/>
            </a:pPr>
            <a:r>
              <a:rPr lang="fr-FR" sz="3600" dirty="0" smtClean="0"/>
              <a:t>Le nombre est relatif au choix raisonné du chercheur qui régule la gestion de la diversité</a:t>
            </a:r>
            <a:endParaRPr lang="fr-FR" sz="3600" dirty="0"/>
          </a:p>
          <a:p>
            <a:pPr marL="0" indent="0" algn="just">
              <a:buClr>
                <a:schemeClr val="accent2"/>
              </a:buClr>
              <a:buNone/>
            </a:pPr>
            <a:endParaRPr lang="fr-SN" sz="1200" dirty="0"/>
          </a:p>
          <a:p>
            <a:pPr marL="538163" indent="-538163" algn="just">
              <a:buClr>
                <a:schemeClr val="accent2"/>
              </a:buClr>
              <a:buFont typeface="Wingdings" panose="05000000000000000000" pitchFamily="2" charset="2"/>
              <a:buChar char="§"/>
            </a:pPr>
            <a:r>
              <a:rPr lang="fr-FR" sz="3600" dirty="0" smtClean="0"/>
              <a:t>La durée est variable en fonction de la disponibilité de l’</a:t>
            </a:r>
            <a:r>
              <a:rPr lang="fr-FR" sz="3600" dirty="0" err="1" smtClean="0"/>
              <a:t>interviéwé</a:t>
            </a:r>
            <a:r>
              <a:rPr lang="fr-FR" sz="3600" dirty="0" smtClean="0"/>
              <a:t>, de l’épuisement de l’histoire de vie racontée,</a:t>
            </a:r>
          </a:p>
          <a:p>
            <a:pPr marL="0" indent="0" algn="just">
              <a:buClr>
                <a:schemeClr val="accent2"/>
              </a:buClr>
              <a:buNone/>
            </a:pPr>
            <a:endParaRPr lang="fr-FR" sz="1300" dirty="0" smtClean="0"/>
          </a:p>
          <a:p>
            <a:pPr marL="538163" indent="-538163" algn="just">
              <a:buClr>
                <a:schemeClr val="accent2"/>
              </a:buClr>
              <a:buFont typeface="Wingdings" panose="05000000000000000000" pitchFamily="2" charset="2"/>
              <a:buChar char="§"/>
            </a:pPr>
            <a:r>
              <a:rPr lang="fr-FR" sz="3600" dirty="0" smtClean="0"/>
              <a:t>Plusieurs rendez vous peuvent être organisés pour laisser se dérouler l’expérience narrée.</a:t>
            </a:r>
            <a:endParaRPr lang="fr-FR" sz="3600" dirty="0"/>
          </a:p>
        </p:txBody>
      </p:sp>
    </p:spTree>
    <p:extLst>
      <p:ext uri="{BB962C8B-B14F-4D97-AF65-F5344CB8AC3E}">
        <p14:creationId xmlns:p14="http://schemas.microsoft.com/office/powerpoint/2010/main" val="2620926140"/>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55494"/>
            <a:ext cx="10515600" cy="5921469"/>
          </a:xfrm>
        </p:spPr>
        <p:txBody>
          <a:bodyPr>
            <a:normAutofit/>
          </a:bodyPr>
          <a:lstStyle/>
          <a:p>
            <a:pPr marL="0" indent="0">
              <a:buNone/>
            </a:pPr>
            <a:endParaRPr lang="fr-FR" sz="1200" b="1" dirty="0" smtClean="0">
              <a:solidFill>
                <a:srgbClr val="0067B4"/>
              </a:solidFill>
            </a:endParaRPr>
          </a:p>
          <a:p>
            <a:pPr marL="0" indent="0">
              <a:buNone/>
            </a:pPr>
            <a:r>
              <a:rPr lang="fr-FR" sz="4000" b="1" dirty="0" smtClean="0">
                <a:solidFill>
                  <a:srgbClr val="0067B4"/>
                </a:solidFill>
              </a:rPr>
              <a:t>Témoignage </a:t>
            </a:r>
            <a:r>
              <a:rPr lang="fr-FR" sz="4000" b="1" dirty="0">
                <a:solidFill>
                  <a:srgbClr val="0067B4"/>
                </a:solidFill>
              </a:rPr>
              <a:t>de Michel </a:t>
            </a:r>
            <a:r>
              <a:rPr lang="fr-FR" sz="4000" b="1" dirty="0" smtClean="0">
                <a:solidFill>
                  <a:srgbClr val="0067B4"/>
                </a:solidFill>
              </a:rPr>
              <a:t>Legrand</a:t>
            </a:r>
          </a:p>
          <a:p>
            <a:pPr marL="0" indent="0">
              <a:buNone/>
            </a:pPr>
            <a:endParaRPr lang="fr-FR" sz="1200" b="1" dirty="0">
              <a:solidFill>
                <a:srgbClr val="0067B4"/>
              </a:solidFill>
            </a:endParaRPr>
          </a:p>
          <a:p>
            <a:pPr marL="538163" indent="-538163" algn="just">
              <a:buClr>
                <a:schemeClr val="accent2"/>
              </a:buClr>
              <a:buFont typeface="Wingdings" panose="05000000000000000000" pitchFamily="2" charset="2"/>
              <a:buChar char="§"/>
            </a:pPr>
            <a:r>
              <a:rPr lang="fr-FR" sz="3600" dirty="0" smtClean="0"/>
              <a:t>« En </a:t>
            </a:r>
            <a:r>
              <a:rPr lang="fr-FR" sz="3600" dirty="0" err="1"/>
              <a:t>thérapie</a:t>
            </a:r>
            <a:r>
              <a:rPr lang="fr-FR" sz="3600" dirty="0"/>
              <a:t>, l’histoire n’est </a:t>
            </a:r>
            <a:r>
              <a:rPr lang="fr-FR" sz="3600" dirty="0" err="1"/>
              <a:t>rapportée</a:t>
            </a:r>
            <a:r>
              <a:rPr lang="fr-FR" sz="3600" dirty="0"/>
              <a:t> que par bribes et morceaux qui finissent par composer une vision d’ensemble mais qui met beaucoup de temps à se </a:t>
            </a:r>
            <a:r>
              <a:rPr lang="fr-FR" sz="3600" dirty="0" smtClean="0"/>
              <a:t>constituer ». </a:t>
            </a:r>
          </a:p>
          <a:p>
            <a:pPr marL="0" indent="0" algn="just">
              <a:buClr>
                <a:schemeClr val="accent2"/>
              </a:buClr>
              <a:buNone/>
            </a:pPr>
            <a:endParaRPr lang="fr-FR" sz="1300" dirty="0" smtClean="0"/>
          </a:p>
          <a:p>
            <a:pPr marL="538163" indent="-538163" algn="just">
              <a:buClr>
                <a:schemeClr val="accent2"/>
              </a:buClr>
              <a:buFont typeface="Wingdings" panose="05000000000000000000" pitchFamily="2" charset="2"/>
              <a:buChar char="§"/>
            </a:pPr>
            <a:r>
              <a:rPr lang="fr-FR" sz="3600" dirty="0" smtClean="0"/>
              <a:t>« Le </a:t>
            </a:r>
            <a:r>
              <a:rPr lang="fr-FR" sz="3600" dirty="0" err="1"/>
              <a:t>récit</a:t>
            </a:r>
            <a:r>
              <a:rPr lang="fr-FR" sz="3600" dirty="0"/>
              <a:t> s’organise donc toujours </a:t>
            </a:r>
            <a:r>
              <a:rPr lang="fr-FR" sz="3600" dirty="0" err="1"/>
              <a:t>spontanément</a:t>
            </a:r>
            <a:r>
              <a:rPr lang="fr-FR" sz="3600" dirty="0"/>
              <a:t> autour de </a:t>
            </a:r>
            <a:r>
              <a:rPr lang="fr-FR" sz="3600" dirty="0" err="1"/>
              <a:t>périodes</a:t>
            </a:r>
            <a:r>
              <a:rPr lang="fr-FR" sz="3600" dirty="0"/>
              <a:t> de vie et de leur </a:t>
            </a:r>
            <a:r>
              <a:rPr lang="fr-FR" sz="3600" dirty="0" err="1" smtClean="0"/>
              <a:t>enchaînement</a:t>
            </a:r>
            <a:r>
              <a:rPr lang="fr-FR" sz="3600" dirty="0" smtClean="0"/>
              <a:t> ». </a:t>
            </a:r>
          </a:p>
          <a:p>
            <a:pPr marL="0" indent="0">
              <a:buClr>
                <a:schemeClr val="accent2"/>
              </a:buClr>
              <a:buNone/>
            </a:pPr>
            <a:endParaRPr lang="fr-FR" sz="1300" dirty="0" smtClean="0"/>
          </a:p>
          <a:p>
            <a:endParaRPr lang="fr-FR" dirty="0"/>
          </a:p>
          <a:p>
            <a:endParaRPr lang="fr-FR" dirty="0"/>
          </a:p>
          <a:p>
            <a:endParaRPr lang="fr-FR" dirty="0"/>
          </a:p>
        </p:txBody>
      </p:sp>
    </p:spTree>
    <p:extLst>
      <p:ext uri="{BB962C8B-B14F-4D97-AF65-F5344CB8AC3E}">
        <p14:creationId xmlns:p14="http://schemas.microsoft.com/office/powerpoint/2010/main" val="1797674514"/>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95835"/>
            <a:ext cx="10515600" cy="5881128"/>
          </a:xfrm>
        </p:spPr>
        <p:txBody>
          <a:bodyPr>
            <a:normAutofit/>
          </a:bodyPr>
          <a:lstStyle/>
          <a:p>
            <a:pPr marL="0" indent="0">
              <a:buNone/>
            </a:pPr>
            <a:endParaRPr lang="fr-FR" sz="1200" dirty="0" smtClean="0"/>
          </a:p>
          <a:p>
            <a:pPr marL="0" indent="0">
              <a:buNone/>
            </a:pPr>
            <a:r>
              <a:rPr lang="fr-FR" sz="4000" dirty="0" smtClean="0">
                <a:solidFill>
                  <a:srgbClr val="0067B4"/>
                </a:solidFill>
              </a:rPr>
              <a:t>Suite </a:t>
            </a:r>
            <a:r>
              <a:rPr lang="fr-FR" sz="4000" dirty="0">
                <a:solidFill>
                  <a:srgbClr val="0067B4"/>
                </a:solidFill>
              </a:rPr>
              <a:t>témoignage de Michel </a:t>
            </a:r>
            <a:r>
              <a:rPr lang="fr-FR" sz="4000" dirty="0" smtClean="0">
                <a:solidFill>
                  <a:srgbClr val="0067B4"/>
                </a:solidFill>
              </a:rPr>
              <a:t>Legrand</a:t>
            </a:r>
          </a:p>
          <a:p>
            <a:pPr marL="0" indent="0">
              <a:buNone/>
            </a:pPr>
            <a:endParaRPr lang="fr-FR" sz="4000" b="1" dirty="0">
              <a:solidFill>
                <a:srgbClr val="0067B4"/>
              </a:solidFill>
            </a:endParaRPr>
          </a:p>
          <a:p>
            <a:pPr marL="538163" indent="-538163">
              <a:buClr>
                <a:schemeClr val="accent2"/>
              </a:buClr>
              <a:buFont typeface="Wingdings" panose="05000000000000000000" pitchFamily="2" charset="2"/>
              <a:buChar char="§"/>
            </a:pPr>
            <a:r>
              <a:rPr lang="fr-FR" sz="3600" dirty="0"/>
              <a:t>« Plusieurs entretiens me permettent </a:t>
            </a:r>
            <a:r>
              <a:rPr lang="fr-FR" sz="3600" dirty="0" err="1"/>
              <a:t>également</a:t>
            </a:r>
            <a:r>
              <a:rPr lang="fr-FR" sz="3600" dirty="0"/>
              <a:t> de poser plus de questions, de confronter les dires du sujet à mon propre univers de sens, ce qui me permettra de mieux les comprendre et ce qui rendra donc l’information </a:t>
            </a:r>
            <a:r>
              <a:rPr lang="fr-FR" sz="3600" dirty="0" err="1"/>
              <a:t>reçue</a:t>
            </a:r>
            <a:r>
              <a:rPr lang="fr-FR" sz="3600" dirty="0"/>
              <a:t> plus facilement traitable. » </a:t>
            </a:r>
          </a:p>
        </p:txBody>
      </p:sp>
    </p:spTree>
    <p:extLst>
      <p:ext uri="{BB962C8B-B14F-4D97-AF65-F5344CB8AC3E}">
        <p14:creationId xmlns:p14="http://schemas.microsoft.com/office/powerpoint/2010/main" val="59277886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2235" y="178419"/>
            <a:ext cx="11708780" cy="6490009"/>
          </a:xfrm>
        </p:spPr>
        <p:txBody>
          <a:bodyPr/>
          <a:lstStyle/>
          <a:p>
            <a:endParaRPr lang="fr-FR" dirty="0" smtClean="0"/>
          </a:p>
          <a:p>
            <a:endParaRPr lang="fr-FR" dirty="0"/>
          </a:p>
          <a:p>
            <a:endParaRPr lang="fr-FR" dirty="0" smtClean="0"/>
          </a:p>
          <a:p>
            <a:endParaRPr lang="fr-FR" dirty="0"/>
          </a:p>
          <a:p>
            <a:endParaRPr lang="fr-FR" dirty="0" smtClean="0"/>
          </a:p>
          <a:p>
            <a:endParaRPr lang="fr-FR" dirty="0"/>
          </a:p>
        </p:txBody>
      </p:sp>
      <p:sp>
        <p:nvSpPr>
          <p:cNvPr id="2" name="Rectangle 1"/>
          <p:cNvSpPr/>
          <p:nvPr/>
        </p:nvSpPr>
        <p:spPr>
          <a:xfrm>
            <a:off x="802887" y="401445"/>
            <a:ext cx="10838985" cy="5816978"/>
          </a:xfrm>
          <a:prstGeom prst="rect">
            <a:avLst/>
          </a:prstGeom>
        </p:spPr>
        <p:txBody>
          <a:bodyPr wrap="square">
            <a:spAutoFit/>
          </a:bodyPr>
          <a:lstStyle/>
          <a:p>
            <a:pPr algn="just"/>
            <a:r>
              <a:rPr lang="fr-FR" altLang="fr-FR" sz="4800" dirty="0" smtClean="0">
                <a:solidFill>
                  <a:srgbClr val="0070C0"/>
                </a:solidFill>
              </a:rPr>
              <a:t>Qu’est ce que la biographie ?</a:t>
            </a:r>
          </a:p>
          <a:p>
            <a:endParaRPr lang="fr-FR" altLang="fr-FR" sz="3600" dirty="0" smtClean="0"/>
          </a:p>
          <a:p>
            <a:pPr marL="571500" indent="-571500" algn="just">
              <a:buClr>
                <a:schemeClr val="accent2"/>
              </a:buClr>
              <a:buFont typeface="Wingdings" panose="05000000000000000000" pitchFamily="2" charset="2"/>
              <a:buChar char="§"/>
            </a:pPr>
            <a:r>
              <a:rPr lang="fr-FR" altLang="fr-FR" sz="3600" dirty="0" smtClean="0"/>
              <a:t>La biographie </a:t>
            </a:r>
            <a:r>
              <a:rPr lang="fr-FR" altLang="fr-FR" sz="3600" b="1" dirty="0" smtClean="0"/>
              <a:t>raconte la vie d’un individu </a:t>
            </a:r>
            <a:r>
              <a:rPr lang="fr-FR" altLang="fr-FR" sz="3600" dirty="0" smtClean="0"/>
              <a:t>tout au long de son parcours </a:t>
            </a:r>
            <a:r>
              <a:rPr lang="fr-FR" altLang="fr-FR" sz="3600" b="1" dirty="0" smtClean="0"/>
              <a:t>en situant le vécu et l’intervention de divers évènements dans son temps de vie, </a:t>
            </a:r>
          </a:p>
          <a:p>
            <a:pPr marL="571500" indent="-571500" algn="just">
              <a:buClr>
                <a:schemeClr val="accent2"/>
              </a:buClr>
              <a:buFont typeface="Wingdings" panose="05000000000000000000" pitchFamily="2" charset="2"/>
              <a:buChar char="§"/>
            </a:pPr>
            <a:endParaRPr lang="fr-FR" altLang="fr-FR" sz="3600" dirty="0" smtClean="0"/>
          </a:p>
          <a:p>
            <a:pPr marL="571500" indent="-571500" algn="just">
              <a:buClr>
                <a:schemeClr val="accent2"/>
              </a:buClr>
              <a:buFont typeface="Wingdings" panose="05000000000000000000" pitchFamily="2" charset="2"/>
              <a:buChar char="§"/>
            </a:pPr>
            <a:r>
              <a:rPr lang="fr-FR" altLang="fr-FR" sz="3600" dirty="0" smtClean="0"/>
              <a:t>C’est </a:t>
            </a:r>
            <a:r>
              <a:rPr lang="fr-FR" altLang="fr-FR" sz="3600" b="1" dirty="0" smtClean="0"/>
              <a:t>l’individu qui se raconte et narre sa vie </a:t>
            </a:r>
            <a:r>
              <a:rPr lang="fr-FR" altLang="fr-FR" sz="3600" dirty="0" smtClean="0"/>
              <a:t>selon les </a:t>
            </a:r>
            <a:r>
              <a:rPr lang="fr-FR" altLang="fr-FR" sz="3600" b="1" dirty="0" smtClean="0"/>
              <a:t>perceptions </a:t>
            </a:r>
            <a:r>
              <a:rPr lang="fr-FR" altLang="fr-FR" sz="3600" dirty="0" smtClean="0"/>
              <a:t>de sa vie passée et en cours, </a:t>
            </a:r>
            <a:r>
              <a:rPr lang="fr-FR" altLang="fr-FR" sz="3600" b="1" dirty="0" smtClean="0"/>
              <a:t>par ses propres mots, sentiments et logiques de pensée.</a:t>
            </a:r>
          </a:p>
        </p:txBody>
      </p:sp>
    </p:spTree>
    <p:extLst>
      <p:ext uri="{BB962C8B-B14F-4D97-AF65-F5344CB8AC3E}">
        <p14:creationId xmlns:p14="http://schemas.microsoft.com/office/powerpoint/2010/main" val="1002035561"/>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82388"/>
            <a:ext cx="10515600" cy="5894575"/>
          </a:xfrm>
        </p:spPr>
        <p:txBody>
          <a:bodyPr>
            <a:normAutofit lnSpcReduction="10000"/>
          </a:bodyPr>
          <a:lstStyle/>
          <a:p>
            <a:pPr marL="0" indent="0">
              <a:buNone/>
            </a:pPr>
            <a:endParaRPr lang="fr-FR" dirty="0" smtClean="0"/>
          </a:p>
          <a:p>
            <a:pPr marL="0" indent="0">
              <a:buNone/>
            </a:pPr>
            <a:r>
              <a:rPr lang="fr-FR" sz="4000" dirty="0">
                <a:solidFill>
                  <a:srgbClr val="0067B4"/>
                </a:solidFill>
              </a:rPr>
              <a:t>Suite témoignage de Michel </a:t>
            </a:r>
            <a:r>
              <a:rPr lang="fr-FR" sz="4000" dirty="0" smtClean="0">
                <a:solidFill>
                  <a:srgbClr val="0067B4"/>
                </a:solidFill>
              </a:rPr>
              <a:t>Legrand</a:t>
            </a:r>
            <a:endParaRPr lang="fr-FR" sz="4000" b="1" dirty="0">
              <a:solidFill>
                <a:srgbClr val="0067B4"/>
              </a:solidFill>
            </a:endParaRPr>
          </a:p>
          <a:p>
            <a:pPr marL="0" indent="0">
              <a:buClr>
                <a:schemeClr val="accent2"/>
              </a:buClr>
              <a:buNone/>
            </a:pPr>
            <a:endParaRPr lang="fr-FR" sz="1200" dirty="0"/>
          </a:p>
          <a:p>
            <a:pPr marL="538163" indent="-538163" algn="just">
              <a:buClr>
                <a:schemeClr val="accent2"/>
              </a:buClr>
              <a:buFont typeface="Wingdings" panose="05000000000000000000" pitchFamily="2" charset="2"/>
              <a:buChar char="§"/>
            </a:pPr>
            <a:r>
              <a:rPr lang="fr-FR" sz="3600" dirty="0"/>
              <a:t>« J’ai estimé pour ma </a:t>
            </a:r>
            <a:r>
              <a:rPr lang="fr-FR" sz="3600" dirty="0" smtClean="0"/>
              <a:t>part, </a:t>
            </a:r>
            <a:r>
              <a:rPr lang="fr-FR" sz="3600" dirty="0"/>
              <a:t>et avec l’objectif qui </a:t>
            </a:r>
            <a:r>
              <a:rPr lang="fr-FR" sz="3600" dirty="0" err="1"/>
              <a:t>était</a:t>
            </a:r>
            <a:r>
              <a:rPr lang="fr-FR" sz="3600" dirty="0"/>
              <a:t> le </a:t>
            </a:r>
            <a:r>
              <a:rPr lang="fr-FR" sz="3600" dirty="0" smtClean="0"/>
              <a:t>mien, </a:t>
            </a:r>
            <a:r>
              <a:rPr lang="fr-FR" sz="3600" dirty="0"/>
              <a:t>qu’il </a:t>
            </a:r>
            <a:r>
              <a:rPr lang="fr-FR" sz="3600" dirty="0" err="1"/>
              <a:t>était</a:t>
            </a:r>
            <a:r>
              <a:rPr lang="fr-FR" sz="3600" dirty="0"/>
              <a:t> </a:t>
            </a:r>
            <a:r>
              <a:rPr lang="fr-FR" sz="3600" dirty="0" err="1"/>
              <a:t>légitime</a:t>
            </a:r>
            <a:r>
              <a:rPr lang="fr-FR" sz="3600" dirty="0"/>
              <a:t> de comparer des cas sur le seul point commun d’avoir </a:t>
            </a:r>
            <a:r>
              <a:rPr lang="fr-FR" sz="3600" dirty="0" err="1"/>
              <a:t>éte</a:t>
            </a:r>
            <a:r>
              <a:rPr lang="fr-FR" sz="3600" dirty="0"/>
              <a:t>́ atteint par un cancer et d’avoir connu une </a:t>
            </a:r>
            <a:r>
              <a:rPr lang="fr-FR" sz="3600" dirty="0" err="1"/>
              <a:t>période</a:t>
            </a:r>
            <a:r>
              <a:rPr lang="fr-FR" sz="3600" dirty="0"/>
              <a:t> de </a:t>
            </a:r>
            <a:r>
              <a:rPr lang="fr-FR" sz="3600" dirty="0" err="1"/>
              <a:t>rémission</a:t>
            </a:r>
            <a:r>
              <a:rPr lang="fr-FR" sz="3600" dirty="0"/>
              <a:t> d’au moins un an. </a:t>
            </a:r>
          </a:p>
          <a:p>
            <a:pPr marL="0" indent="0" algn="just">
              <a:buClr>
                <a:schemeClr val="accent2"/>
              </a:buClr>
              <a:buNone/>
            </a:pPr>
            <a:endParaRPr lang="fr-FR" sz="1200" dirty="0"/>
          </a:p>
          <a:p>
            <a:pPr marL="538163" indent="-538163" algn="just">
              <a:buClr>
                <a:schemeClr val="accent2"/>
              </a:buClr>
              <a:buFont typeface="Wingdings" panose="05000000000000000000" pitchFamily="2" charset="2"/>
              <a:buChar char="§"/>
            </a:pPr>
            <a:r>
              <a:rPr lang="fr-FR" sz="3600" dirty="0"/>
              <a:t>Seul m’importait le fait que ces personnes aient souffert d’un cancer et qu’elles aient envie de raconter leur histoire. » </a:t>
            </a:r>
          </a:p>
          <a:p>
            <a:endParaRPr lang="fr-FR" dirty="0"/>
          </a:p>
          <a:p>
            <a:pPr marL="0" indent="0">
              <a:buNone/>
            </a:pPr>
            <a:endParaRPr lang="fr-FR" dirty="0"/>
          </a:p>
        </p:txBody>
      </p:sp>
    </p:spTree>
    <p:extLst>
      <p:ext uri="{BB962C8B-B14F-4D97-AF65-F5344CB8AC3E}">
        <p14:creationId xmlns:p14="http://schemas.microsoft.com/office/powerpoint/2010/main" val="23219987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01706"/>
            <a:ext cx="10515600" cy="5975257"/>
          </a:xfrm>
        </p:spPr>
        <p:txBody>
          <a:bodyPr>
            <a:normAutofit/>
          </a:bodyPr>
          <a:lstStyle/>
          <a:p>
            <a:pPr marL="0" indent="0">
              <a:buNone/>
            </a:pPr>
            <a:endParaRPr lang="fr-FR" sz="1200" dirty="0" smtClean="0">
              <a:solidFill>
                <a:srgbClr val="0067B4"/>
              </a:solidFill>
            </a:endParaRPr>
          </a:p>
          <a:p>
            <a:pPr marL="0" indent="0">
              <a:buNone/>
            </a:pPr>
            <a:endParaRPr lang="fr-FR" sz="1200" dirty="0" smtClean="0">
              <a:solidFill>
                <a:srgbClr val="0067B4"/>
              </a:solidFill>
            </a:endParaRPr>
          </a:p>
          <a:p>
            <a:pPr marL="0" indent="0">
              <a:buNone/>
            </a:pPr>
            <a:r>
              <a:rPr lang="fr-FR" sz="4400" dirty="0" smtClean="0">
                <a:solidFill>
                  <a:srgbClr val="0067B4"/>
                </a:solidFill>
              </a:rPr>
              <a:t>Recueillir </a:t>
            </a:r>
            <a:r>
              <a:rPr lang="fr-FR" sz="4400" dirty="0">
                <a:solidFill>
                  <a:srgbClr val="0067B4"/>
                </a:solidFill>
              </a:rPr>
              <a:t>un récit de vie spontané se </a:t>
            </a:r>
            <a:r>
              <a:rPr lang="fr-FR" sz="4400" dirty="0" smtClean="0">
                <a:solidFill>
                  <a:srgbClr val="0067B4"/>
                </a:solidFill>
              </a:rPr>
              <a:t>prépare</a:t>
            </a:r>
          </a:p>
          <a:p>
            <a:pPr marL="0" indent="0">
              <a:buNone/>
            </a:pPr>
            <a:endParaRPr lang="fr-FR" sz="1200" dirty="0">
              <a:solidFill>
                <a:srgbClr val="0067B4"/>
              </a:solidFill>
            </a:endParaRPr>
          </a:p>
          <a:p>
            <a:pPr marL="0" indent="0">
              <a:buClr>
                <a:schemeClr val="accent2"/>
              </a:buClr>
              <a:buNone/>
            </a:pPr>
            <a:r>
              <a:rPr lang="fr-FR" sz="3600" dirty="0" smtClean="0"/>
              <a:t>La préparation consiste </a:t>
            </a:r>
          </a:p>
          <a:p>
            <a:pPr marL="538163" indent="-538163">
              <a:buClr>
                <a:schemeClr val="accent2"/>
              </a:buClr>
              <a:buFont typeface="Wingdings" panose="05000000000000000000" pitchFamily="2" charset="2"/>
              <a:buChar char="§"/>
            </a:pPr>
            <a:r>
              <a:rPr lang="fr-FR" sz="3600" dirty="0" smtClean="0"/>
              <a:t>Au ciblage,</a:t>
            </a:r>
          </a:p>
          <a:p>
            <a:pPr marL="0" indent="0">
              <a:buClr>
                <a:schemeClr val="accent2"/>
              </a:buClr>
              <a:buNone/>
            </a:pPr>
            <a:endParaRPr lang="fr-FR" sz="1200" dirty="0" smtClean="0"/>
          </a:p>
          <a:p>
            <a:pPr marL="538163" indent="-538163">
              <a:buClr>
                <a:schemeClr val="accent2"/>
              </a:buClr>
              <a:buFont typeface="Wingdings" panose="05000000000000000000" pitchFamily="2" charset="2"/>
              <a:buChar char="§"/>
            </a:pPr>
            <a:r>
              <a:rPr lang="fr-FR" sz="3600" dirty="0" smtClean="0"/>
              <a:t>Au choix du lieux et dates d’entretiens,</a:t>
            </a:r>
          </a:p>
          <a:p>
            <a:pPr marL="538163" indent="-538163">
              <a:buClr>
                <a:schemeClr val="accent2"/>
              </a:buClr>
              <a:buFont typeface="Wingdings" panose="05000000000000000000" pitchFamily="2" charset="2"/>
              <a:buChar char="§"/>
            </a:pPr>
            <a:r>
              <a:rPr lang="fr-FR" sz="3600" dirty="0" smtClean="0"/>
              <a:t>À négocier l’enregistrement,</a:t>
            </a:r>
          </a:p>
          <a:p>
            <a:pPr marL="538163" indent="-538163">
              <a:buClr>
                <a:schemeClr val="accent2"/>
              </a:buClr>
              <a:buFont typeface="Wingdings" panose="05000000000000000000" pitchFamily="2" charset="2"/>
              <a:buChar char="§"/>
            </a:pPr>
            <a:r>
              <a:rPr lang="fr-FR" sz="3600" dirty="0" smtClean="0"/>
              <a:t>À organiser </a:t>
            </a:r>
            <a:r>
              <a:rPr lang="fr-FR" sz="3600" dirty="0"/>
              <a:t>la prise de note concomitamment avec </a:t>
            </a:r>
            <a:r>
              <a:rPr lang="fr-FR" sz="3600" dirty="0" smtClean="0"/>
              <a:t>l’enregistrement,</a:t>
            </a:r>
            <a:endParaRPr lang="fr-FR" sz="3600" dirty="0"/>
          </a:p>
          <a:p>
            <a:pPr marL="538163" indent="-538163">
              <a:buClr>
                <a:schemeClr val="accent2"/>
              </a:buClr>
              <a:buFont typeface="Wingdings" panose="05000000000000000000" pitchFamily="2" charset="2"/>
              <a:buChar char="§"/>
            </a:pPr>
            <a:endParaRPr lang="fr-FR" sz="3600" dirty="0" smtClean="0"/>
          </a:p>
        </p:txBody>
      </p:sp>
    </p:spTree>
    <p:extLst>
      <p:ext uri="{BB962C8B-B14F-4D97-AF65-F5344CB8AC3E}">
        <p14:creationId xmlns:p14="http://schemas.microsoft.com/office/powerpoint/2010/main" val="210596289"/>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82388"/>
            <a:ext cx="10515600" cy="6212541"/>
          </a:xfrm>
        </p:spPr>
        <p:txBody>
          <a:bodyPr>
            <a:normAutofit/>
          </a:bodyPr>
          <a:lstStyle/>
          <a:p>
            <a:endParaRPr lang="fr-FR" dirty="0" smtClean="0"/>
          </a:p>
          <a:p>
            <a:pPr marL="538163" indent="-538163">
              <a:buClr>
                <a:schemeClr val="accent2"/>
              </a:buClr>
              <a:buFont typeface="Wingdings" panose="05000000000000000000" pitchFamily="2" charset="2"/>
              <a:buChar char="§"/>
            </a:pPr>
            <a:r>
              <a:rPr lang="fr-FR" sz="3600" dirty="0" smtClean="0"/>
              <a:t>À gérer </a:t>
            </a:r>
            <a:r>
              <a:rPr lang="fr-FR" sz="3600" dirty="0"/>
              <a:t>la mise en confiance : choisir les angles d’approche, rassurer, décliner les règles éthiques de la recherche, se montrer empathique, s’appuyer sur des médiateurs s’il y a lieu pour faciliter la mise en relation</a:t>
            </a:r>
            <a:r>
              <a:rPr lang="fr-FR" sz="3600" dirty="0" smtClean="0"/>
              <a:t>,</a:t>
            </a:r>
          </a:p>
          <a:p>
            <a:pPr marL="0" indent="0">
              <a:buClr>
                <a:schemeClr val="accent2"/>
              </a:buClr>
              <a:buNone/>
            </a:pPr>
            <a:endParaRPr lang="fr-FR" sz="1200" dirty="0"/>
          </a:p>
          <a:p>
            <a:pPr marL="538163" indent="-538163">
              <a:buClr>
                <a:schemeClr val="accent2"/>
              </a:buClr>
              <a:buFont typeface="Wingdings" panose="05000000000000000000" pitchFamily="2" charset="2"/>
              <a:buChar char="§"/>
            </a:pPr>
            <a:r>
              <a:rPr lang="fr-FR" sz="3600" dirty="0" smtClean="0"/>
              <a:t>À se </a:t>
            </a:r>
            <a:r>
              <a:rPr lang="fr-FR" sz="3600" dirty="0"/>
              <a:t>donner les moyens de collecter les documents personnels s’il y a </a:t>
            </a:r>
            <a:r>
              <a:rPr lang="fr-FR" sz="3600" dirty="0" smtClean="0"/>
              <a:t>lieu,</a:t>
            </a:r>
          </a:p>
          <a:p>
            <a:pPr marL="0" indent="0">
              <a:buClr>
                <a:schemeClr val="accent2"/>
              </a:buClr>
              <a:buNone/>
            </a:pPr>
            <a:endParaRPr lang="fr-FR" sz="1200" dirty="0"/>
          </a:p>
          <a:p>
            <a:pPr marL="538163" indent="-538163">
              <a:buClr>
                <a:schemeClr val="accent2"/>
              </a:buClr>
              <a:buFont typeface="Wingdings" panose="05000000000000000000" pitchFamily="2" charset="2"/>
              <a:buChar char="§"/>
            </a:pPr>
            <a:r>
              <a:rPr lang="fr-FR" sz="3600" dirty="0" smtClean="0"/>
              <a:t>À prendre </a:t>
            </a:r>
            <a:r>
              <a:rPr lang="fr-FR" sz="3600" dirty="0"/>
              <a:t>le temps utile pour </a:t>
            </a:r>
            <a:r>
              <a:rPr lang="fr-FR" sz="3600" dirty="0" smtClean="0"/>
              <a:t>rassurer, développer l’écoute </a:t>
            </a:r>
            <a:r>
              <a:rPr lang="fr-FR" sz="3600" dirty="0"/>
              <a:t>: l’empressement tue la </a:t>
            </a:r>
            <a:r>
              <a:rPr lang="fr-FR" sz="3600" dirty="0" smtClean="0"/>
              <a:t>confiance !</a:t>
            </a:r>
            <a:r>
              <a:rPr lang="fr-FR" sz="3600" dirty="0"/>
              <a:t> </a:t>
            </a:r>
          </a:p>
          <a:p>
            <a:pPr marL="0" indent="0">
              <a:buNone/>
            </a:pPr>
            <a:endParaRPr lang="fr-FR" dirty="0"/>
          </a:p>
        </p:txBody>
      </p:sp>
    </p:spTree>
    <p:extLst>
      <p:ext uri="{BB962C8B-B14F-4D97-AF65-F5344CB8AC3E}">
        <p14:creationId xmlns:p14="http://schemas.microsoft.com/office/powerpoint/2010/main" val="36888057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36176"/>
            <a:ext cx="10515600" cy="5840787"/>
          </a:xfrm>
        </p:spPr>
        <p:txBody>
          <a:bodyPr>
            <a:normAutofit/>
          </a:bodyPr>
          <a:lstStyle/>
          <a:p>
            <a:pPr marL="0" indent="0">
              <a:buNone/>
            </a:pPr>
            <a:endParaRPr lang="fr-FR" sz="1200" dirty="0" smtClean="0">
              <a:solidFill>
                <a:srgbClr val="0067B4"/>
              </a:solidFill>
            </a:endParaRPr>
          </a:p>
          <a:p>
            <a:pPr marL="0" indent="0">
              <a:buNone/>
            </a:pPr>
            <a:r>
              <a:rPr lang="fr-FR" sz="4400" dirty="0" smtClean="0">
                <a:solidFill>
                  <a:srgbClr val="0067B4"/>
                </a:solidFill>
              </a:rPr>
              <a:t>Préparer </a:t>
            </a:r>
            <a:r>
              <a:rPr lang="fr-FR" sz="4400" dirty="0">
                <a:solidFill>
                  <a:srgbClr val="0067B4"/>
                </a:solidFill>
              </a:rPr>
              <a:t>les guides d’entretien</a:t>
            </a:r>
            <a:endParaRPr lang="fr-FR" sz="4400" dirty="0" smtClean="0">
              <a:solidFill>
                <a:srgbClr val="0067B4"/>
              </a:solidFill>
            </a:endParaRPr>
          </a:p>
          <a:p>
            <a:pPr marL="0" indent="0">
              <a:buNone/>
            </a:pPr>
            <a:endParaRPr lang="fr-FR" sz="1200" dirty="0"/>
          </a:p>
          <a:p>
            <a:pPr marL="538163" indent="-538163">
              <a:buClr>
                <a:schemeClr val="accent2"/>
              </a:buClr>
              <a:buFont typeface="Wingdings" panose="05000000000000000000" pitchFamily="2" charset="2"/>
              <a:buChar char="§"/>
            </a:pPr>
            <a:r>
              <a:rPr lang="fr-FR" sz="3600" dirty="0" smtClean="0"/>
              <a:t>Le </a:t>
            </a:r>
            <a:r>
              <a:rPr lang="fr-FR" sz="3600" dirty="0"/>
              <a:t>récit est dit librement par celui qui se </a:t>
            </a:r>
            <a:r>
              <a:rPr lang="fr-FR" sz="3600" dirty="0" smtClean="0"/>
              <a:t>raconte.</a:t>
            </a:r>
          </a:p>
          <a:p>
            <a:pPr marL="0" indent="0">
              <a:buClr>
                <a:schemeClr val="accent2"/>
              </a:buClr>
              <a:buNone/>
            </a:pPr>
            <a:endParaRPr lang="fr-FR" sz="1200" dirty="0"/>
          </a:p>
          <a:p>
            <a:pPr marL="538163" indent="-538163">
              <a:buClr>
                <a:schemeClr val="accent2"/>
              </a:buClr>
              <a:buFont typeface="Wingdings" panose="05000000000000000000" pitchFamily="2" charset="2"/>
              <a:buChar char="§"/>
            </a:pPr>
            <a:r>
              <a:rPr lang="fr-FR" sz="3600" dirty="0"/>
              <a:t>Le chercheur veille à s’assurer du quand, où, avec qui, </a:t>
            </a:r>
            <a:r>
              <a:rPr lang="fr-FR" sz="3600" dirty="0" smtClean="0"/>
              <a:t>dans quelles circonstances, comment </a:t>
            </a:r>
            <a:r>
              <a:rPr lang="fr-FR" sz="3600" dirty="0" smtClean="0"/>
              <a:t>?</a:t>
            </a:r>
          </a:p>
          <a:p>
            <a:pPr marL="0" indent="0">
              <a:buClr>
                <a:schemeClr val="accent2"/>
              </a:buClr>
              <a:buNone/>
            </a:pPr>
            <a:endParaRPr lang="fr-FR" sz="1200" dirty="0"/>
          </a:p>
          <a:p>
            <a:pPr marL="538163" indent="-538163">
              <a:buClr>
                <a:schemeClr val="accent2"/>
              </a:buClr>
              <a:buFont typeface="Wingdings" panose="05000000000000000000" pitchFamily="2" charset="2"/>
              <a:buChar char="§"/>
            </a:pPr>
            <a:r>
              <a:rPr lang="fr-FR" sz="3600" dirty="0" smtClean="0"/>
              <a:t>Le guide d’entretien-récit de vie est de l’aide mémoire pour relancer l’entretien-récit de vie lorsque l’envie de </a:t>
            </a:r>
            <a:r>
              <a:rPr lang="fr-FR" sz="3600" dirty="0" smtClean="0"/>
              <a:t>se </a:t>
            </a:r>
            <a:r>
              <a:rPr lang="fr-FR" sz="3600" dirty="0" smtClean="0"/>
              <a:t>raconter </a:t>
            </a:r>
            <a:r>
              <a:rPr lang="fr-FR" sz="3600" dirty="0" smtClean="0"/>
              <a:t>demeure.</a:t>
            </a:r>
            <a:endParaRPr lang="fr-FR" sz="3600" dirty="0" smtClean="0"/>
          </a:p>
        </p:txBody>
      </p:sp>
    </p:spTree>
    <p:extLst>
      <p:ext uri="{BB962C8B-B14F-4D97-AF65-F5344CB8AC3E}">
        <p14:creationId xmlns:p14="http://schemas.microsoft.com/office/powerpoint/2010/main" val="2756264135"/>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49624"/>
            <a:ext cx="10515600" cy="5827339"/>
          </a:xfrm>
        </p:spPr>
        <p:txBody>
          <a:bodyPr>
            <a:normAutofit lnSpcReduction="10000"/>
          </a:bodyPr>
          <a:lstStyle/>
          <a:p>
            <a:pPr marL="538163" indent="-538163">
              <a:buClr>
                <a:schemeClr val="accent2"/>
              </a:buClr>
              <a:buFont typeface="Wingdings" panose="05000000000000000000" pitchFamily="2" charset="2"/>
              <a:buChar char="§"/>
            </a:pPr>
            <a:endParaRPr lang="fr-FR" sz="3600" dirty="0" smtClean="0"/>
          </a:p>
          <a:p>
            <a:pPr marL="538163" indent="-538163">
              <a:buClr>
                <a:schemeClr val="accent2"/>
              </a:buClr>
              <a:buFont typeface="Wingdings" panose="05000000000000000000" pitchFamily="2" charset="2"/>
              <a:buChar char="§"/>
            </a:pPr>
            <a:r>
              <a:rPr lang="fr-FR" sz="3600" dirty="0" smtClean="0"/>
              <a:t>Mentionner </a:t>
            </a:r>
            <a:r>
              <a:rPr lang="fr-FR" sz="3600" dirty="0"/>
              <a:t>les domaines d’intérêt de la recherche sur lesquels le témoignage sous forme de récit est </a:t>
            </a:r>
            <a:r>
              <a:rPr lang="fr-FR" sz="3600" dirty="0" smtClean="0"/>
              <a:t>souhaité (voir guide d’entretien proposé)</a:t>
            </a:r>
            <a:endParaRPr lang="fr-FR" sz="3600" dirty="0"/>
          </a:p>
          <a:p>
            <a:pPr marL="538163" indent="-538163">
              <a:buClr>
                <a:schemeClr val="accent2"/>
              </a:buClr>
              <a:buFont typeface="Wingdings" panose="05000000000000000000" pitchFamily="2" charset="2"/>
              <a:buChar char="§"/>
            </a:pPr>
            <a:r>
              <a:rPr lang="fr-FR" sz="3600" dirty="0"/>
              <a:t>Laisser s’exprimer la logique de pensée de celui qui narre sa vie</a:t>
            </a:r>
            <a:r>
              <a:rPr lang="fr-FR" sz="3600" dirty="0" smtClean="0"/>
              <a:t>.</a:t>
            </a:r>
            <a:endParaRPr lang="fr-FR" sz="3600" dirty="0"/>
          </a:p>
          <a:p>
            <a:pPr marL="538163" indent="-538163">
              <a:buClr>
                <a:schemeClr val="accent2"/>
              </a:buClr>
              <a:buFont typeface="Wingdings" panose="05000000000000000000" pitchFamily="2" charset="2"/>
              <a:buChar char="§"/>
            </a:pPr>
            <a:r>
              <a:rPr lang="fr-FR" sz="3600" dirty="0" smtClean="0"/>
              <a:t>Ne pas perdre de vue que le récit est un exercice libre.</a:t>
            </a:r>
          </a:p>
          <a:p>
            <a:pPr marL="538163" indent="-538163">
              <a:buClr>
                <a:schemeClr val="accent2"/>
              </a:buClr>
              <a:buFont typeface="Wingdings" panose="05000000000000000000" pitchFamily="2" charset="2"/>
              <a:buChar char="§"/>
            </a:pPr>
            <a:r>
              <a:rPr lang="fr-FR" sz="3600" dirty="0" smtClean="0"/>
              <a:t>Mais les chercheurs ont tendance à s’autocensurer! Or, ils doivent </a:t>
            </a:r>
            <a:r>
              <a:rPr lang="fr-FR" sz="3600" dirty="0" smtClean="0"/>
              <a:t>être persuasifs et avoir le plus d’informations lors du récit.</a:t>
            </a:r>
            <a:endParaRPr lang="fr-FR" sz="3600" dirty="0"/>
          </a:p>
          <a:p>
            <a:pPr marL="0" indent="0">
              <a:buNone/>
            </a:pPr>
            <a:endParaRPr lang="fr-FR" sz="3600" dirty="0"/>
          </a:p>
        </p:txBody>
      </p:sp>
    </p:spTree>
    <p:extLst>
      <p:ext uri="{BB962C8B-B14F-4D97-AF65-F5344CB8AC3E}">
        <p14:creationId xmlns:p14="http://schemas.microsoft.com/office/powerpoint/2010/main" val="2185921562"/>
      </p:ext>
    </p:extLst>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792597989"/>
              </p:ext>
            </p:extLst>
          </p:nvPr>
        </p:nvGraphicFramePr>
        <p:xfrm>
          <a:off x="323386" y="4348977"/>
          <a:ext cx="11552662" cy="1367138"/>
        </p:xfrm>
        <a:graphic>
          <a:graphicData uri="http://schemas.openxmlformats.org/drawingml/2006/table">
            <a:tbl>
              <a:tblPr firstRow="1" bandRow="1">
                <a:tableStyleId>{5C22544A-7EE6-4342-B048-85BDC9FD1C3A}</a:tableStyleId>
              </a:tblPr>
              <a:tblGrid>
                <a:gridCol w="11552662"/>
              </a:tblGrid>
              <a:tr h="1367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9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9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9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900" dirty="0" smtClean="0"/>
                    </a:p>
                  </a:txBody>
                  <a:tcPr/>
                </a:tc>
              </a:tr>
            </a:tbl>
          </a:graphicData>
        </a:graphic>
      </p:graphicFrame>
      <p:sp>
        <p:nvSpPr>
          <p:cNvPr id="4" name="Rectangle 3"/>
          <p:cNvSpPr/>
          <p:nvPr/>
        </p:nvSpPr>
        <p:spPr>
          <a:xfrm>
            <a:off x="780585" y="2877015"/>
            <a:ext cx="10749776" cy="677108"/>
          </a:xfrm>
          <a:prstGeom prst="rect">
            <a:avLst/>
          </a:prstGeom>
        </p:spPr>
        <p:txBody>
          <a:bodyPr wrap="square">
            <a:spAutoFit/>
          </a:bodyPr>
          <a:lstStyle/>
          <a:p>
            <a:pPr algn="ctr"/>
            <a:r>
              <a:rPr lang="fr-FR" altLang="fr-FR" sz="3800" b="1" cap="none" dirty="0" smtClean="0"/>
              <a:t>Quelques exemples de guides de récit de vie</a:t>
            </a:r>
            <a:endParaRPr lang="fr-FR" sz="3800" b="1" dirty="0"/>
          </a:p>
        </p:txBody>
      </p:sp>
    </p:spTree>
    <p:extLst>
      <p:ext uri="{BB962C8B-B14F-4D97-AF65-F5344CB8AC3E}">
        <p14:creationId xmlns:p14="http://schemas.microsoft.com/office/powerpoint/2010/main" val="3753278181"/>
      </p:ext>
    </p:extLst>
  </p:cSld>
  <p:clrMapOvr>
    <a:masterClrMapping/>
  </p:clrMapOvr>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79141"/>
            <a:ext cx="10515600" cy="5797822"/>
          </a:xfrm>
        </p:spPr>
        <p:txBody>
          <a:bodyPr>
            <a:normAutofit fontScale="92500"/>
          </a:bodyPr>
          <a:lstStyle/>
          <a:p>
            <a:pPr marL="0" indent="0">
              <a:buNone/>
            </a:pPr>
            <a:endParaRPr lang="fr-FR" sz="3600" b="1" dirty="0" smtClean="0"/>
          </a:p>
          <a:p>
            <a:pPr marL="0" indent="0">
              <a:buNone/>
            </a:pPr>
            <a:r>
              <a:rPr lang="fr-FR" sz="4100" b="1" dirty="0">
                <a:solidFill>
                  <a:srgbClr val="0067B4"/>
                </a:solidFill>
              </a:rPr>
              <a:t>Quelques </a:t>
            </a:r>
            <a:r>
              <a:rPr lang="fr-FR" sz="4100" b="1" dirty="0">
                <a:solidFill>
                  <a:srgbClr val="0067B4"/>
                </a:solidFill>
              </a:rPr>
              <a:t>indications de méthode</a:t>
            </a:r>
            <a:endParaRPr lang="fr-FR" sz="4100" b="1" dirty="0">
              <a:solidFill>
                <a:srgbClr val="0067B4"/>
              </a:solidFill>
            </a:endParaRPr>
          </a:p>
          <a:p>
            <a:pPr marL="0" indent="0">
              <a:buNone/>
            </a:pPr>
            <a:endParaRPr lang="fr-FR" sz="3600" dirty="0"/>
          </a:p>
          <a:p>
            <a:pPr marL="0" indent="0">
              <a:buNone/>
            </a:pPr>
            <a:r>
              <a:rPr lang="fr-FR" sz="3600" dirty="0" smtClean="0"/>
              <a:t>Dans le contexte de la Covid-19, deux directions de recherche sont à privilégier :</a:t>
            </a:r>
          </a:p>
          <a:p>
            <a:pPr marL="0" indent="0">
              <a:buNone/>
            </a:pPr>
            <a:endParaRPr lang="fr-SN" sz="1200" dirty="0" smtClean="0"/>
          </a:p>
          <a:p>
            <a:pPr marL="534988" indent="-446088" algn="just">
              <a:buClr>
                <a:schemeClr val="accent2"/>
              </a:buClr>
              <a:buFont typeface="Wingdings" panose="05000000000000000000" pitchFamily="2" charset="2"/>
              <a:buChar char="§"/>
            </a:pPr>
            <a:r>
              <a:rPr lang="fr-FR" sz="3600" dirty="0" smtClean="0"/>
              <a:t>D’une part, le vécu de la Covid-19 qui retrace les expériences singulières des acteurs en différenciant : </a:t>
            </a:r>
          </a:p>
          <a:p>
            <a:pPr marL="534988" indent="-446088" algn="just">
              <a:buClr>
                <a:schemeClr val="accent2"/>
              </a:buClr>
              <a:buFont typeface="Wingdings" panose="05000000000000000000" pitchFamily="2" charset="2"/>
              <a:buChar char="§"/>
            </a:pPr>
            <a:r>
              <a:rPr lang="fr-FR" sz="3600" dirty="0" smtClean="0"/>
              <a:t>ceux qui ont été affectés (un membre du ménage, du voisinage, de la parenté, un collègue et autres coreligionnaire, associé, etc.) ; </a:t>
            </a:r>
          </a:p>
          <a:p>
            <a:endParaRPr lang="fr-FR" sz="3600" dirty="0"/>
          </a:p>
        </p:txBody>
      </p:sp>
    </p:spTree>
    <p:extLst>
      <p:ext uri="{BB962C8B-B14F-4D97-AF65-F5344CB8AC3E}">
        <p14:creationId xmlns:p14="http://schemas.microsoft.com/office/powerpoint/2010/main" val="1632932070"/>
      </p:ext>
    </p:extLst>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90654"/>
            <a:ext cx="10515600" cy="5686309"/>
          </a:xfrm>
        </p:spPr>
        <p:txBody>
          <a:bodyPr/>
          <a:lstStyle/>
          <a:p>
            <a:endParaRPr lang="fr-FR" dirty="0" smtClean="0"/>
          </a:p>
          <a:p>
            <a:pPr marL="534988" indent="-534988" algn="just">
              <a:buClr>
                <a:schemeClr val="accent2"/>
              </a:buClr>
              <a:buFont typeface="Wingdings" panose="05000000000000000000" pitchFamily="2" charset="2"/>
              <a:buChar char="§"/>
            </a:pPr>
            <a:r>
              <a:rPr lang="fr-FR" sz="3600" dirty="0"/>
              <a:t>ceux qui ont été malades de Covid-19 (hospitalisé, traité ), les enfants, époux ou épouses, </a:t>
            </a:r>
            <a:r>
              <a:rPr lang="fr-FR" sz="3600" dirty="0" smtClean="0"/>
              <a:t>etc.</a:t>
            </a:r>
            <a:r>
              <a:rPr lang="fr-FR" sz="3600" dirty="0"/>
              <a:t> </a:t>
            </a:r>
            <a:r>
              <a:rPr lang="fr-FR" sz="3600" dirty="0" smtClean="0"/>
              <a:t>;</a:t>
            </a:r>
          </a:p>
          <a:p>
            <a:pPr marL="0" indent="0" algn="just">
              <a:buClr>
                <a:schemeClr val="accent2"/>
              </a:buClr>
              <a:buNone/>
            </a:pPr>
            <a:endParaRPr lang="fr-FR" sz="1200" dirty="0"/>
          </a:p>
          <a:p>
            <a:pPr marL="534988" indent="-534988" algn="just">
              <a:buClr>
                <a:schemeClr val="accent2"/>
              </a:buClr>
              <a:buFont typeface="Wingdings" panose="05000000000000000000" pitchFamily="2" charset="2"/>
              <a:buChar char="§"/>
            </a:pPr>
            <a:r>
              <a:rPr lang="fr-FR" sz="3600" dirty="0"/>
              <a:t>bref, en traitant l’ensemble des types de situations du début jusqu’au moment de l’enquête </a:t>
            </a:r>
            <a:r>
              <a:rPr lang="fr-FR" sz="3600" dirty="0" smtClean="0"/>
              <a:t>;</a:t>
            </a:r>
          </a:p>
          <a:p>
            <a:pPr marL="0" indent="0" algn="just">
              <a:buClr>
                <a:schemeClr val="accent2"/>
              </a:buClr>
              <a:buNone/>
            </a:pPr>
            <a:endParaRPr lang="fr-SN" sz="1200" dirty="0"/>
          </a:p>
          <a:p>
            <a:pPr marL="534988" indent="-534988" algn="just">
              <a:buClr>
                <a:schemeClr val="accent2"/>
              </a:buClr>
              <a:buFont typeface="Wingdings" panose="05000000000000000000" pitchFamily="2" charset="2"/>
              <a:buChar char="§"/>
            </a:pPr>
            <a:r>
              <a:rPr lang="fr-FR" sz="3600" dirty="0"/>
              <a:t>D’autre part, les impacts de la Covid-19 sur les divers plans familial, professionnel, voisinage, associatif, psychique,  culturel, religieux, etc. </a:t>
            </a:r>
            <a:endParaRPr lang="fr-SN" sz="3600" dirty="0"/>
          </a:p>
          <a:p>
            <a:pPr marL="534988" indent="-534988" algn="just">
              <a:buClr>
                <a:schemeClr val="accent2"/>
              </a:buClr>
              <a:buFont typeface="Wingdings" panose="05000000000000000000" pitchFamily="2" charset="2"/>
              <a:buChar char="§"/>
            </a:pPr>
            <a:endParaRPr lang="fr-FR" sz="3600" dirty="0"/>
          </a:p>
        </p:txBody>
      </p:sp>
    </p:spTree>
    <p:extLst>
      <p:ext uri="{BB962C8B-B14F-4D97-AF65-F5344CB8AC3E}">
        <p14:creationId xmlns:p14="http://schemas.microsoft.com/office/powerpoint/2010/main" val="1676503216"/>
      </p:ext>
    </p:extLst>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01444"/>
            <a:ext cx="10515600" cy="5775519"/>
          </a:xfrm>
        </p:spPr>
        <p:txBody>
          <a:bodyPr>
            <a:normAutofit/>
          </a:bodyPr>
          <a:lstStyle/>
          <a:p>
            <a:pPr marL="0" indent="0">
              <a:buNone/>
            </a:pPr>
            <a:r>
              <a:rPr lang="fr-FR" sz="3800" b="1" dirty="0">
                <a:solidFill>
                  <a:srgbClr val="0067B4"/>
                </a:solidFill>
              </a:rPr>
              <a:t>Guide de biographie qualitative</a:t>
            </a:r>
            <a:r>
              <a:rPr lang="fr-FR" sz="3800" dirty="0"/>
              <a:t/>
            </a:r>
            <a:br>
              <a:rPr lang="fr-FR" sz="3800" dirty="0"/>
            </a:br>
            <a:r>
              <a:rPr lang="fr-FR" sz="3800" dirty="0"/>
              <a:t>Impacts COVID-19 sur la famille</a:t>
            </a:r>
            <a:endParaRPr lang="fr-FR" sz="3800" dirty="0" smtClean="0"/>
          </a:p>
          <a:p>
            <a:endParaRPr lang="fr-FR" sz="2000" dirty="0"/>
          </a:p>
          <a:p>
            <a:pPr marL="446088" indent="-446088">
              <a:buClr>
                <a:schemeClr val="accent2"/>
              </a:buClr>
              <a:buFont typeface="Wingdings" panose="05000000000000000000" pitchFamily="2" charset="2"/>
              <a:buChar char="§"/>
            </a:pPr>
            <a:r>
              <a:rPr lang="fr-FR" sz="3600" dirty="0" smtClean="0"/>
              <a:t>Identification de l’acteur qui relate as vie de famille en contexte de COVID-19</a:t>
            </a:r>
          </a:p>
          <a:p>
            <a:pPr marL="446088" indent="-446088">
              <a:buClr>
                <a:schemeClr val="accent2"/>
              </a:buClr>
              <a:buFont typeface="Wingdings" panose="05000000000000000000" pitchFamily="2" charset="2"/>
              <a:buChar char="§"/>
            </a:pPr>
            <a:r>
              <a:rPr lang="fr-FR" sz="3600" dirty="0" smtClean="0"/>
              <a:t>Informations sur la Covid-19</a:t>
            </a:r>
          </a:p>
          <a:p>
            <a:pPr marL="446088" indent="-446088">
              <a:buClr>
                <a:schemeClr val="accent2"/>
              </a:buClr>
              <a:buFont typeface="Wingdings" panose="05000000000000000000" pitchFamily="2" charset="2"/>
              <a:buChar char="§"/>
            </a:pPr>
            <a:r>
              <a:rPr lang="fr-FR" sz="3600" dirty="0" smtClean="0"/>
              <a:t>Adoption mesures barrières</a:t>
            </a:r>
          </a:p>
          <a:p>
            <a:pPr marL="446088" indent="-446088">
              <a:buClr>
                <a:schemeClr val="accent2"/>
              </a:buClr>
              <a:buFont typeface="Wingdings" panose="05000000000000000000" pitchFamily="2" charset="2"/>
              <a:buChar char="§"/>
            </a:pPr>
            <a:r>
              <a:rPr lang="fr-FR" sz="3600" dirty="0" smtClean="0"/>
              <a:t>Prise de décision et partage des tâches domestiques Homme/Femme ; Jeune/adulte</a:t>
            </a:r>
          </a:p>
          <a:p>
            <a:endParaRPr lang="fr-FR" sz="2000" dirty="0" smtClean="0"/>
          </a:p>
          <a:p>
            <a:endParaRPr lang="fr-FR" dirty="0"/>
          </a:p>
        </p:txBody>
      </p:sp>
    </p:spTree>
    <p:extLst>
      <p:ext uri="{BB962C8B-B14F-4D97-AF65-F5344CB8AC3E}">
        <p14:creationId xmlns:p14="http://schemas.microsoft.com/office/powerpoint/2010/main" val="4007478083"/>
      </p:ext>
    </p:extLst>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23746"/>
            <a:ext cx="10515600" cy="5753217"/>
          </a:xfrm>
        </p:spPr>
        <p:txBody>
          <a:bodyPr>
            <a:normAutofit fontScale="92500"/>
          </a:bodyPr>
          <a:lstStyle/>
          <a:p>
            <a:endParaRPr lang="fr-FR" dirty="0" smtClean="0"/>
          </a:p>
          <a:p>
            <a:pPr marL="534988" indent="-534988" algn="just">
              <a:buClr>
                <a:schemeClr val="accent2"/>
              </a:buClr>
              <a:buFont typeface="Wingdings" panose="05000000000000000000" pitchFamily="2" charset="2"/>
              <a:buChar char="§"/>
            </a:pPr>
            <a:r>
              <a:rPr lang="fr-FR" sz="3600" dirty="0" smtClean="0"/>
              <a:t>Changements </a:t>
            </a:r>
            <a:r>
              <a:rPr lang="fr-FR" sz="3600" dirty="0"/>
              <a:t>dans les liens familiaux: communication sociale et gestion des espaces de vie</a:t>
            </a:r>
          </a:p>
          <a:p>
            <a:pPr marL="534988" indent="-534988" algn="just">
              <a:buClr>
                <a:schemeClr val="accent2"/>
              </a:buClr>
              <a:buFont typeface="Wingdings" panose="05000000000000000000" pitchFamily="2" charset="2"/>
              <a:buChar char="§"/>
            </a:pPr>
            <a:r>
              <a:rPr lang="fr-FR" sz="3600" dirty="0"/>
              <a:t>Conflits, régulation, violences (verbales physiques et symboliques)</a:t>
            </a:r>
          </a:p>
          <a:p>
            <a:pPr marL="534988" indent="-534988" algn="just">
              <a:buClr>
                <a:schemeClr val="accent2"/>
              </a:buClr>
              <a:buFont typeface="Wingdings" panose="05000000000000000000" pitchFamily="2" charset="2"/>
              <a:buChar char="§"/>
            </a:pPr>
            <a:r>
              <a:rPr lang="fr-FR" sz="3600" dirty="0"/>
              <a:t>Vie économique : avant, pendant et post COVID-19 (période de forte baisse); gestion des difficultés financières, perte d’emploi, nouvelles occupations, etc.</a:t>
            </a:r>
          </a:p>
          <a:p>
            <a:pPr marL="534988" indent="-534988" algn="just">
              <a:buClr>
                <a:schemeClr val="accent2"/>
              </a:buClr>
              <a:buFont typeface="Wingdings" panose="05000000000000000000" pitchFamily="2" charset="2"/>
              <a:buChar char="§"/>
            </a:pPr>
            <a:r>
              <a:rPr lang="fr-FR" sz="3600" dirty="0"/>
              <a:t>Bien être psychosocial au sein des ménages: gestion du stress, occupations, loisirs, etc.</a:t>
            </a:r>
          </a:p>
          <a:p>
            <a:pPr marL="534988" indent="-534988" algn="just">
              <a:buClr>
                <a:schemeClr val="accent2"/>
              </a:buClr>
              <a:buFont typeface="Wingdings" panose="05000000000000000000" pitchFamily="2" charset="2"/>
              <a:buChar char="§"/>
            </a:pPr>
            <a:r>
              <a:rPr lang="fr-FR" sz="3600" dirty="0"/>
              <a:t>Projections sur le futur.</a:t>
            </a:r>
          </a:p>
          <a:p>
            <a:pPr marL="534988" indent="-534988" algn="just">
              <a:buClr>
                <a:schemeClr val="accent2"/>
              </a:buClr>
              <a:buFont typeface="Wingdings" panose="05000000000000000000" pitchFamily="2" charset="2"/>
              <a:buChar char="§"/>
            </a:pPr>
            <a:endParaRPr lang="fr-FR" sz="3600" dirty="0"/>
          </a:p>
        </p:txBody>
      </p:sp>
    </p:spTree>
    <p:extLst>
      <p:ext uri="{BB962C8B-B14F-4D97-AF65-F5344CB8AC3E}">
        <p14:creationId xmlns:p14="http://schemas.microsoft.com/office/powerpoint/2010/main" val="375972979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2235" y="178419"/>
            <a:ext cx="11708780" cy="6490009"/>
          </a:xfrm>
        </p:spPr>
        <p:txBody>
          <a:bodyPr/>
          <a:lstStyle/>
          <a:p>
            <a:endParaRPr lang="fr-FR" dirty="0" smtClean="0"/>
          </a:p>
          <a:p>
            <a:endParaRPr lang="fr-FR" dirty="0"/>
          </a:p>
          <a:p>
            <a:endParaRPr lang="fr-FR" dirty="0" smtClean="0"/>
          </a:p>
          <a:p>
            <a:endParaRPr lang="fr-FR" dirty="0"/>
          </a:p>
          <a:p>
            <a:endParaRPr lang="fr-FR" dirty="0" smtClean="0"/>
          </a:p>
          <a:p>
            <a:endParaRPr lang="fr-FR" dirty="0"/>
          </a:p>
        </p:txBody>
      </p:sp>
      <p:sp>
        <p:nvSpPr>
          <p:cNvPr id="2" name="Rectangle 1"/>
          <p:cNvSpPr/>
          <p:nvPr/>
        </p:nvSpPr>
        <p:spPr>
          <a:xfrm>
            <a:off x="802887" y="401445"/>
            <a:ext cx="10838985" cy="5816978"/>
          </a:xfrm>
          <a:prstGeom prst="rect">
            <a:avLst/>
          </a:prstGeom>
        </p:spPr>
        <p:txBody>
          <a:bodyPr wrap="square">
            <a:spAutoFit/>
          </a:bodyPr>
          <a:lstStyle/>
          <a:p>
            <a:pPr algn="just"/>
            <a:r>
              <a:rPr lang="fr-FR" altLang="fr-FR" sz="4800" dirty="0" smtClean="0">
                <a:solidFill>
                  <a:srgbClr val="0070C0"/>
                </a:solidFill>
              </a:rPr>
              <a:t>Qu’est ce que la biographie ?</a:t>
            </a:r>
          </a:p>
          <a:p>
            <a:endParaRPr lang="fr-FR" altLang="fr-FR" sz="3600" dirty="0" smtClean="0"/>
          </a:p>
          <a:p>
            <a:pPr marL="571500" indent="-571500" algn="just">
              <a:buClr>
                <a:schemeClr val="accent2"/>
              </a:buClr>
              <a:buFont typeface="Wingdings" panose="05000000000000000000" pitchFamily="2" charset="2"/>
              <a:buChar char="§"/>
            </a:pPr>
            <a:r>
              <a:rPr lang="fr-FR" altLang="fr-FR" sz="3600" dirty="0" smtClean="0"/>
              <a:t>La biographie </a:t>
            </a:r>
            <a:r>
              <a:rPr lang="fr-FR" altLang="fr-FR" sz="3600" b="1" dirty="0" smtClean="0"/>
              <a:t>raconte la vie d’un individu </a:t>
            </a:r>
            <a:r>
              <a:rPr lang="fr-FR" altLang="fr-FR" sz="3600" dirty="0" smtClean="0"/>
              <a:t>tout au long de son parcours </a:t>
            </a:r>
            <a:r>
              <a:rPr lang="fr-FR" altLang="fr-FR" sz="3600" b="1" dirty="0" smtClean="0"/>
              <a:t>en situant le vécu et l’intervention de divers évènements dans son temps de vie, </a:t>
            </a:r>
          </a:p>
          <a:p>
            <a:pPr marL="571500" indent="-571500" algn="just">
              <a:buClr>
                <a:schemeClr val="accent2"/>
              </a:buClr>
              <a:buFont typeface="Wingdings" panose="05000000000000000000" pitchFamily="2" charset="2"/>
              <a:buChar char="§"/>
            </a:pPr>
            <a:endParaRPr lang="fr-FR" altLang="fr-FR" sz="3600" dirty="0" smtClean="0"/>
          </a:p>
          <a:p>
            <a:pPr marL="571500" indent="-571500" algn="just">
              <a:buClr>
                <a:schemeClr val="accent2"/>
              </a:buClr>
              <a:buFont typeface="Wingdings" panose="05000000000000000000" pitchFamily="2" charset="2"/>
              <a:buChar char="§"/>
            </a:pPr>
            <a:r>
              <a:rPr lang="fr-FR" altLang="fr-FR" sz="3600" dirty="0" smtClean="0"/>
              <a:t>C’est </a:t>
            </a:r>
            <a:r>
              <a:rPr lang="fr-FR" altLang="fr-FR" sz="3600" b="1" dirty="0" smtClean="0"/>
              <a:t>l’individu qui se raconte et narre sa vie </a:t>
            </a:r>
            <a:r>
              <a:rPr lang="fr-FR" altLang="fr-FR" sz="3600" dirty="0" smtClean="0"/>
              <a:t>selon les </a:t>
            </a:r>
            <a:r>
              <a:rPr lang="fr-FR" altLang="fr-FR" sz="3600" b="1" dirty="0" smtClean="0"/>
              <a:t>perceptions </a:t>
            </a:r>
            <a:r>
              <a:rPr lang="fr-FR" altLang="fr-FR" sz="3600" dirty="0" smtClean="0"/>
              <a:t>de sa vie passée et en cours, </a:t>
            </a:r>
            <a:r>
              <a:rPr lang="fr-FR" altLang="fr-FR" sz="3600" b="1" dirty="0" smtClean="0"/>
              <a:t>par ses propres mots, sentiments et logiques de pensée.</a:t>
            </a:r>
          </a:p>
        </p:txBody>
      </p:sp>
    </p:spTree>
    <p:extLst>
      <p:ext uri="{BB962C8B-B14F-4D97-AF65-F5344CB8AC3E}">
        <p14:creationId xmlns:p14="http://schemas.microsoft.com/office/powerpoint/2010/main" val="2097427"/>
      </p:ext>
    </p:extLst>
  </p:cSld>
  <p:clrMapOvr>
    <a:masterClrMapping/>
  </p:clrMapOvr>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34537"/>
            <a:ext cx="10515600" cy="6429334"/>
          </a:xfrm>
          <a:ln>
            <a:solidFill>
              <a:schemeClr val="bg1"/>
            </a:solidFill>
          </a:ln>
        </p:spPr>
        <p:txBody>
          <a:bodyPr>
            <a:normAutofit fontScale="85000" lnSpcReduction="10000"/>
          </a:bodyPr>
          <a:lstStyle/>
          <a:p>
            <a:pPr marL="0" indent="0" algn="ctr">
              <a:buNone/>
            </a:pPr>
            <a:r>
              <a:rPr lang="fr-FR" sz="4100" b="1" dirty="0" smtClean="0">
                <a:solidFill>
                  <a:srgbClr val="0067B4"/>
                </a:solidFill>
              </a:rPr>
              <a:t>Guide </a:t>
            </a:r>
            <a:r>
              <a:rPr lang="fr-FR" sz="4100" b="1" dirty="0">
                <a:solidFill>
                  <a:srgbClr val="0067B4"/>
                </a:solidFill>
              </a:rPr>
              <a:t>de biographie qualitative</a:t>
            </a:r>
            <a:br>
              <a:rPr lang="fr-FR" sz="4100" b="1" dirty="0">
                <a:solidFill>
                  <a:srgbClr val="0067B4"/>
                </a:solidFill>
              </a:rPr>
            </a:br>
            <a:r>
              <a:rPr lang="fr-FR" sz="4100" b="1" dirty="0">
                <a:solidFill>
                  <a:srgbClr val="0067B4"/>
                </a:solidFill>
              </a:rPr>
              <a:t>Acteur narrant sa vie d’entreprise confrontée </a:t>
            </a:r>
            <a:endParaRPr lang="fr-FR" sz="4100" b="1" dirty="0" smtClean="0">
              <a:solidFill>
                <a:srgbClr val="0067B4"/>
              </a:solidFill>
            </a:endParaRPr>
          </a:p>
          <a:p>
            <a:pPr marL="0" indent="0" algn="ctr">
              <a:buNone/>
            </a:pPr>
            <a:r>
              <a:rPr lang="fr-FR" sz="4100" b="1" dirty="0" smtClean="0">
                <a:solidFill>
                  <a:srgbClr val="0067B4"/>
                </a:solidFill>
              </a:rPr>
              <a:t>à </a:t>
            </a:r>
            <a:r>
              <a:rPr lang="fr-FR" sz="4100" b="1" dirty="0">
                <a:solidFill>
                  <a:srgbClr val="0067B4"/>
                </a:solidFill>
              </a:rPr>
              <a:t>la </a:t>
            </a:r>
            <a:r>
              <a:rPr lang="fr-FR" sz="4100" b="1" dirty="0" smtClean="0">
                <a:solidFill>
                  <a:srgbClr val="0067B4"/>
                </a:solidFill>
              </a:rPr>
              <a:t>Covid-19</a:t>
            </a:r>
          </a:p>
          <a:p>
            <a:pPr marL="0" indent="0">
              <a:buNone/>
            </a:pPr>
            <a:endParaRPr lang="fr-FR" sz="1400" b="1" dirty="0"/>
          </a:p>
          <a:p>
            <a:pPr marL="534988" indent="-534988" algn="just">
              <a:buClr>
                <a:schemeClr val="accent2"/>
              </a:buClr>
              <a:buFont typeface="Wingdings" panose="05000000000000000000" pitchFamily="2" charset="2"/>
              <a:buChar char="§"/>
            </a:pPr>
            <a:r>
              <a:rPr lang="fr-FR" sz="3900" dirty="0" smtClean="0"/>
              <a:t>Identification : données générales sur l’entreprise: localisation, identité.</a:t>
            </a:r>
          </a:p>
          <a:p>
            <a:pPr marL="0" indent="0" algn="just">
              <a:buClr>
                <a:schemeClr val="accent2"/>
              </a:buClr>
              <a:buNone/>
            </a:pPr>
            <a:endParaRPr lang="fr-FR" sz="1400" dirty="0" smtClean="0"/>
          </a:p>
          <a:p>
            <a:pPr marL="534988" indent="-534988" algn="just">
              <a:buClr>
                <a:schemeClr val="accent2"/>
              </a:buClr>
              <a:buFont typeface="Wingdings" panose="05000000000000000000" pitchFamily="2" charset="2"/>
              <a:buChar char="§"/>
            </a:pPr>
            <a:r>
              <a:rPr lang="fr-FR" sz="3900" dirty="0" smtClean="0"/>
              <a:t>Historique de l’entreprise et position de l’acteur en son sein.</a:t>
            </a:r>
          </a:p>
          <a:p>
            <a:pPr marL="0" indent="0" algn="just">
              <a:buClr>
                <a:schemeClr val="accent2"/>
              </a:buClr>
              <a:buNone/>
            </a:pPr>
            <a:endParaRPr lang="fr-FR" sz="1300" dirty="0" smtClean="0"/>
          </a:p>
          <a:p>
            <a:pPr marL="534988" indent="-534988" algn="just">
              <a:buClr>
                <a:schemeClr val="accent2"/>
              </a:buClr>
              <a:buFont typeface="Wingdings" panose="05000000000000000000" pitchFamily="2" charset="2"/>
              <a:buChar char="§"/>
            </a:pPr>
            <a:r>
              <a:rPr lang="fr-FR" sz="3900" dirty="0" smtClean="0"/>
              <a:t>Systèmes d’activités, offre de services, public concerné.</a:t>
            </a:r>
          </a:p>
          <a:p>
            <a:pPr marL="0" indent="0" algn="just">
              <a:buClr>
                <a:schemeClr val="accent2"/>
              </a:buClr>
              <a:buNone/>
            </a:pPr>
            <a:endParaRPr lang="fr-FR" sz="1400" dirty="0" smtClean="0"/>
          </a:p>
          <a:p>
            <a:pPr marL="534988" indent="-534988" algn="just">
              <a:buClr>
                <a:schemeClr val="accent2"/>
              </a:buClr>
              <a:buFont typeface="Wingdings" panose="05000000000000000000" pitchFamily="2" charset="2"/>
              <a:buChar char="§"/>
            </a:pPr>
            <a:r>
              <a:rPr lang="fr-FR" sz="3900" dirty="0" smtClean="0"/>
              <a:t>Nombre et relations entre employés.</a:t>
            </a:r>
          </a:p>
          <a:p>
            <a:pPr marL="0" indent="0" algn="just">
              <a:buClr>
                <a:schemeClr val="accent2"/>
              </a:buClr>
              <a:buNone/>
            </a:pPr>
            <a:endParaRPr lang="fr-FR" sz="1400" dirty="0" smtClean="0"/>
          </a:p>
          <a:p>
            <a:pPr marL="534988" indent="-534988" algn="just">
              <a:buClr>
                <a:schemeClr val="accent2"/>
              </a:buClr>
              <a:buFont typeface="Wingdings" panose="05000000000000000000" pitchFamily="2" charset="2"/>
              <a:buChar char="§"/>
            </a:pPr>
            <a:r>
              <a:rPr lang="fr-FR" sz="3900" dirty="0" smtClean="0"/>
              <a:t>Chiffre d’affaires, patrimoine, partenaires</a:t>
            </a:r>
          </a:p>
          <a:p>
            <a:endParaRPr lang="fr-FR" sz="2000" dirty="0"/>
          </a:p>
        </p:txBody>
      </p:sp>
    </p:spTree>
    <p:extLst>
      <p:ext uri="{BB962C8B-B14F-4D97-AF65-F5344CB8AC3E}">
        <p14:creationId xmlns:p14="http://schemas.microsoft.com/office/powerpoint/2010/main" val="3746589398"/>
      </p:ext>
    </p:extLst>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01444"/>
            <a:ext cx="10515600" cy="6268297"/>
          </a:xfrm>
        </p:spPr>
        <p:txBody>
          <a:bodyPr>
            <a:noAutofit/>
          </a:bodyPr>
          <a:lstStyle/>
          <a:p>
            <a:endParaRPr lang="fr-FR" sz="1200" dirty="0" smtClean="0"/>
          </a:p>
          <a:p>
            <a:pPr marL="623888" indent="-623888" algn="just">
              <a:buClr>
                <a:schemeClr val="accent2"/>
              </a:buClr>
              <a:buFont typeface="Wingdings" panose="05000000000000000000" pitchFamily="2" charset="2"/>
              <a:buChar char="§"/>
            </a:pPr>
            <a:r>
              <a:rPr lang="fr-FR" sz="3200" dirty="0" smtClean="0"/>
              <a:t>Impacts </a:t>
            </a:r>
            <a:r>
              <a:rPr lang="fr-FR" sz="3200" dirty="0"/>
              <a:t>négatifs COVID-19 = pertes, produits, annulation ou report d’activités, les externalités, gestion des tensions de </a:t>
            </a:r>
            <a:r>
              <a:rPr lang="fr-FR" sz="3200" dirty="0" smtClean="0"/>
              <a:t>trésorerie.</a:t>
            </a:r>
          </a:p>
          <a:p>
            <a:pPr marL="0" indent="0" algn="just">
              <a:buClr>
                <a:schemeClr val="accent2"/>
              </a:buClr>
              <a:buNone/>
            </a:pPr>
            <a:endParaRPr lang="fr-FR" sz="1200" dirty="0"/>
          </a:p>
          <a:p>
            <a:pPr marL="623888" indent="-623888" algn="just">
              <a:buClr>
                <a:schemeClr val="accent2"/>
              </a:buClr>
              <a:buFont typeface="Wingdings" panose="05000000000000000000" pitchFamily="2" charset="2"/>
              <a:buChar char="§"/>
            </a:pPr>
            <a:r>
              <a:rPr lang="fr-FR" sz="3600" dirty="0"/>
              <a:t> </a:t>
            </a:r>
            <a:r>
              <a:rPr lang="fr-FR" sz="3200" dirty="0"/>
              <a:t>Impacts positifs de la </a:t>
            </a:r>
            <a:r>
              <a:rPr lang="fr-FR" sz="3200" dirty="0" smtClean="0"/>
              <a:t>COVID-19 : </a:t>
            </a:r>
            <a:r>
              <a:rPr lang="fr-FR" sz="3200" dirty="0"/>
              <a:t>innovations libérées par le temps de la pandémie, reconversions, vie de </a:t>
            </a:r>
            <a:r>
              <a:rPr lang="fr-FR" sz="3200" dirty="0" smtClean="0"/>
              <a:t>famille.</a:t>
            </a:r>
          </a:p>
          <a:p>
            <a:pPr marL="0" indent="0" algn="just">
              <a:buClr>
                <a:schemeClr val="accent2"/>
              </a:buClr>
              <a:buNone/>
            </a:pPr>
            <a:endParaRPr lang="fr-FR" sz="1200" dirty="0"/>
          </a:p>
          <a:p>
            <a:pPr marL="623888" indent="-623888" algn="just">
              <a:buClr>
                <a:schemeClr val="accent2"/>
              </a:buClr>
              <a:buFont typeface="Wingdings" panose="05000000000000000000" pitchFamily="2" charset="2"/>
              <a:buChar char="§"/>
            </a:pPr>
            <a:r>
              <a:rPr lang="fr-FR" sz="3200" dirty="0"/>
              <a:t>Aide reçue ou offerte &amp; </a:t>
            </a:r>
            <a:r>
              <a:rPr lang="fr-FR" sz="3200" dirty="0" smtClean="0"/>
              <a:t>Résiliences.</a:t>
            </a:r>
          </a:p>
          <a:p>
            <a:pPr marL="0" indent="0" algn="just">
              <a:buClr>
                <a:schemeClr val="accent2"/>
              </a:buClr>
              <a:buNone/>
            </a:pPr>
            <a:endParaRPr lang="fr-FR" sz="1200" dirty="0"/>
          </a:p>
          <a:p>
            <a:pPr marL="623888" indent="-623888" algn="just">
              <a:buClr>
                <a:schemeClr val="accent2"/>
              </a:buClr>
              <a:buFont typeface="Wingdings" panose="05000000000000000000" pitchFamily="2" charset="2"/>
              <a:buChar char="§"/>
            </a:pPr>
            <a:r>
              <a:rPr lang="fr-FR" sz="3200" dirty="0"/>
              <a:t>Communications et son évolution au sein de l’entreprise: relation employés et entrepreneur, etc</a:t>
            </a:r>
            <a:r>
              <a:rPr lang="fr-FR" sz="3200" dirty="0" smtClean="0"/>
              <a:t>.</a:t>
            </a:r>
          </a:p>
          <a:p>
            <a:pPr marL="0" indent="0" algn="just">
              <a:buClr>
                <a:schemeClr val="accent2"/>
              </a:buClr>
              <a:buNone/>
            </a:pPr>
            <a:endParaRPr lang="fr-FR" sz="1200" dirty="0"/>
          </a:p>
          <a:p>
            <a:pPr marL="623888" indent="-623888" algn="just">
              <a:buClr>
                <a:schemeClr val="accent2"/>
              </a:buClr>
              <a:buFont typeface="Wingdings" panose="05000000000000000000" pitchFamily="2" charset="2"/>
              <a:buChar char="§"/>
            </a:pPr>
            <a:r>
              <a:rPr lang="fr-FR" sz="3200" dirty="0"/>
              <a:t>Projections sur le futur.</a:t>
            </a:r>
          </a:p>
          <a:p>
            <a:endParaRPr lang="fr-FR" sz="3600" dirty="0"/>
          </a:p>
        </p:txBody>
      </p:sp>
    </p:spTree>
    <p:extLst>
      <p:ext uri="{BB962C8B-B14F-4D97-AF65-F5344CB8AC3E}">
        <p14:creationId xmlns:p14="http://schemas.microsoft.com/office/powerpoint/2010/main" val="1785981956"/>
      </p:ext>
    </p:extLst>
  </p:cSld>
  <p:clrMapOvr>
    <a:masterClrMapping/>
  </p:clrMapOvr>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89932"/>
            <a:ext cx="10515600" cy="5887031"/>
          </a:xfrm>
        </p:spPr>
        <p:txBody>
          <a:bodyPr>
            <a:normAutofit/>
          </a:bodyPr>
          <a:lstStyle/>
          <a:p>
            <a:pPr marL="0" indent="0">
              <a:buNone/>
            </a:pPr>
            <a:endParaRPr lang="fr-FR" sz="1200" dirty="0" smtClean="0"/>
          </a:p>
          <a:p>
            <a:pPr marL="0" indent="0">
              <a:buNone/>
            </a:pPr>
            <a:r>
              <a:rPr lang="fr-FR" sz="3800" b="1" dirty="0" smtClean="0">
                <a:solidFill>
                  <a:srgbClr val="0067B4"/>
                </a:solidFill>
              </a:rPr>
              <a:t>Envisager </a:t>
            </a:r>
            <a:r>
              <a:rPr lang="fr-FR" sz="3800" b="1" dirty="0">
                <a:solidFill>
                  <a:srgbClr val="0067B4"/>
                </a:solidFill>
              </a:rPr>
              <a:t>la restitution des résultats</a:t>
            </a:r>
            <a:endParaRPr lang="fr-FR" sz="3800" b="1" dirty="0" smtClean="0">
              <a:solidFill>
                <a:srgbClr val="0067B4"/>
              </a:solidFill>
            </a:endParaRPr>
          </a:p>
          <a:p>
            <a:endParaRPr lang="fr-FR" sz="3800" dirty="0"/>
          </a:p>
          <a:p>
            <a:pPr marL="446088" indent="-446088" algn="just">
              <a:buClr>
                <a:schemeClr val="accent2"/>
              </a:buClr>
              <a:buFont typeface="Wingdings" panose="05000000000000000000" pitchFamily="2" charset="2"/>
              <a:buChar char="§"/>
            </a:pPr>
            <a:r>
              <a:rPr lang="fr-FR" sz="3600" dirty="0" smtClean="0"/>
              <a:t>La </a:t>
            </a:r>
            <a:r>
              <a:rPr lang="fr-FR" sz="3600" dirty="0"/>
              <a:t>restitution des résultats, leur partage avec les acteurs, </a:t>
            </a:r>
            <a:endParaRPr lang="fr-FR" sz="3600" dirty="0" smtClean="0"/>
          </a:p>
          <a:p>
            <a:pPr marL="446088" indent="-446088" algn="just">
              <a:buClr>
                <a:schemeClr val="accent2"/>
              </a:buClr>
              <a:buFont typeface="Wingdings" panose="05000000000000000000" pitchFamily="2" charset="2"/>
              <a:buChar char="§"/>
            </a:pPr>
            <a:endParaRPr lang="fr-FR" sz="3600" dirty="0"/>
          </a:p>
          <a:p>
            <a:pPr marL="446088" indent="-446088" algn="just">
              <a:buClr>
                <a:schemeClr val="accent2"/>
              </a:buClr>
              <a:buFont typeface="Wingdings" panose="05000000000000000000" pitchFamily="2" charset="2"/>
              <a:buChar char="§"/>
            </a:pPr>
            <a:r>
              <a:rPr lang="fr-FR" sz="3600" dirty="0" smtClean="0"/>
              <a:t>Nécessitent la </a:t>
            </a:r>
            <a:r>
              <a:rPr lang="fr-FR" sz="3600" dirty="0"/>
              <a:t>gestion de l’anonymat </a:t>
            </a:r>
            <a:r>
              <a:rPr lang="fr-FR" sz="3600" dirty="0" smtClean="0"/>
              <a:t>pour des raisons d’éthique de la recherche et les besoins de généralisation de </a:t>
            </a:r>
            <a:r>
              <a:rPr lang="fr-FR" sz="3600" dirty="0"/>
              <a:t>l’usage de l’information scientifique</a:t>
            </a:r>
            <a:r>
              <a:rPr lang="fr-FR" sz="3600" dirty="0" smtClean="0"/>
              <a:t>.</a:t>
            </a:r>
          </a:p>
          <a:p>
            <a:pPr marL="446088" indent="-446088"/>
            <a:endParaRPr lang="fr-FR" dirty="0"/>
          </a:p>
        </p:txBody>
      </p:sp>
    </p:spTree>
    <p:extLst>
      <p:ext uri="{BB962C8B-B14F-4D97-AF65-F5344CB8AC3E}">
        <p14:creationId xmlns:p14="http://schemas.microsoft.com/office/powerpoint/2010/main" val="2242371998"/>
      </p:ext>
    </p:extLst>
  </p:cSld>
  <p:clrMapOvr>
    <a:masterClrMapping/>
  </p:clrMapOvr>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01444"/>
            <a:ext cx="10515600" cy="5775519"/>
          </a:xfrm>
        </p:spPr>
        <p:txBody>
          <a:bodyPr/>
          <a:lstStyle/>
          <a:p>
            <a:endParaRPr lang="fr-FR" sz="3600" dirty="0" smtClean="0"/>
          </a:p>
          <a:p>
            <a:pPr marL="446088" indent="-446088" algn="just">
              <a:buClr>
                <a:schemeClr val="accent2"/>
              </a:buClr>
              <a:buFont typeface="Wingdings" panose="05000000000000000000" pitchFamily="2" charset="2"/>
              <a:buChar char="§"/>
            </a:pPr>
            <a:r>
              <a:rPr lang="fr-FR" sz="3600" dirty="0" smtClean="0"/>
              <a:t>Les </a:t>
            </a:r>
            <a:r>
              <a:rPr lang="fr-FR" sz="3600" dirty="0" err="1"/>
              <a:t>policy</a:t>
            </a:r>
            <a:r>
              <a:rPr lang="fr-FR" sz="3600" dirty="0"/>
              <a:t> </a:t>
            </a:r>
            <a:r>
              <a:rPr lang="fr-FR" sz="3600" dirty="0" err="1"/>
              <a:t>brief</a:t>
            </a:r>
            <a:r>
              <a:rPr lang="fr-FR" sz="3600" dirty="0"/>
              <a:t> et documents d’analyse doivent tenir en compte </a:t>
            </a:r>
            <a:r>
              <a:rPr lang="fr-FR" sz="3600" dirty="0" smtClean="0"/>
              <a:t>que : </a:t>
            </a:r>
          </a:p>
          <a:p>
            <a:pPr marL="0" indent="0" algn="just">
              <a:buNone/>
            </a:pPr>
            <a:endParaRPr lang="fr-FR" sz="1200" dirty="0"/>
          </a:p>
          <a:p>
            <a:pPr marL="981075" lvl="1" indent="-523875" algn="just">
              <a:buClr>
                <a:schemeClr val="accent2"/>
              </a:buClr>
              <a:buFont typeface="Wingdings" panose="05000000000000000000" pitchFamily="2" charset="2"/>
              <a:buChar char="v"/>
            </a:pPr>
            <a:r>
              <a:rPr lang="fr-FR" sz="3600" dirty="0"/>
              <a:t>La biographie vise l’étude de la vie des acteurs pour comprendre les dynamiques </a:t>
            </a:r>
            <a:r>
              <a:rPr lang="fr-FR" sz="3600" dirty="0" smtClean="0"/>
              <a:t>sociétales : </a:t>
            </a:r>
            <a:r>
              <a:rPr lang="fr-FR" sz="3600" dirty="0"/>
              <a:t>L’un pour rencontrer et connaître les </a:t>
            </a:r>
            <a:r>
              <a:rPr lang="fr-FR" sz="3600" dirty="0" smtClean="0"/>
              <a:t>autres</a:t>
            </a:r>
          </a:p>
          <a:p>
            <a:pPr marL="981075" lvl="1" indent="-523875" algn="just">
              <a:buClr>
                <a:schemeClr val="accent2"/>
              </a:buClr>
              <a:buFont typeface="Wingdings" panose="05000000000000000000" pitchFamily="2" charset="2"/>
              <a:buChar char="v"/>
            </a:pPr>
            <a:endParaRPr lang="fr-FR" sz="1200" dirty="0"/>
          </a:p>
          <a:p>
            <a:pPr marL="981075" lvl="1" indent="-523875" algn="just">
              <a:buClr>
                <a:schemeClr val="accent2"/>
              </a:buClr>
              <a:buFont typeface="Wingdings" panose="05000000000000000000" pitchFamily="2" charset="2"/>
              <a:buChar char="v"/>
            </a:pPr>
            <a:r>
              <a:rPr lang="fr-FR" sz="3600" dirty="0"/>
              <a:t>l’individu, les individus pour connaître les acteurs, les évolutions sociétales, la construction de l’histoire.</a:t>
            </a:r>
            <a:endParaRPr lang="fr-SN" sz="3600" dirty="0"/>
          </a:p>
          <a:p>
            <a:endParaRPr lang="fr-FR" dirty="0"/>
          </a:p>
        </p:txBody>
      </p:sp>
    </p:spTree>
    <p:extLst>
      <p:ext uri="{BB962C8B-B14F-4D97-AF65-F5344CB8AC3E}">
        <p14:creationId xmlns:p14="http://schemas.microsoft.com/office/powerpoint/2010/main" val="150632237"/>
      </p:ext>
    </p:extLst>
  </p:cSld>
  <p:clrMapOvr>
    <a:masterClrMapping/>
  </p:clrMapOvr>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68941"/>
            <a:ext cx="10820400" cy="5908022"/>
          </a:xfrm>
        </p:spPr>
        <p:txBody>
          <a:bodyPr>
            <a:normAutofit/>
          </a:bodyPr>
          <a:lstStyle/>
          <a:p>
            <a:pPr marL="0" indent="0">
              <a:buNone/>
            </a:pPr>
            <a:endParaRPr lang="fr-FR" sz="1200" dirty="0" smtClean="0">
              <a:solidFill>
                <a:srgbClr val="0067B4"/>
              </a:solidFill>
            </a:endParaRPr>
          </a:p>
          <a:p>
            <a:pPr marL="0" indent="0">
              <a:buNone/>
            </a:pPr>
            <a:r>
              <a:rPr lang="fr-FR" sz="4000" b="1" dirty="0" smtClean="0">
                <a:solidFill>
                  <a:srgbClr val="0067B4"/>
                </a:solidFill>
              </a:rPr>
              <a:t>Se </a:t>
            </a:r>
            <a:r>
              <a:rPr lang="fr-FR" sz="4000" b="1" dirty="0">
                <a:solidFill>
                  <a:srgbClr val="0067B4"/>
                </a:solidFill>
              </a:rPr>
              <a:t>raconter est un acte de sélection de son </a:t>
            </a:r>
            <a:r>
              <a:rPr lang="fr-FR" sz="4000" b="1" dirty="0" smtClean="0">
                <a:solidFill>
                  <a:srgbClr val="0067B4"/>
                </a:solidFill>
              </a:rPr>
              <a:t>interlocuteur</a:t>
            </a:r>
          </a:p>
          <a:p>
            <a:pPr marL="0" indent="0">
              <a:buNone/>
            </a:pPr>
            <a:endParaRPr lang="fr-FR" sz="1200" b="1" dirty="0">
              <a:solidFill>
                <a:srgbClr val="0067B4"/>
              </a:solidFill>
            </a:endParaRPr>
          </a:p>
          <a:p>
            <a:pPr marL="444500" indent="-444500">
              <a:buClr>
                <a:schemeClr val="accent2"/>
              </a:buClr>
              <a:buFont typeface="Wingdings" panose="05000000000000000000" pitchFamily="2" charset="2"/>
              <a:buChar char="§"/>
            </a:pPr>
            <a:r>
              <a:rPr lang="fr-FR" sz="3600" dirty="0" smtClean="0"/>
              <a:t>Le chercheur évitera d’exposer la vie d’individus identifiables par le public,</a:t>
            </a:r>
          </a:p>
          <a:p>
            <a:pPr marL="444500" indent="-444500">
              <a:buClr>
                <a:schemeClr val="accent2"/>
              </a:buClr>
              <a:buNone/>
            </a:pPr>
            <a:endParaRPr lang="fr-FR" sz="1200" dirty="0" smtClean="0"/>
          </a:p>
          <a:p>
            <a:pPr marL="444500" indent="-444500">
              <a:buClr>
                <a:schemeClr val="accent2"/>
              </a:buClr>
              <a:buFont typeface="Wingdings" panose="05000000000000000000" pitchFamily="2" charset="2"/>
              <a:buChar char="§"/>
            </a:pPr>
            <a:r>
              <a:rPr lang="fr-FR" sz="3600" dirty="0" smtClean="0"/>
              <a:t>Il illustrera ses analyses par des récits qui parlent au public.</a:t>
            </a:r>
          </a:p>
          <a:p>
            <a:pPr marL="444500" indent="-444500">
              <a:buClr>
                <a:schemeClr val="accent2"/>
              </a:buClr>
              <a:buNone/>
            </a:pPr>
            <a:endParaRPr lang="fr-FR" sz="1200" dirty="0" smtClean="0"/>
          </a:p>
          <a:p>
            <a:pPr marL="444500" indent="-444500">
              <a:buClr>
                <a:schemeClr val="accent2"/>
              </a:buClr>
              <a:buFont typeface="Wingdings" panose="05000000000000000000" pitchFamily="2" charset="2"/>
              <a:buChar char="§"/>
            </a:pPr>
            <a:r>
              <a:rPr lang="fr-FR" sz="3600" dirty="0" smtClean="0"/>
              <a:t>Les divers angles de présentation comptent plus que le nombre de cas exposés.</a:t>
            </a:r>
          </a:p>
        </p:txBody>
      </p:sp>
    </p:spTree>
    <p:extLst>
      <p:ext uri="{BB962C8B-B14F-4D97-AF65-F5344CB8AC3E}">
        <p14:creationId xmlns:p14="http://schemas.microsoft.com/office/powerpoint/2010/main" val="36045917"/>
      </p:ext>
    </p:extLst>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30306"/>
            <a:ext cx="10515600" cy="5746657"/>
          </a:xfrm>
        </p:spPr>
        <p:txBody>
          <a:bodyPr/>
          <a:lstStyle/>
          <a:p>
            <a:pPr marL="0" indent="0" algn="just">
              <a:buNone/>
            </a:pPr>
            <a:endParaRPr lang="fr-FR" sz="1200" dirty="0" smtClean="0"/>
          </a:p>
          <a:p>
            <a:pPr marL="538163" indent="-538163" algn="just">
              <a:buClr>
                <a:schemeClr val="accent2"/>
              </a:buClr>
              <a:buFont typeface="Wingdings" panose="05000000000000000000" pitchFamily="2" charset="2"/>
              <a:buChar char="§"/>
            </a:pPr>
            <a:r>
              <a:rPr lang="fr-FR" sz="3600" dirty="0" smtClean="0"/>
              <a:t>La </a:t>
            </a:r>
            <a:r>
              <a:rPr lang="fr-FR" sz="3600" dirty="0"/>
              <a:t>diversité des situations doit être visée mais la communication est un acte de sélection: donc il faut être synthétique et organiser le choix des messages à diffuser et les partager</a:t>
            </a:r>
            <a:r>
              <a:rPr lang="fr-FR" sz="3600" dirty="0" smtClean="0"/>
              <a:t>.</a:t>
            </a:r>
          </a:p>
          <a:p>
            <a:pPr marL="538163" indent="-538163" algn="just">
              <a:buClr>
                <a:schemeClr val="accent2"/>
              </a:buClr>
              <a:buFont typeface="Wingdings" panose="05000000000000000000" pitchFamily="2" charset="2"/>
              <a:buChar char="§"/>
            </a:pPr>
            <a:endParaRPr lang="fr-FR" sz="1200" dirty="0"/>
          </a:p>
          <a:p>
            <a:pPr marL="538163" indent="-538163" algn="just">
              <a:buClr>
                <a:schemeClr val="accent2"/>
              </a:buClr>
              <a:buFont typeface="Wingdings" panose="05000000000000000000" pitchFamily="2" charset="2"/>
              <a:buChar char="§"/>
            </a:pPr>
            <a:r>
              <a:rPr lang="fr-FR" sz="3600" dirty="0"/>
              <a:t>Le dialogue est impersonnel, seuls les éléments structurants sont exposés, les cas sont présentés dans leurs grandes lignes</a:t>
            </a:r>
            <a:r>
              <a:rPr lang="fr-FR" sz="3600" dirty="0" smtClean="0"/>
              <a:t>.</a:t>
            </a:r>
          </a:p>
          <a:p>
            <a:pPr marL="538163" indent="-538163" algn="just">
              <a:buClr>
                <a:schemeClr val="accent2"/>
              </a:buClr>
              <a:buFont typeface="Wingdings" panose="05000000000000000000" pitchFamily="2" charset="2"/>
              <a:buChar char="§"/>
            </a:pPr>
            <a:endParaRPr lang="fr-FR" sz="1200" dirty="0"/>
          </a:p>
          <a:p>
            <a:pPr marL="538163" indent="-538163" algn="just">
              <a:buClr>
                <a:schemeClr val="accent2"/>
              </a:buClr>
              <a:buFont typeface="Wingdings" panose="05000000000000000000" pitchFamily="2" charset="2"/>
              <a:buChar char="§"/>
            </a:pPr>
            <a:r>
              <a:rPr lang="fr-FR" sz="3600" dirty="0"/>
              <a:t>Convaincre, c’est être synthétique!</a:t>
            </a:r>
          </a:p>
          <a:p>
            <a:endParaRPr lang="fr-FR" dirty="0"/>
          </a:p>
          <a:p>
            <a:endParaRPr lang="fr-FR" dirty="0"/>
          </a:p>
        </p:txBody>
      </p:sp>
    </p:spTree>
    <p:extLst>
      <p:ext uri="{BB962C8B-B14F-4D97-AF65-F5344CB8AC3E}">
        <p14:creationId xmlns:p14="http://schemas.microsoft.com/office/powerpoint/2010/main" val="1264397320"/>
      </p:ext>
    </p:extLst>
  </p:cSld>
  <p:clrMapOvr>
    <a:masterClrMapping/>
  </p:clrMapOvr>
  <p:timing>
    <p:tnLst>
      <p:par>
        <p:cTn xmlns:p14="http://schemas.microsoft.com/office/powerpoint/2010/mai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spcBef>
                <a:spcPts val="1000"/>
              </a:spcBef>
            </a:pPr>
            <a:r>
              <a:rPr lang="fr-FR" sz="4000" b="1" dirty="0">
                <a:solidFill>
                  <a:srgbClr val="0067B4"/>
                </a:solidFill>
                <a:latin typeface="+mn-lt"/>
                <a:ea typeface="+mn-ea"/>
                <a:cs typeface="+mn-cs"/>
              </a:rPr>
              <a:t>Une communication ciblée pour dialoguer</a:t>
            </a:r>
            <a:endParaRPr lang="fr-FR" sz="4000" b="1" dirty="0">
              <a:solidFill>
                <a:srgbClr val="0067B4"/>
              </a:solidFill>
              <a:latin typeface="+mn-lt"/>
              <a:ea typeface="+mn-ea"/>
              <a:cs typeface="+mn-cs"/>
            </a:endParaRPr>
          </a:p>
        </p:txBody>
      </p:sp>
      <p:sp>
        <p:nvSpPr>
          <p:cNvPr id="3" name="Espace réservé du contenu 2"/>
          <p:cNvSpPr>
            <a:spLocks noGrp="1"/>
          </p:cNvSpPr>
          <p:nvPr>
            <p:ph idx="1"/>
          </p:nvPr>
        </p:nvSpPr>
        <p:spPr>
          <a:xfrm>
            <a:off x="838199" y="1451429"/>
            <a:ext cx="10664372" cy="5225142"/>
          </a:xfrm>
        </p:spPr>
        <p:txBody>
          <a:bodyPr>
            <a:normAutofit fontScale="77500" lnSpcReduction="20000"/>
          </a:bodyPr>
          <a:lstStyle/>
          <a:p>
            <a:endParaRPr lang="fr-FR" dirty="0" smtClean="0"/>
          </a:p>
          <a:p>
            <a:pPr marL="538163" indent="-538163" algn="just">
              <a:lnSpc>
                <a:spcPct val="100000"/>
              </a:lnSpc>
              <a:buClr>
                <a:schemeClr val="accent2"/>
              </a:buClr>
              <a:buFont typeface="Wingdings" panose="05000000000000000000" pitchFamily="2" charset="2"/>
              <a:buChar char="§"/>
            </a:pPr>
            <a:r>
              <a:rPr lang="fr-FR" sz="3600" dirty="0"/>
              <a:t>Organiser un premier rendez vous avec l’autorité ministérielle ou institutionnelle (UNICEF par exemple) pour leur donner la primeur des </a:t>
            </a:r>
            <a:r>
              <a:rPr lang="fr-FR" sz="3600" dirty="0" smtClean="0"/>
              <a:t>résultats</a:t>
            </a:r>
          </a:p>
          <a:p>
            <a:pPr marL="538163" indent="-538163" algn="just">
              <a:lnSpc>
                <a:spcPct val="100000"/>
              </a:lnSpc>
              <a:buClr>
                <a:schemeClr val="accent2"/>
              </a:buClr>
              <a:buFont typeface="Wingdings" panose="05000000000000000000" pitchFamily="2" charset="2"/>
              <a:buChar char="§"/>
            </a:pPr>
            <a:endParaRPr lang="fr-FR" sz="3600" dirty="0"/>
          </a:p>
          <a:p>
            <a:pPr marL="538163" indent="-538163" algn="just">
              <a:lnSpc>
                <a:spcPct val="100000"/>
              </a:lnSpc>
              <a:buClr>
                <a:schemeClr val="accent2"/>
              </a:buClr>
              <a:buFont typeface="Wingdings" panose="05000000000000000000" pitchFamily="2" charset="2"/>
              <a:buChar char="§"/>
            </a:pPr>
            <a:r>
              <a:rPr lang="fr-FR" sz="3600" dirty="0"/>
              <a:t>Au préalable, informer l’autorité universitaire pour que nul n’en ignore (et avoir son aval: les responsables aiment être d’abord au courant avant le relais par la presse</a:t>
            </a:r>
            <a:r>
              <a:rPr lang="fr-FR" sz="3600" dirty="0" smtClean="0"/>
              <a:t>)</a:t>
            </a:r>
          </a:p>
          <a:p>
            <a:pPr marL="538163" indent="-538163" algn="just">
              <a:lnSpc>
                <a:spcPct val="100000"/>
              </a:lnSpc>
              <a:buClr>
                <a:schemeClr val="accent2"/>
              </a:buClr>
              <a:buFont typeface="Wingdings" panose="05000000000000000000" pitchFamily="2" charset="2"/>
              <a:buChar char="§"/>
            </a:pPr>
            <a:endParaRPr lang="fr-FR" sz="3600" dirty="0"/>
          </a:p>
          <a:p>
            <a:pPr marL="538163" indent="-538163" algn="just">
              <a:lnSpc>
                <a:spcPct val="100000"/>
              </a:lnSpc>
              <a:buClr>
                <a:schemeClr val="accent2"/>
              </a:buClr>
              <a:buFont typeface="Wingdings" panose="05000000000000000000" pitchFamily="2" charset="2"/>
              <a:buChar char="§"/>
            </a:pPr>
            <a:r>
              <a:rPr lang="fr-FR" sz="3600" dirty="0"/>
              <a:t>Tirer profit des opportunités de partage : courte présentation de 10 mn lors de la réunion trimestrielle des PTF; du Conseil Economique Social et Environnemental; se faire invité lors des réunions de commissions parlementaires, </a:t>
            </a:r>
          </a:p>
          <a:p>
            <a:endParaRPr lang="fr-FR" dirty="0"/>
          </a:p>
        </p:txBody>
      </p:sp>
    </p:spTree>
    <p:extLst>
      <p:ext uri="{BB962C8B-B14F-4D97-AF65-F5344CB8AC3E}">
        <p14:creationId xmlns:p14="http://schemas.microsoft.com/office/powerpoint/2010/main" val="3639927576"/>
      </p:ext>
    </p:extLst>
  </p:cSld>
  <p:clrMapOvr>
    <a:masterClrMapping/>
  </p:clrMapOvr>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spcBef>
                <a:spcPts val="1000"/>
              </a:spcBef>
            </a:pPr>
            <a:r>
              <a:rPr lang="fr-FR" sz="4000" b="1" dirty="0">
                <a:solidFill>
                  <a:srgbClr val="0067B4"/>
                </a:solidFill>
                <a:latin typeface="+mn-lt"/>
                <a:ea typeface="+mn-ea"/>
                <a:cs typeface="+mn-cs"/>
              </a:rPr>
              <a:t>Organiser</a:t>
            </a:r>
            <a:r>
              <a:rPr lang="fr-FR" sz="4000" b="1" dirty="0">
                <a:solidFill>
                  <a:srgbClr val="0067B4"/>
                </a:solidFill>
                <a:latin typeface="+mn-lt"/>
                <a:ea typeface="+mn-ea"/>
                <a:cs typeface="+mn-cs"/>
              </a:rPr>
              <a:t> des rencontres publiques de restitution</a:t>
            </a:r>
            <a:endParaRPr lang="fr-FR" sz="4000" b="1" dirty="0">
              <a:solidFill>
                <a:srgbClr val="0067B4"/>
              </a:solidFill>
              <a:latin typeface="+mn-lt"/>
              <a:ea typeface="+mn-ea"/>
              <a:cs typeface="+mn-cs"/>
            </a:endParaRPr>
          </a:p>
        </p:txBody>
      </p:sp>
      <p:sp>
        <p:nvSpPr>
          <p:cNvPr id="3" name="Espace réservé du contenu 2"/>
          <p:cNvSpPr>
            <a:spLocks noGrp="1"/>
          </p:cNvSpPr>
          <p:nvPr>
            <p:ph idx="1"/>
          </p:nvPr>
        </p:nvSpPr>
        <p:spPr/>
        <p:txBody>
          <a:bodyPr>
            <a:normAutofit lnSpcReduction="10000"/>
          </a:bodyPr>
          <a:lstStyle/>
          <a:p>
            <a:endParaRPr lang="fr-FR" dirty="0" smtClean="0"/>
          </a:p>
          <a:p>
            <a:pPr marL="538163" indent="-538163" algn="just">
              <a:lnSpc>
                <a:spcPct val="80000"/>
              </a:lnSpc>
              <a:buClr>
                <a:schemeClr val="accent2"/>
              </a:buClr>
              <a:buFont typeface="Wingdings" panose="05000000000000000000" pitchFamily="2" charset="2"/>
              <a:buChar char="§"/>
            </a:pPr>
            <a:r>
              <a:rPr lang="fr-FR" sz="3200" dirty="0"/>
              <a:t>Sous forme de </a:t>
            </a:r>
            <a:r>
              <a:rPr lang="fr-FR" sz="3200" dirty="0" err="1" smtClean="0"/>
              <a:t>webinaires</a:t>
            </a:r>
            <a:r>
              <a:rPr lang="fr-FR" sz="3200" dirty="0" smtClean="0"/>
              <a:t> </a:t>
            </a:r>
            <a:r>
              <a:rPr lang="fr-FR" sz="3200" dirty="0"/>
              <a:t>ou de rencontres publiques</a:t>
            </a:r>
          </a:p>
          <a:p>
            <a:pPr marL="538163" indent="-538163" algn="just">
              <a:lnSpc>
                <a:spcPct val="80000"/>
              </a:lnSpc>
              <a:buClr>
                <a:schemeClr val="accent2"/>
              </a:buClr>
              <a:buFont typeface="Wingdings" panose="05000000000000000000" pitchFamily="2" charset="2"/>
              <a:buChar char="§"/>
            </a:pPr>
            <a:endParaRPr lang="fr-FR" sz="3200" dirty="0"/>
          </a:p>
          <a:p>
            <a:pPr marL="538163" indent="-538163" algn="just">
              <a:lnSpc>
                <a:spcPct val="80000"/>
              </a:lnSpc>
              <a:buClr>
                <a:schemeClr val="accent2"/>
              </a:buClr>
              <a:buFont typeface="Wingdings" panose="05000000000000000000" pitchFamily="2" charset="2"/>
              <a:buChar char="§"/>
            </a:pPr>
            <a:r>
              <a:rPr lang="fr-FR" sz="3200" dirty="0"/>
              <a:t>Cibler le public souhaité et préparer les documents pour la presse</a:t>
            </a:r>
          </a:p>
          <a:p>
            <a:pPr marL="538163" indent="-538163" algn="just">
              <a:lnSpc>
                <a:spcPct val="80000"/>
              </a:lnSpc>
              <a:buClr>
                <a:schemeClr val="accent2"/>
              </a:buClr>
              <a:buFont typeface="Wingdings" panose="05000000000000000000" pitchFamily="2" charset="2"/>
              <a:buChar char="§"/>
            </a:pPr>
            <a:endParaRPr lang="fr-FR" sz="3200" dirty="0"/>
          </a:p>
          <a:p>
            <a:pPr marL="538163" indent="-538163" algn="just">
              <a:lnSpc>
                <a:spcPct val="80000"/>
              </a:lnSpc>
              <a:buClr>
                <a:schemeClr val="accent2"/>
              </a:buClr>
              <a:buFont typeface="Wingdings" panose="05000000000000000000" pitchFamily="2" charset="2"/>
              <a:buChar char="§"/>
            </a:pPr>
            <a:r>
              <a:rPr lang="fr-FR" sz="3200" dirty="0"/>
              <a:t>Retenir </a:t>
            </a:r>
            <a:r>
              <a:rPr lang="fr-FR" sz="3200" dirty="0" smtClean="0"/>
              <a:t>préalablement </a:t>
            </a:r>
            <a:r>
              <a:rPr lang="fr-FR" sz="3200" dirty="0"/>
              <a:t>les messages clés à diffuser</a:t>
            </a:r>
          </a:p>
          <a:p>
            <a:pPr marL="538163" indent="-538163" algn="just">
              <a:lnSpc>
                <a:spcPct val="80000"/>
              </a:lnSpc>
              <a:buClr>
                <a:schemeClr val="accent2"/>
              </a:buClr>
              <a:buFont typeface="Wingdings" panose="05000000000000000000" pitchFamily="2" charset="2"/>
              <a:buChar char="§"/>
            </a:pPr>
            <a:endParaRPr lang="fr-FR" sz="3200" dirty="0"/>
          </a:p>
          <a:p>
            <a:pPr marL="538163" indent="-538163" algn="just">
              <a:lnSpc>
                <a:spcPct val="80000"/>
              </a:lnSpc>
              <a:buClr>
                <a:schemeClr val="accent2"/>
              </a:buClr>
              <a:buFont typeface="Wingdings" panose="05000000000000000000" pitchFamily="2" charset="2"/>
              <a:buChar char="§"/>
            </a:pPr>
            <a:r>
              <a:rPr lang="fr-FR" sz="3200" dirty="0"/>
              <a:t>Faire des présentations courtes et ouvrir les échanges</a:t>
            </a:r>
          </a:p>
          <a:p>
            <a:endParaRPr lang="fr-FR" sz="3200" dirty="0"/>
          </a:p>
        </p:txBody>
      </p:sp>
    </p:spTree>
    <p:extLst>
      <p:ext uri="{BB962C8B-B14F-4D97-AF65-F5344CB8AC3E}">
        <p14:creationId xmlns:p14="http://schemas.microsoft.com/office/powerpoint/2010/main" val="2888832135"/>
      </p:ext>
    </p:extLst>
  </p:cSld>
  <p:clrMapOvr>
    <a:masterClrMapping/>
  </p:clrMapOvr>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spcBef>
                <a:spcPts val="1000"/>
              </a:spcBef>
            </a:pPr>
            <a:r>
              <a:rPr lang="fr-FR" sz="4000" b="1" dirty="0">
                <a:solidFill>
                  <a:srgbClr val="0067B4"/>
                </a:solidFill>
                <a:latin typeface="+mn-lt"/>
                <a:ea typeface="+mn-ea"/>
                <a:cs typeface="+mn-cs"/>
              </a:rPr>
              <a:t>Disposer des supports sur votre site et sur </a:t>
            </a:r>
            <a:r>
              <a:rPr lang="fr-FR" sz="4000" b="1" dirty="0" smtClean="0">
                <a:solidFill>
                  <a:srgbClr val="0067B4"/>
                </a:solidFill>
                <a:latin typeface="+mn-lt"/>
                <a:ea typeface="+mn-ea"/>
                <a:cs typeface="+mn-cs"/>
              </a:rPr>
              <a:t>les réseaux sociaux </a:t>
            </a:r>
            <a:endParaRPr lang="fr-FR" sz="4000" b="1" dirty="0">
              <a:solidFill>
                <a:srgbClr val="0067B4"/>
              </a:solidFill>
              <a:latin typeface="+mn-lt"/>
              <a:ea typeface="+mn-ea"/>
              <a:cs typeface="+mn-cs"/>
            </a:endParaRPr>
          </a:p>
        </p:txBody>
      </p:sp>
      <p:sp>
        <p:nvSpPr>
          <p:cNvPr id="3" name="Espace réservé du contenu 2"/>
          <p:cNvSpPr>
            <a:spLocks noGrp="1"/>
          </p:cNvSpPr>
          <p:nvPr>
            <p:ph idx="1"/>
          </p:nvPr>
        </p:nvSpPr>
        <p:spPr/>
        <p:txBody>
          <a:bodyPr/>
          <a:lstStyle/>
          <a:p>
            <a:endParaRPr lang="fr-FR" dirty="0" smtClean="0"/>
          </a:p>
          <a:p>
            <a:pPr marL="538163" indent="-538163" algn="just">
              <a:lnSpc>
                <a:spcPct val="80000"/>
              </a:lnSpc>
              <a:buClr>
                <a:schemeClr val="accent2"/>
              </a:buClr>
              <a:buFont typeface="Wingdings" panose="05000000000000000000" pitchFamily="2" charset="2"/>
              <a:buChar char="§"/>
            </a:pPr>
            <a:r>
              <a:rPr lang="fr-FR" sz="3200" dirty="0"/>
              <a:t>Déposer vos publications sur les </a:t>
            </a:r>
            <a:r>
              <a:rPr lang="fr-FR" sz="3200" dirty="0" smtClean="0"/>
              <a:t>portails de diffusion: </a:t>
            </a:r>
            <a:r>
              <a:rPr lang="fr-FR" sz="3200" dirty="0" err="1" smtClean="0"/>
              <a:t>google</a:t>
            </a:r>
            <a:r>
              <a:rPr lang="fr-FR" sz="3200" dirty="0" smtClean="0"/>
              <a:t> </a:t>
            </a:r>
            <a:r>
              <a:rPr lang="fr-FR" sz="3200" dirty="0" err="1" smtClean="0"/>
              <a:t>scholar</a:t>
            </a:r>
            <a:r>
              <a:rPr lang="fr-FR" sz="3200" dirty="0" smtClean="0"/>
              <a:t> par exemple</a:t>
            </a:r>
          </a:p>
          <a:p>
            <a:pPr marL="538163" indent="-538163" algn="just">
              <a:lnSpc>
                <a:spcPct val="80000"/>
              </a:lnSpc>
              <a:buClr>
                <a:schemeClr val="accent2"/>
              </a:buClr>
              <a:buFont typeface="Wingdings" panose="05000000000000000000" pitchFamily="2" charset="2"/>
              <a:buChar char="§"/>
            </a:pPr>
            <a:endParaRPr lang="fr-FR" sz="3200" dirty="0"/>
          </a:p>
          <a:p>
            <a:pPr marL="538163" indent="-538163" algn="just">
              <a:lnSpc>
                <a:spcPct val="80000"/>
              </a:lnSpc>
              <a:buClr>
                <a:schemeClr val="accent2"/>
              </a:buClr>
              <a:buFont typeface="Wingdings" panose="05000000000000000000" pitchFamily="2" charset="2"/>
              <a:buChar char="§"/>
            </a:pPr>
            <a:r>
              <a:rPr lang="fr-FR" sz="3200" dirty="0" smtClean="0"/>
              <a:t>Participer aux colloques scientifiques</a:t>
            </a:r>
            <a:endParaRPr lang="fr-FR" sz="3200" dirty="0"/>
          </a:p>
          <a:p>
            <a:pPr marL="538163" indent="-538163" algn="just">
              <a:lnSpc>
                <a:spcPct val="80000"/>
              </a:lnSpc>
              <a:buClr>
                <a:schemeClr val="accent2"/>
              </a:buClr>
              <a:buFont typeface="Wingdings" panose="05000000000000000000" pitchFamily="2" charset="2"/>
              <a:buChar char="§"/>
            </a:pPr>
            <a:endParaRPr lang="fr-FR" sz="3200" dirty="0"/>
          </a:p>
          <a:p>
            <a:pPr marL="538163" indent="-538163" algn="just">
              <a:lnSpc>
                <a:spcPct val="80000"/>
              </a:lnSpc>
              <a:buClr>
                <a:schemeClr val="accent2"/>
              </a:buClr>
              <a:buFont typeface="Wingdings" panose="05000000000000000000" pitchFamily="2" charset="2"/>
              <a:buChar char="§"/>
            </a:pPr>
            <a:r>
              <a:rPr lang="fr-FR" sz="3200" dirty="0"/>
              <a:t>Le numérique ouvre une grande avenue de diffusion grand </a:t>
            </a:r>
            <a:r>
              <a:rPr lang="fr-FR" sz="3200" dirty="0" smtClean="0"/>
              <a:t>public!</a:t>
            </a:r>
            <a:endParaRPr lang="fr-FR" sz="3200" dirty="0"/>
          </a:p>
        </p:txBody>
      </p:sp>
    </p:spTree>
    <p:extLst>
      <p:ext uri="{BB962C8B-B14F-4D97-AF65-F5344CB8AC3E}">
        <p14:creationId xmlns:p14="http://schemas.microsoft.com/office/powerpoint/2010/main" val="1847059805"/>
      </p:ext>
    </p:extLst>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442720616"/>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3600" dirty="0" smtClean="0">
                          <a:ea typeface="ＭＳ Ｐゴシック" charset="0"/>
                        </a:rPr>
                        <a:t>6. BIBLIOGRAPHIE</a:t>
                      </a:r>
                      <a:endParaRPr lang="fr-FR" sz="900" dirty="0" smtClean="0"/>
                    </a:p>
                  </a:txBody>
                  <a:tcPr/>
                </a:tc>
              </a:tr>
            </a:tbl>
          </a:graphicData>
        </a:graphic>
      </p:graphicFrame>
      <p:sp>
        <p:nvSpPr>
          <p:cNvPr id="4" name="Rectangle 3"/>
          <p:cNvSpPr/>
          <p:nvPr/>
        </p:nvSpPr>
        <p:spPr>
          <a:xfrm>
            <a:off x="323386" y="1204332"/>
            <a:ext cx="11552662" cy="5078313"/>
          </a:xfrm>
          <a:prstGeom prst="rect">
            <a:avLst/>
          </a:prstGeom>
        </p:spPr>
        <p:txBody>
          <a:bodyPr wrap="square">
            <a:spAutoFit/>
          </a:bodyPr>
          <a:lstStyle/>
          <a:p>
            <a:pPr algn="just"/>
            <a:r>
              <a:rPr lang="fr-FR" altLang="fr-FR" sz="3600" dirty="0" smtClean="0"/>
              <a:t>Antoine Ph., </a:t>
            </a:r>
            <a:r>
              <a:rPr lang="fr-FR" altLang="fr-FR" sz="3600" dirty="0" err="1" smtClean="0"/>
              <a:t>Lelièvre</a:t>
            </a:r>
            <a:r>
              <a:rPr lang="fr-FR" altLang="fr-FR" sz="3600" dirty="0" smtClean="0"/>
              <a:t> Eva (</a:t>
            </a:r>
            <a:r>
              <a:rPr lang="fr-FR" altLang="fr-FR" sz="3600" dirty="0" err="1" smtClean="0"/>
              <a:t>Eds</a:t>
            </a:r>
            <a:r>
              <a:rPr lang="fr-FR" altLang="fr-FR" sz="3600" dirty="0" smtClean="0"/>
              <a:t>)2006 : </a:t>
            </a:r>
            <a:r>
              <a:rPr lang="fr-FR" altLang="fr-FR" sz="3600" i="1" dirty="0" smtClean="0">
                <a:hlinkClick r:id="rId2" action="ppaction://hlinkfile"/>
              </a:rPr>
              <a:t>États flous et trajectoires complexes : observation, modélisation, interprétation</a:t>
            </a:r>
            <a:r>
              <a:rPr lang="fr-FR" altLang="fr-FR" sz="3600" dirty="0" smtClean="0"/>
              <a:t>. </a:t>
            </a:r>
            <a:r>
              <a:rPr lang="fr-FR" altLang="fr-FR" sz="3600" dirty="0" err="1" smtClean="0"/>
              <a:t>Ined-Ceped</a:t>
            </a:r>
            <a:r>
              <a:rPr lang="fr-FR" altLang="fr-FR" sz="3600" dirty="0" smtClean="0"/>
              <a:t>.,  Méthodes et Savoirs n°5, Paris, 301 p.</a:t>
            </a:r>
          </a:p>
          <a:p>
            <a:pPr algn="just"/>
            <a:endParaRPr lang="fr-SN" altLang="fr-FR" sz="3600" dirty="0" smtClean="0"/>
          </a:p>
          <a:p>
            <a:pPr algn="just"/>
            <a:r>
              <a:rPr lang="fr-CA" altLang="fr-FR" sz="3600" dirty="0" smtClean="0"/>
              <a:t>Antoine Philippe, Ouédraogo Dieudonné, Piché Victor (</a:t>
            </a:r>
            <a:r>
              <a:rPr lang="fr-CA" altLang="fr-FR" sz="3600" dirty="0" err="1" smtClean="0"/>
              <a:t>éds</a:t>
            </a:r>
            <a:r>
              <a:rPr lang="fr-CA" altLang="fr-FR" sz="3600" dirty="0" smtClean="0"/>
              <a:t>), 1998 : </a:t>
            </a:r>
            <a:r>
              <a:rPr lang="fr-CA" altLang="fr-FR" sz="3600" i="1" dirty="0" smtClean="0"/>
              <a:t>Trois générations de citadins au Sahel. Trente ans d’histoire sociale à Dakar et à Bamako. </a:t>
            </a:r>
            <a:r>
              <a:rPr lang="fr-CA" altLang="fr-FR" sz="3600" dirty="0" smtClean="0"/>
              <a:t>L’Harmattan. Collection Villes et entreprise, Paris, 276 p.</a:t>
            </a:r>
            <a:endParaRPr lang="fr-SN" altLang="fr-FR" sz="3600" dirty="0" smtClean="0"/>
          </a:p>
        </p:txBody>
      </p:sp>
    </p:spTree>
    <p:extLst>
      <p:ext uri="{BB962C8B-B14F-4D97-AF65-F5344CB8AC3E}">
        <p14:creationId xmlns:p14="http://schemas.microsoft.com/office/powerpoint/2010/main" val="289003743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2235" y="178419"/>
            <a:ext cx="11708780" cy="6490009"/>
          </a:xfrm>
        </p:spPr>
        <p:txBody>
          <a:bodyPr/>
          <a:lstStyle/>
          <a:p>
            <a:endParaRPr lang="fr-FR" dirty="0" smtClean="0"/>
          </a:p>
          <a:p>
            <a:endParaRPr lang="fr-FR" dirty="0"/>
          </a:p>
          <a:p>
            <a:endParaRPr lang="fr-FR" dirty="0" smtClean="0"/>
          </a:p>
          <a:p>
            <a:endParaRPr lang="fr-FR" dirty="0"/>
          </a:p>
          <a:p>
            <a:endParaRPr lang="fr-FR" dirty="0" smtClean="0"/>
          </a:p>
          <a:p>
            <a:endParaRPr lang="fr-FR" dirty="0"/>
          </a:p>
        </p:txBody>
      </p:sp>
      <p:sp>
        <p:nvSpPr>
          <p:cNvPr id="2" name="Rectangle 1"/>
          <p:cNvSpPr/>
          <p:nvPr/>
        </p:nvSpPr>
        <p:spPr>
          <a:xfrm>
            <a:off x="747132" y="178419"/>
            <a:ext cx="10838985" cy="5262979"/>
          </a:xfrm>
          <a:prstGeom prst="rect">
            <a:avLst/>
          </a:prstGeom>
        </p:spPr>
        <p:txBody>
          <a:bodyPr wrap="square">
            <a:spAutoFit/>
          </a:bodyPr>
          <a:lstStyle/>
          <a:p>
            <a:pPr algn="just"/>
            <a:r>
              <a:rPr lang="fr-FR" altLang="fr-FR" sz="4800" dirty="0" smtClean="0">
                <a:solidFill>
                  <a:srgbClr val="0070C0"/>
                </a:solidFill>
              </a:rPr>
              <a:t>Qu’est ce que la biographie ?</a:t>
            </a:r>
          </a:p>
          <a:p>
            <a:pPr algn="just"/>
            <a:endParaRPr lang="fr-FR" altLang="fr-FR" sz="3600" dirty="0" smtClean="0"/>
          </a:p>
          <a:p>
            <a:pPr marL="571500" indent="-571500" algn="just">
              <a:buClr>
                <a:schemeClr val="accent2"/>
              </a:buClr>
              <a:buFont typeface="Wingdings" panose="05000000000000000000" pitchFamily="2" charset="2"/>
              <a:buChar char="§"/>
            </a:pPr>
            <a:r>
              <a:rPr lang="fr-FR" altLang="fr-FR" sz="3600" dirty="0" smtClean="0"/>
              <a:t>Elle décrit </a:t>
            </a:r>
            <a:r>
              <a:rPr lang="fr-FR" altLang="fr-FR" sz="3600" b="1" dirty="0" smtClean="0"/>
              <a:t>la succession des évènements</a:t>
            </a:r>
            <a:r>
              <a:rPr lang="fr-FR" altLang="fr-FR" sz="3600" dirty="0" smtClean="0"/>
              <a:t>, leur antériorité, leur postériorité et leur simultanéité ainsi que </a:t>
            </a:r>
            <a:r>
              <a:rPr lang="fr-FR" altLang="fr-FR" sz="3600" b="1" dirty="0" smtClean="0"/>
              <a:t>le sens qu’il leurs attribue comme déterminants de sa trajectoire de vie.</a:t>
            </a:r>
          </a:p>
          <a:p>
            <a:pPr marL="571500" indent="-571500" algn="just">
              <a:buClr>
                <a:schemeClr val="accent2"/>
              </a:buClr>
              <a:buFont typeface="Wingdings" panose="05000000000000000000" pitchFamily="2" charset="2"/>
              <a:buChar char="§"/>
            </a:pPr>
            <a:endParaRPr lang="fr-FR" altLang="fr-FR" sz="3600" dirty="0" smtClean="0"/>
          </a:p>
          <a:p>
            <a:pPr marL="571500" indent="-571500" algn="just">
              <a:buClr>
                <a:schemeClr val="accent2"/>
              </a:buClr>
              <a:buFont typeface="Wingdings" panose="05000000000000000000" pitchFamily="2" charset="2"/>
              <a:buChar char="§"/>
            </a:pPr>
            <a:r>
              <a:rPr lang="fr-FR" altLang="fr-FR" sz="3600" dirty="0" smtClean="0"/>
              <a:t> </a:t>
            </a:r>
            <a:r>
              <a:rPr lang="fr-FR" altLang="fr-FR" sz="3600" b="1" dirty="0" smtClean="0"/>
              <a:t>Tout est daté et situé dans des espaces de vie distincts</a:t>
            </a:r>
            <a:r>
              <a:rPr lang="fr-FR" altLang="fr-FR" sz="3600" dirty="0" smtClean="0"/>
              <a:t> s’il y a lieu. </a:t>
            </a:r>
          </a:p>
        </p:txBody>
      </p:sp>
    </p:spTree>
    <p:extLst>
      <p:ext uri="{BB962C8B-B14F-4D97-AF65-F5344CB8AC3E}">
        <p14:creationId xmlns:p14="http://schemas.microsoft.com/office/powerpoint/2010/main" val="1263670404"/>
      </p:ext>
    </p:extLst>
  </p:cSld>
  <p:clrMapOvr>
    <a:masterClrMapping/>
  </p:clrMapOvr>
  <p:timing>
    <p:tnLst>
      <p:par>
        <p:cTn xmlns:p14="http://schemas.microsoft.com/office/powerpoint/2010/mai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34537"/>
            <a:ext cx="10515600" cy="5842426"/>
          </a:xfrm>
        </p:spPr>
        <p:txBody>
          <a:bodyPr/>
          <a:lstStyle/>
          <a:p>
            <a:pPr marL="0" indent="0">
              <a:buNone/>
            </a:pPr>
            <a:endParaRPr lang="fr-FR" dirty="0" smtClean="0"/>
          </a:p>
          <a:p>
            <a:pPr marL="0" indent="0" algn="just">
              <a:buNone/>
            </a:pPr>
            <a:r>
              <a:rPr lang="fr-CA" altLang="fr-FR" sz="3600" dirty="0"/>
              <a:t>Antoine Philippe, </a:t>
            </a:r>
            <a:r>
              <a:rPr lang="fr-CA" altLang="fr-FR" sz="3600" dirty="0" err="1"/>
              <a:t>Bocquier</a:t>
            </a:r>
            <a:r>
              <a:rPr lang="fr-CA" altLang="fr-FR" sz="3600" dirty="0"/>
              <a:t> Philippe, </a:t>
            </a:r>
            <a:r>
              <a:rPr lang="fr-CA" altLang="fr-FR" sz="3600" dirty="0" err="1"/>
              <a:t>Fall</a:t>
            </a:r>
            <a:r>
              <a:rPr lang="fr-CA" altLang="fr-FR" sz="3600" dirty="0"/>
              <a:t> Abdou Salam, </a:t>
            </a:r>
            <a:r>
              <a:rPr lang="fr-CA" altLang="fr-FR" sz="3600" dirty="0" err="1"/>
              <a:t>Guissé</a:t>
            </a:r>
            <a:r>
              <a:rPr lang="fr-CA" altLang="fr-FR" sz="3600" dirty="0"/>
              <a:t> Youssouf </a:t>
            </a:r>
            <a:r>
              <a:rPr lang="fr-CA" altLang="fr-FR" sz="3600" dirty="0" err="1"/>
              <a:t>Mbargane</a:t>
            </a:r>
            <a:r>
              <a:rPr lang="fr-CA" altLang="fr-FR" sz="3600" dirty="0"/>
              <a:t>, </a:t>
            </a:r>
            <a:r>
              <a:rPr lang="fr-CA" altLang="fr-FR" sz="3600" dirty="0" err="1"/>
              <a:t>Nanitelamio</a:t>
            </a:r>
            <a:r>
              <a:rPr lang="fr-CA" altLang="fr-FR" sz="3600" dirty="0"/>
              <a:t> Jeanne, 1995 : </a:t>
            </a:r>
            <a:r>
              <a:rPr lang="fr-CA" altLang="fr-FR" sz="3600" i="1" dirty="0">
                <a:hlinkClick r:id="rId2" action="ppaction://hlinkfile"/>
              </a:rPr>
              <a:t>Les familles dakaroises face à la crise</a:t>
            </a:r>
            <a:r>
              <a:rPr lang="fr-CA" altLang="fr-FR" sz="3600" i="1" dirty="0"/>
              <a:t>.</a:t>
            </a:r>
            <a:r>
              <a:rPr lang="fr-CA" altLang="fr-FR" sz="3600" dirty="0"/>
              <a:t> </a:t>
            </a:r>
            <a:r>
              <a:rPr lang="nl-NL" altLang="fr-FR" sz="3600" dirty="0"/>
              <a:t>ORSTOM-IFAN-CEPED, Dakar, 209 p. </a:t>
            </a:r>
            <a:endParaRPr lang="nl-NL" altLang="fr-FR" sz="3600" dirty="0" smtClean="0"/>
          </a:p>
          <a:p>
            <a:pPr marL="0" indent="0" algn="just">
              <a:buNone/>
            </a:pPr>
            <a:endParaRPr lang="fr-SN" altLang="fr-FR" sz="3600" dirty="0"/>
          </a:p>
          <a:p>
            <a:pPr marL="0" indent="0" algn="just">
              <a:buNone/>
            </a:pPr>
            <a:r>
              <a:rPr lang="fr-CA" altLang="fr-FR" sz="3600" dirty="0"/>
              <a:t>Antoine Philippe, Diop Abdoulaye Bara (sous la direction de), 1995 : </a:t>
            </a:r>
            <a:r>
              <a:rPr lang="fr-CA" altLang="fr-FR" sz="3600" i="1" dirty="0">
                <a:hlinkClick r:id="rId3" action="ppaction://hlinkfile"/>
              </a:rPr>
              <a:t>La ville à guichets fermés. Itinéraires, réseaux et insertion urbaine</a:t>
            </a:r>
            <a:r>
              <a:rPr lang="fr-CA" altLang="fr-FR" sz="3600" dirty="0">
                <a:hlinkClick r:id="rId3" action="ppaction://hlinkfile"/>
              </a:rPr>
              <a:t>.</a:t>
            </a:r>
            <a:r>
              <a:rPr lang="fr-CA" altLang="fr-FR" sz="3600" dirty="0"/>
              <a:t> </a:t>
            </a:r>
            <a:r>
              <a:rPr lang="nl-NL" altLang="fr-FR" sz="3600" dirty="0"/>
              <a:t>IFAN-ORSTOM, Dakar, 360 p.</a:t>
            </a:r>
            <a:endParaRPr lang="fr-SN" altLang="fr-FR" sz="3600" dirty="0"/>
          </a:p>
          <a:p>
            <a:pPr marL="0" indent="0">
              <a:buNone/>
            </a:pPr>
            <a:endParaRPr lang="fr-FR" sz="3600" dirty="0"/>
          </a:p>
        </p:txBody>
      </p:sp>
    </p:spTree>
    <p:extLst>
      <p:ext uri="{BB962C8B-B14F-4D97-AF65-F5344CB8AC3E}">
        <p14:creationId xmlns:p14="http://schemas.microsoft.com/office/powerpoint/2010/main" val="3702261445"/>
      </p:ext>
    </p:extLst>
  </p:cSld>
  <p:clrMapOvr>
    <a:masterClrMapping/>
  </p:clrMapOvr>
  <p:timing>
    <p:tnLst>
      <p:par>
        <p:cTn xmlns:p14="http://schemas.microsoft.com/office/powerpoint/2010/mai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3000305527"/>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altLang="fr-FR" sz="3600" b="1" cap="none" dirty="0" smtClean="0"/>
                        <a:t>Bibliographie</a:t>
                      </a:r>
                      <a:endParaRPr lang="fr-FR" sz="900" dirty="0" smtClean="0"/>
                    </a:p>
                  </a:txBody>
                  <a:tcPr/>
                </a:tc>
              </a:tr>
            </a:tbl>
          </a:graphicData>
        </a:graphic>
      </p:graphicFrame>
      <p:sp>
        <p:nvSpPr>
          <p:cNvPr id="4" name="Espace réservé du contenu 2"/>
          <p:cNvSpPr txBox="1">
            <a:spLocks/>
          </p:cNvSpPr>
          <p:nvPr/>
        </p:nvSpPr>
        <p:spPr>
          <a:xfrm>
            <a:off x="584742" y="1049353"/>
            <a:ext cx="11029950" cy="54908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fr-FR" altLang="fr-FR" sz="3600" dirty="0" err="1" smtClean="0"/>
              <a:t>Bertaux</a:t>
            </a:r>
            <a:r>
              <a:rPr lang="fr-FR" altLang="fr-FR" sz="3600" dirty="0" smtClean="0"/>
              <a:t> D., 1977, Destins personnels et structure de classe. Pour une </a:t>
            </a:r>
            <a:r>
              <a:rPr lang="fr-FR" altLang="fr-FR" sz="3600" dirty="0" err="1" smtClean="0"/>
              <a:t>critiquede</a:t>
            </a:r>
            <a:r>
              <a:rPr lang="fr-FR" altLang="fr-FR" sz="3600" dirty="0" smtClean="0"/>
              <a:t> l’anthroponomie politique, in: Revue française de sociologie, n°18-4, pp.692-695.</a:t>
            </a:r>
          </a:p>
          <a:p>
            <a:pPr algn="just"/>
            <a:r>
              <a:rPr lang="en-GB" altLang="fr-FR" sz="3600" dirty="0" err="1" smtClean="0"/>
              <a:t>Bertaux</a:t>
            </a:r>
            <a:r>
              <a:rPr lang="en-GB" altLang="fr-FR" sz="3600" dirty="0" smtClean="0"/>
              <a:t> D. (</a:t>
            </a:r>
            <a:r>
              <a:rPr lang="fr-FR" altLang="fr-FR" sz="3600" dirty="0" smtClean="0"/>
              <a:t>Éd.</a:t>
            </a:r>
            <a:r>
              <a:rPr lang="en-GB" altLang="fr-FR" sz="3600" dirty="0" smtClean="0"/>
              <a:t>), (1981), “Biography and Society The Life History Approach”, In </a:t>
            </a:r>
            <a:r>
              <a:rPr lang="en-GB" altLang="fr-FR" sz="3600" i="1" dirty="0" smtClean="0"/>
              <a:t>The Social Sciences</a:t>
            </a:r>
            <a:r>
              <a:rPr lang="en-GB" altLang="fr-FR" sz="3600" dirty="0" smtClean="0"/>
              <a:t>, Beverly Hills, Sage.</a:t>
            </a:r>
          </a:p>
          <a:p>
            <a:pPr algn="just"/>
            <a:endParaRPr lang="en-GB" altLang="fr-FR" sz="3600" dirty="0"/>
          </a:p>
          <a:p>
            <a:pPr algn="just"/>
            <a:r>
              <a:rPr lang="fr-FR" altLang="fr-FR" sz="3600" dirty="0" err="1"/>
              <a:t>Bertaux</a:t>
            </a:r>
            <a:r>
              <a:rPr lang="fr-FR" altLang="fr-FR" sz="3600" dirty="0"/>
              <a:t> D., (1980), « L’approche biographique : sa validité, ses potentialités », In </a:t>
            </a:r>
            <a:r>
              <a:rPr lang="fr-FR" altLang="fr-FR" sz="3600" i="1" dirty="0"/>
              <a:t>Cahiers internationaux de  sociologie</a:t>
            </a:r>
            <a:r>
              <a:rPr lang="fr-FR" altLang="fr-FR" sz="3600" dirty="0"/>
              <a:t>, Vol 69, p. 1997-227.</a:t>
            </a:r>
          </a:p>
          <a:p>
            <a:pPr algn="just"/>
            <a:endParaRPr lang="fr-SN" altLang="fr-FR" sz="3600" dirty="0" smtClean="0"/>
          </a:p>
          <a:p>
            <a:endParaRPr lang="fr-FR" altLang="fr-FR" sz="3600" dirty="0"/>
          </a:p>
        </p:txBody>
      </p:sp>
    </p:spTree>
    <p:extLst>
      <p:ext uri="{BB962C8B-B14F-4D97-AF65-F5344CB8AC3E}">
        <p14:creationId xmlns:p14="http://schemas.microsoft.com/office/powerpoint/2010/main" val="140857245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68351"/>
            <a:ext cx="10515600" cy="5708612"/>
          </a:xfrm>
        </p:spPr>
        <p:txBody>
          <a:bodyPr>
            <a:normAutofit/>
          </a:bodyPr>
          <a:lstStyle/>
          <a:p>
            <a:pPr marL="0" indent="0" algn="just">
              <a:buNone/>
            </a:pPr>
            <a:endParaRPr lang="fr-FR" altLang="fr-FR" sz="3600" dirty="0" smtClean="0"/>
          </a:p>
          <a:p>
            <a:pPr marL="0" indent="0" algn="just">
              <a:buNone/>
            </a:pPr>
            <a:endParaRPr lang="fr-FR" altLang="fr-FR" sz="3600" dirty="0" smtClean="0"/>
          </a:p>
          <a:p>
            <a:pPr marL="0" indent="0" algn="just">
              <a:buNone/>
            </a:pPr>
            <a:r>
              <a:rPr lang="fr-FR" altLang="fr-FR" sz="3600" dirty="0" err="1" smtClean="0"/>
              <a:t>Bertaux</a:t>
            </a:r>
            <a:r>
              <a:rPr lang="fr-FR" altLang="fr-FR" sz="3600" dirty="0" smtClean="0"/>
              <a:t> </a:t>
            </a:r>
            <a:r>
              <a:rPr lang="fr-FR" altLang="fr-FR" sz="3600" dirty="0"/>
              <a:t>D., 1997 : </a:t>
            </a:r>
            <a:r>
              <a:rPr lang="fr-FR" altLang="fr-FR" sz="3600" i="1" dirty="0"/>
              <a:t>Les </a:t>
            </a:r>
            <a:r>
              <a:rPr lang="fr-FR" altLang="fr-FR" sz="3600" i="1" dirty="0" err="1"/>
              <a:t>récits</a:t>
            </a:r>
            <a:r>
              <a:rPr lang="fr-FR" altLang="fr-FR" sz="3600" i="1" dirty="0"/>
              <a:t> de vie</a:t>
            </a:r>
            <a:r>
              <a:rPr lang="fr-FR" altLang="fr-FR" sz="3600" dirty="0"/>
              <a:t>, Coll. 128, Paris, Nathan </a:t>
            </a:r>
            <a:r>
              <a:rPr lang="fr-FR" altLang="fr-FR" sz="3600" dirty="0" err="1"/>
              <a:t>Universite</a:t>
            </a:r>
            <a:r>
              <a:rPr lang="fr-FR" altLang="fr-FR" sz="3600" dirty="0"/>
              <a:t>́, 128 p. </a:t>
            </a:r>
            <a:endParaRPr lang="fr-FR" altLang="fr-FR" sz="3600" dirty="0" smtClean="0"/>
          </a:p>
          <a:p>
            <a:pPr marL="0" indent="0" algn="just">
              <a:buNone/>
            </a:pPr>
            <a:endParaRPr lang="fr-SN" altLang="fr-FR" sz="3600" dirty="0"/>
          </a:p>
          <a:p>
            <a:pPr marL="0" indent="0" algn="just">
              <a:buNone/>
            </a:pPr>
            <a:r>
              <a:rPr lang="fr-FR" altLang="fr-FR" sz="3600" dirty="0" err="1"/>
              <a:t>Bertaux</a:t>
            </a:r>
            <a:r>
              <a:rPr lang="fr-FR" altLang="fr-FR" sz="3600" dirty="0"/>
              <a:t> D., (2000), « Du récit de vie dans l'approche de l'autre », In </a:t>
            </a:r>
            <a:r>
              <a:rPr lang="fr-FR" altLang="fr-FR" sz="3600" i="1" dirty="0"/>
              <a:t>L'Autre </a:t>
            </a:r>
            <a:r>
              <a:rPr lang="fr-FR" altLang="fr-FR" sz="3600" dirty="0"/>
              <a:t>(Volume 1), p. 239-257.</a:t>
            </a:r>
            <a:endParaRPr lang="fr-SN" altLang="fr-FR" sz="3600" dirty="0"/>
          </a:p>
          <a:p>
            <a:pPr marL="0" indent="0">
              <a:buNone/>
            </a:pPr>
            <a:endParaRPr lang="fr-FR" sz="3600" dirty="0"/>
          </a:p>
        </p:txBody>
      </p:sp>
    </p:spTree>
    <p:extLst>
      <p:ext uri="{BB962C8B-B14F-4D97-AF65-F5344CB8AC3E}">
        <p14:creationId xmlns:p14="http://schemas.microsoft.com/office/powerpoint/2010/main" val="23240437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196377362"/>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dirty="0" smtClean="0"/>
                    </a:p>
                  </a:txBody>
                  <a:tcPr/>
                </a:tc>
              </a:tr>
            </a:tbl>
          </a:graphicData>
        </a:graphic>
      </p:graphicFrame>
      <p:sp>
        <p:nvSpPr>
          <p:cNvPr id="5" name="Espace réservé du contenu 2"/>
          <p:cNvSpPr txBox="1">
            <a:spLocks/>
          </p:cNvSpPr>
          <p:nvPr/>
        </p:nvSpPr>
        <p:spPr>
          <a:xfrm>
            <a:off x="584742" y="921090"/>
            <a:ext cx="11029950" cy="465513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fr-FR" altLang="fr-FR" sz="2800" dirty="0" smtClean="0"/>
          </a:p>
          <a:p>
            <a:pPr algn="just"/>
            <a:r>
              <a:rPr lang="fr-FR" altLang="fr-FR" sz="3600" dirty="0" err="1" smtClean="0"/>
              <a:t>Bertaux</a:t>
            </a:r>
            <a:r>
              <a:rPr lang="fr-FR" altLang="fr-FR" sz="3600" dirty="0" smtClean="0"/>
              <a:t> D., 1977, Destins personnels et structure de classe. Pour une </a:t>
            </a:r>
            <a:r>
              <a:rPr lang="fr-FR" altLang="fr-FR" sz="3600" dirty="0" err="1" smtClean="0"/>
              <a:t>critiquede</a:t>
            </a:r>
            <a:r>
              <a:rPr lang="fr-FR" altLang="fr-FR" sz="3600" dirty="0" smtClean="0"/>
              <a:t> l’anthroponomie politique, in: Revue française de sociologie, n°18-4, pp.692-695.</a:t>
            </a:r>
          </a:p>
          <a:p>
            <a:pPr algn="just"/>
            <a:endParaRPr lang="fr-FR" altLang="fr-FR" sz="3600" dirty="0" smtClean="0"/>
          </a:p>
          <a:p>
            <a:pPr algn="just"/>
            <a:r>
              <a:rPr lang="en-GB" altLang="fr-FR" sz="3600" dirty="0" err="1" smtClean="0"/>
              <a:t>Bertaux</a:t>
            </a:r>
            <a:r>
              <a:rPr lang="en-GB" altLang="fr-FR" sz="3600" dirty="0" smtClean="0"/>
              <a:t> D. (</a:t>
            </a:r>
            <a:r>
              <a:rPr lang="fr-FR" altLang="fr-FR" sz="3600" dirty="0" smtClean="0"/>
              <a:t>Éd.</a:t>
            </a:r>
            <a:r>
              <a:rPr lang="en-GB" altLang="fr-FR" sz="3600" dirty="0" smtClean="0"/>
              <a:t>), (1981), “Biography and Society The Life History Approach”, In </a:t>
            </a:r>
            <a:r>
              <a:rPr lang="en-GB" altLang="fr-FR" sz="3600" i="1" dirty="0" smtClean="0"/>
              <a:t>The Social Sciences</a:t>
            </a:r>
            <a:r>
              <a:rPr lang="en-GB" altLang="fr-FR" sz="3600" dirty="0" smtClean="0"/>
              <a:t>, Beverly Hills, Sage.</a:t>
            </a:r>
            <a:endParaRPr lang="fr-SN" altLang="fr-FR" sz="3600" dirty="0" smtClean="0"/>
          </a:p>
          <a:p>
            <a:pPr algn="just"/>
            <a:endParaRPr lang="fr-FR" altLang="fr-FR" sz="3600" dirty="0"/>
          </a:p>
        </p:txBody>
      </p:sp>
    </p:spTree>
    <p:extLst>
      <p:ext uri="{BB962C8B-B14F-4D97-AF65-F5344CB8AC3E}">
        <p14:creationId xmlns:p14="http://schemas.microsoft.com/office/powerpoint/2010/main" val="323054810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12234"/>
            <a:ext cx="10515600" cy="5864729"/>
          </a:xfrm>
        </p:spPr>
        <p:txBody>
          <a:bodyPr>
            <a:normAutofit/>
          </a:bodyPr>
          <a:lstStyle/>
          <a:p>
            <a:pPr marL="0" indent="0">
              <a:buNone/>
            </a:pPr>
            <a:endParaRPr lang="fr-FR" dirty="0"/>
          </a:p>
          <a:p>
            <a:pPr marL="0" indent="0" algn="just">
              <a:buNone/>
            </a:pPr>
            <a:r>
              <a:rPr lang="fr-FR" altLang="fr-FR" sz="3600" dirty="0" err="1"/>
              <a:t>Bertaux</a:t>
            </a:r>
            <a:r>
              <a:rPr lang="fr-FR" altLang="fr-FR" sz="3600" dirty="0"/>
              <a:t> D., (1980), « L’approche biographique : sa validité, ses potentialités », In </a:t>
            </a:r>
            <a:r>
              <a:rPr lang="fr-FR" altLang="fr-FR" sz="3600" i="1" dirty="0"/>
              <a:t>Cahiers internationaux de  sociologie</a:t>
            </a:r>
            <a:r>
              <a:rPr lang="fr-FR" altLang="fr-FR" sz="3600" dirty="0"/>
              <a:t>, Vol 69, p. 1997-227</a:t>
            </a:r>
            <a:r>
              <a:rPr lang="fr-FR" altLang="fr-FR" sz="3600" dirty="0" smtClean="0"/>
              <a:t>.</a:t>
            </a:r>
          </a:p>
          <a:p>
            <a:pPr marL="0" indent="0" algn="just">
              <a:buNone/>
            </a:pPr>
            <a:endParaRPr lang="fr-FR" altLang="fr-FR" sz="1200" dirty="0"/>
          </a:p>
          <a:p>
            <a:pPr marL="0" indent="0" algn="just">
              <a:buNone/>
            </a:pPr>
            <a:r>
              <a:rPr lang="fr-FR" altLang="fr-FR" sz="3600" dirty="0" err="1"/>
              <a:t>Bertaux</a:t>
            </a:r>
            <a:r>
              <a:rPr lang="fr-FR" altLang="fr-FR" sz="3600" dirty="0"/>
              <a:t> D., 1997 : </a:t>
            </a:r>
            <a:r>
              <a:rPr lang="fr-FR" altLang="fr-FR" sz="3600" i="1" dirty="0"/>
              <a:t>Les </a:t>
            </a:r>
            <a:r>
              <a:rPr lang="fr-FR" altLang="fr-FR" sz="3600" i="1" dirty="0" err="1"/>
              <a:t>récits</a:t>
            </a:r>
            <a:r>
              <a:rPr lang="fr-FR" altLang="fr-FR" sz="3600" i="1" dirty="0"/>
              <a:t> de vie</a:t>
            </a:r>
            <a:r>
              <a:rPr lang="fr-FR" altLang="fr-FR" sz="3600" dirty="0"/>
              <a:t>, Coll. 128, Paris, Nathan </a:t>
            </a:r>
            <a:r>
              <a:rPr lang="fr-FR" altLang="fr-FR" sz="3600" dirty="0" err="1"/>
              <a:t>Universite</a:t>
            </a:r>
            <a:r>
              <a:rPr lang="fr-FR" altLang="fr-FR" sz="3600" dirty="0"/>
              <a:t>́, 128 p. </a:t>
            </a:r>
            <a:endParaRPr lang="fr-FR" altLang="fr-FR" sz="3600" dirty="0" smtClean="0"/>
          </a:p>
          <a:p>
            <a:pPr marL="0" indent="0" algn="just">
              <a:buNone/>
            </a:pPr>
            <a:endParaRPr lang="fr-SN" altLang="fr-FR" sz="1200" dirty="0"/>
          </a:p>
          <a:p>
            <a:pPr marL="0" indent="0" algn="just">
              <a:buNone/>
            </a:pPr>
            <a:r>
              <a:rPr lang="fr-FR" altLang="fr-FR" sz="3600" dirty="0" err="1"/>
              <a:t>Bertaux</a:t>
            </a:r>
            <a:r>
              <a:rPr lang="fr-FR" altLang="fr-FR" sz="3600" dirty="0"/>
              <a:t> D., (2000), « Du récit de vie dans l'approche de l'autre », In </a:t>
            </a:r>
            <a:r>
              <a:rPr lang="fr-FR" altLang="fr-FR" sz="3600" i="1" dirty="0"/>
              <a:t>L'Autre </a:t>
            </a:r>
            <a:r>
              <a:rPr lang="fr-FR" altLang="fr-FR" sz="3600" dirty="0"/>
              <a:t>(Volume 1), p. 239-257.</a:t>
            </a:r>
            <a:endParaRPr lang="fr-SN" altLang="fr-FR" sz="3600" dirty="0"/>
          </a:p>
          <a:p>
            <a:pPr marL="0" indent="0">
              <a:buNone/>
            </a:pPr>
            <a:endParaRPr lang="fr-FR" sz="3600" dirty="0"/>
          </a:p>
        </p:txBody>
      </p:sp>
    </p:spTree>
    <p:extLst>
      <p:ext uri="{BB962C8B-B14F-4D97-AF65-F5344CB8AC3E}">
        <p14:creationId xmlns:p14="http://schemas.microsoft.com/office/powerpoint/2010/main" val="347710040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196377362"/>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dirty="0" smtClean="0"/>
                    </a:p>
                  </a:txBody>
                  <a:tcPr/>
                </a:tc>
              </a:tr>
            </a:tbl>
          </a:graphicData>
        </a:graphic>
      </p:graphicFrame>
      <p:sp>
        <p:nvSpPr>
          <p:cNvPr id="4" name="Espace réservé du contenu 2"/>
          <p:cNvSpPr txBox="1">
            <a:spLocks/>
          </p:cNvSpPr>
          <p:nvPr/>
        </p:nvSpPr>
        <p:spPr>
          <a:xfrm>
            <a:off x="0" y="921090"/>
            <a:ext cx="11876048" cy="593691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fr-FR" sz="3600" dirty="0" smtClean="0"/>
          </a:p>
          <a:p>
            <a:pPr algn="just"/>
            <a:r>
              <a:rPr lang="fr-FR" sz="3600" dirty="0" err="1" smtClean="0"/>
              <a:t>Bocquier</a:t>
            </a:r>
            <a:r>
              <a:rPr lang="fr-FR" sz="3600" dirty="0" smtClean="0"/>
              <a:t> </a:t>
            </a:r>
            <a:r>
              <a:rPr lang="fr-FR" sz="3600" dirty="0"/>
              <a:t>P., 2006 : Les effets </a:t>
            </a:r>
            <a:r>
              <a:rPr lang="fr-FR" sz="3600" dirty="0" smtClean="0"/>
              <a:t>peuvent-ils précéder </a:t>
            </a:r>
            <a:r>
              <a:rPr lang="fr-FR" sz="3600" dirty="0"/>
              <a:t>les causes ? Traitement des intentions et des anticipations, in GRAB : </a:t>
            </a:r>
            <a:r>
              <a:rPr lang="fr-FR" sz="3600" i="1" dirty="0" err="1"/>
              <a:t>États</a:t>
            </a:r>
            <a:r>
              <a:rPr lang="fr-FR" sz="3600" i="1" dirty="0"/>
              <a:t> flous et trajectoires complexes : observation, </a:t>
            </a:r>
            <a:r>
              <a:rPr lang="fr-FR" sz="3600" i="1" dirty="0" err="1"/>
              <a:t>modélisation</a:t>
            </a:r>
            <a:r>
              <a:rPr lang="fr-FR" sz="3600" i="1" dirty="0"/>
              <a:t>, </a:t>
            </a:r>
            <a:r>
              <a:rPr lang="fr-FR" sz="3600" i="1" dirty="0" err="1"/>
              <a:t>interprétation</a:t>
            </a:r>
            <a:r>
              <a:rPr lang="fr-FR" sz="3600" dirty="0"/>
              <a:t>, Paris, INED-</a:t>
            </a:r>
            <a:r>
              <a:rPr lang="fr-FR" sz="3600" dirty="0" err="1"/>
              <a:t>Ceped</a:t>
            </a:r>
            <a:r>
              <a:rPr lang="fr-FR" sz="3600" dirty="0"/>
              <a:t>, </a:t>
            </a:r>
            <a:r>
              <a:rPr lang="fr-FR" sz="3600" dirty="0" err="1"/>
              <a:t>Méthodes</a:t>
            </a:r>
            <a:r>
              <a:rPr lang="fr-FR" sz="3600" dirty="0"/>
              <a:t> et savoirs, n° 5, p. 239-259. </a:t>
            </a:r>
            <a:endParaRPr lang="fr-FR" sz="3600" dirty="0" smtClean="0"/>
          </a:p>
          <a:p>
            <a:pPr algn="just"/>
            <a:endParaRPr lang="fr-FR" sz="1200" dirty="0"/>
          </a:p>
          <a:p>
            <a:pPr algn="just"/>
            <a:r>
              <a:rPr lang="fr-FR" sz="3600" dirty="0"/>
              <a:t>Bourdieu P., 1986 : L'illusion biographique, </a:t>
            </a:r>
            <a:r>
              <a:rPr lang="fr-FR" sz="3600" i="1" dirty="0"/>
              <a:t>Actes de la recherche en sciences sociales</a:t>
            </a:r>
            <a:r>
              <a:rPr lang="fr-FR" sz="3600" dirty="0"/>
              <a:t>, n° 62/63, juin 1986, p. 69-73. </a:t>
            </a:r>
          </a:p>
          <a:p>
            <a:pPr algn="just"/>
            <a:endParaRPr lang="fr-FR" sz="1200" dirty="0" smtClean="0"/>
          </a:p>
          <a:p>
            <a:pPr algn="just"/>
            <a:endParaRPr lang="fr-FR" altLang="fr-FR" sz="2800" dirty="0"/>
          </a:p>
        </p:txBody>
      </p:sp>
    </p:spTree>
    <p:extLst>
      <p:ext uri="{BB962C8B-B14F-4D97-AF65-F5344CB8AC3E}">
        <p14:creationId xmlns:p14="http://schemas.microsoft.com/office/powerpoint/2010/main" val="52122662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01444" y="312234"/>
            <a:ext cx="10952356" cy="5864729"/>
          </a:xfrm>
        </p:spPr>
        <p:txBody>
          <a:bodyPr>
            <a:normAutofit lnSpcReduction="10000"/>
          </a:bodyPr>
          <a:lstStyle/>
          <a:p>
            <a:endParaRPr lang="fr-FR" dirty="0" smtClean="0"/>
          </a:p>
          <a:p>
            <a:pPr marL="0" indent="0" algn="just">
              <a:buNone/>
            </a:pPr>
            <a:r>
              <a:rPr lang="fr-FR" sz="3600" dirty="0"/>
              <a:t>Burt R.S., (1995), Le capital social, les trous structuraux et l'entrepreneur. In: </a:t>
            </a:r>
            <a:r>
              <a:rPr lang="fr-FR" sz="3600" i="1" dirty="0"/>
              <a:t>Revue française de sociologie</a:t>
            </a:r>
            <a:r>
              <a:rPr lang="fr-FR" sz="3600" dirty="0"/>
              <a:t>, p. 599-628</a:t>
            </a:r>
            <a:r>
              <a:rPr lang="fr-FR" sz="3600" dirty="0" smtClean="0"/>
              <a:t>.</a:t>
            </a:r>
          </a:p>
          <a:p>
            <a:pPr marL="0" indent="0" algn="just">
              <a:buNone/>
            </a:pPr>
            <a:endParaRPr lang="fr-FR" sz="3600" dirty="0" smtClean="0"/>
          </a:p>
          <a:p>
            <a:pPr marL="0" indent="0" algn="just">
              <a:buNone/>
            </a:pPr>
            <a:r>
              <a:rPr lang="fr-FR" sz="3600" dirty="0"/>
              <a:t>Cissé R., (2014), </a:t>
            </a:r>
            <a:r>
              <a:rPr lang="fr-FR" sz="3600" i="1" dirty="0"/>
              <a:t>L’héritage de la pauvreté. Entre récurrence, rupture et résilience dans les trajectoire des pauvres au Sénégal</a:t>
            </a:r>
            <a:r>
              <a:rPr lang="fr-FR" sz="3600" dirty="0"/>
              <a:t>, Paris, L’Harmattan</a:t>
            </a:r>
            <a:r>
              <a:rPr lang="fr-FR" sz="3600" dirty="0" smtClean="0"/>
              <a:t>.</a:t>
            </a:r>
          </a:p>
          <a:p>
            <a:pPr marL="0" indent="0" algn="just">
              <a:buNone/>
            </a:pPr>
            <a:endParaRPr lang="fr-FR" sz="3600" dirty="0"/>
          </a:p>
          <a:p>
            <a:pPr marL="0" indent="0" algn="just">
              <a:buNone/>
            </a:pPr>
            <a:r>
              <a:rPr lang="fr-FR" sz="3600" dirty="0" err="1"/>
              <a:t>Chapoulie</a:t>
            </a:r>
            <a:r>
              <a:rPr lang="fr-FR" sz="3600" dirty="0"/>
              <a:t>  J. M., 2001, La tradition sociologique de Chicago (1892-1961), Seuil, Paris, 490 p.</a:t>
            </a:r>
          </a:p>
          <a:p>
            <a:endParaRPr lang="fr-SN" dirty="0"/>
          </a:p>
          <a:p>
            <a:endParaRPr lang="fr-FR" dirty="0"/>
          </a:p>
        </p:txBody>
      </p:sp>
    </p:spTree>
    <p:extLst>
      <p:ext uri="{BB962C8B-B14F-4D97-AF65-F5344CB8AC3E}">
        <p14:creationId xmlns:p14="http://schemas.microsoft.com/office/powerpoint/2010/main" val="21269521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196377362"/>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dirty="0" smtClean="0"/>
                    </a:p>
                  </a:txBody>
                  <a:tcPr/>
                </a:tc>
              </a:tr>
            </a:tbl>
          </a:graphicData>
        </a:graphic>
      </p:graphicFrame>
      <p:sp>
        <p:nvSpPr>
          <p:cNvPr id="4" name="Espace réservé du contenu 2"/>
          <p:cNvSpPr txBox="1">
            <a:spLocks/>
          </p:cNvSpPr>
          <p:nvPr/>
        </p:nvSpPr>
        <p:spPr>
          <a:xfrm>
            <a:off x="584742" y="1146367"/>
            <a:ext cx="11029950" cy="529903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fr-FR" sz="3600" dirty="0" smtClean="0"/>
          </a:p>
          <a:p>
            <a:pPr algn="just"/>
            <a:r>
              <a:rPr lang="fr-FR" sz="3600" dirty="0" err="1" smtClean="0"/>
              <a:t>Courgeau</a:t>
            </a:r>
            <a:r>
              <a:rPr lang="fr-FR" sz="3600" dirty="0" smtClean="0"/>
              <a:t> </a:t>
            </a:r>
            <a:r>
              <a:rPr lang="fr-FR" sz="3600" dirty="0"/>
              <a:t>D., Lelievre E., 1986 : </a:t>
            </a:r>
            <a:r>
              <a:rPr lang="fr-FR" sz="3600" dirty="0" err="1"/>
              <a:t>Nuptialite</a:t>
            </a:r>
            <a:r>
              <a:rPr lang="fr-FR" sz="3600" dirty="0"/>
              <a:t>́ et agriculture, </a:t>
            </a:r>
            <a:r>
              <a:rPr lang="fr-FR" sz="3600" i="1" dirty="0"/>
              <a:t>Population, </a:t>
            </a:r>
            <a:r>
              <a:rPr lang="fr-FR" sz="3600" dirty="0"/>
              <a:t>no 2, mars-avril 1986, p. 303-326. </a:t>
            </a:r>
            <a:endParaRPr lang="fr-FR" sz="3600" dirty="0" smtClean="0"/>
          </a:p>
          <a:p>
            <a:pPr algn="just"/>
            <a:endParaRPr lang="fr-FR" sz="3600" dirty="0" smtClean="0"/>
          </a:p>
          <a:p>
            <a:pPr algn="just"/>
            <a:r>
              <a:rPr lang="fr-FR" sz="3600" dirty="0" smtClean="0"/>
              <a:t>Elias </a:t>
            </a:r>
            <a:r>
              <a:rPr lang="fr-FR" sz="3600" dirty="0"/>
              <a:t>N., (2018 [1984], </a:t>
            </a:r>
            <a:r>
              <a:rPr lang="fr-FR" sz="3600" i="1" dirty="0"/>
              <a:t>Du temps</a:t>
            </a:r>
            <a:r>
              <a:rPr lang="fr-FR" sz="3600" dirty="0"/>
              <a:t>, Paris, Fayard/Pluriel.</a:t>
            </a:r>
            <a:endParaRPr lang="fr-SN" sz="3600" dirty="0"/>
          </a:p>
          <a:p>
            <a:pPr algn="just"/>
            <a:r>
              <a:rPr lang="fr-FR" sz="3600" dirty="0" err="1"/>
              <a:t>Fall</a:t>
            </a:r>
            <a:r>
              <a:rPr lang="fr-FR" sz="3600" dirty="0"/>
              <a:t> A.S., (2007), </a:t>
            </a:r>
            <a:r>
              <a:rPr lang="fr-FR" sz="3600" i="1" dirty="0"/>
              <a:t>Bricoler pour survivre. Perceptions de la pauvreté dans l’agglomération urbaine de Dakar</a:t>
            </a:r>
            <a:r>
              <a:rPr lang="fr-FR" sz="3600" dirty="0"/>
              <a:t>, Paris, Karthala.</a:t>
            </a:r>
            <a:endParaRPr lang="fr-SN" sz="3600" dirty="0"/>
          </a:p>
          <a:p>
            <a:pPr algn="just"/>
            <a:endParaRPr lang="fr-FR" altLang="fr-FR" sz="3600" dirty="0"/>
          </a:p>
        </p:txBody>
      </p:sp>
    </p:spTree>
    <p:extLst>
      <p:ext uri="{BB962C8B-B14F-4D97-AF65-F5344CB8AC3E}">
        <p14:creationId xmlns:p14="http://schemas.microsoft.com/office/powerpoint/2010/main" val="394147588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45327" y="178419"/>
            <a:ext cx="11708780" cy="6490009"/>
          </a:xfrm>
        </p:spPr>
        <p:txBody>
          <a:bodyPr>
            <a:normAutofit/>
          </a:bodyPr>
          <a:lstStyle/>
          <a:p>
            <a:endParaRPr lang="fr-FR" sz="4000" b="1" dirty="0" smtClean="0"/>
          </a:p>
          <a:p>
            <a:endParaRPr lang="fr-FR" sz="4000" b="1" dirty="0" smtClean="0"/>
          </a:p>
        </p:txBody>
      </p:sp>
      <p:graphicFrame>
        <p:nvGraphicFramePr>
          <p:cNvPr id="2" name="Tableau 1"/>
          <p:cNvGraphicFramePr>
            <a:graphicFrameLocks noGrp="1"/>
          </p:cNvGraphicFramePr>
          <p:nvPr>
            <p:extLst>
              <p:ext uri="{D42A27DB-BD31-4B8C-83A1-F6EECF244321}">
                <p14:modId xmlns:p14="http://schemas.microsoft.com/office/powerpoint/2010/main" val="2196377362"/>
              </p:ext>
            </p:extLst>
          </p:nvPr>
        </p:nvGraphicFramePr>
        <p:xfrm>
          <a:off x="323386" y="178419"/>
          <a:ext cx="11552662" cy="742671"/>
        </p:xfrm>
        <a:graphic>
          <a:graphicData uri="http://schemas.openxmlformats.org/drawingml/2006/table">
            <a:tbl>
              <a:tblPr firstRow="1" bandRow="1">
                <a:tableStyleId>{5C22544A-7EE6-4342-B048-85BDC9FD1C3A}</a:tableStyleId>
              </a:tblPr>
              <a:tblGrid>
                <a:gridCol w="11552662"/>
              </a:tblGrid>
              <a:tr h="7426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dirty="0" smtClean="0"/>
                    </a:p>
                  </a:txBody>
                  <a:tcPr/>
                </a:tc>
              </a:tr>
            </a:tbl>
          </a:graphicData>
        </a:graphic>
      </p:graphicFrame>
      <p:sp>
        <p:nvSpPr>
          <p:cNvPr id="4" name="Espace réservé du contenu 2"/>
          <p:cNvSpPr txBox="1">
            <a:spLocks/>
          </p:cNvSpPr>
          <p:nvPr/>
        </p:nvSpPr>
        <p:spPr>
          <a:xfrm>
            <a:off x="584742" y="1222220"/>
            <a:ext cx="11029950" cy="526779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fr-FR" sz="3600" dirty="0" smtClean="0"/>
              <a:t>Gauthier P. de M., De Montigny, 2014, Théorie du parcours de vie, Université du Québec en Outaouais, Cahier de recherche n°6, Centre d’Etudes et de Recherche en intervention familiale et Chaire de Recherche du Canada sur la Santé psychologique des familles.</a:t>
            </a:r>
          </a:p>
          <a:p>
            <a:pPr algn="just"/>
            <a:endParaRPr lang="fr-FR" sz="3600" dirty="0" smtClean="0"/>
          </a:p>
          <a:p>
            <a:pPr algn="just"/>
            <a:r>
              <a:rPr lang="fr-FR" sz="3600" dirty="0" err="1" smtClean="0"/>
              <a:t>Grafmeyer</a:t>
            </a:r>
            <a:r>
              <a:rPr lang="fr-FR" sz="3600" dirty="0" smtClean="0"/>
              <a:t> </a:t>
            </a:r>
            <a:r>
              <a:rPr lang="fr-FR" sz="3600" dirty="0"/>
              <a:t>Y., 1995, Sociologie urbaine, Editions Nathan, Paris, 128 p.</a:t>
            </a:r>
          </a:p>
          <a:p>
            <a:pPr algn="just"/>
            <a:r>
              <a:rPr lang="fr-FR" sz="3600" dirty="0"/>
              <a:t>Lewis Oscar, 1961, Les Enfants de Sanchez. Autobiographie d’une famille mexicaine, Gallimard, 474 p.</a:t>
            </a:r>
          </a:p>
          <a:p>
            <a:pPr algn="just"/>
            <a:endParaRPr lang="fr-FR" altLang="fr-FR" sz="3600" dirty="0"/>
          </a:p>
        </p:txBody>
      </p:sp>
    </p:spTree>
    <p:extLst>
      <p:ext uri="{BB962C8B-B14F-4D97-AF65-F5344CB8AC3E}">
        <p14:creationId xmlns:p14="http://schemas.microsoft.com/office/powerpoint/2010/main" val="38516549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67629"/>
            <a:ext cx="10515600" cy="5909334"/>
          </a:xfrm>
        </p:spPr>
        <p:txBody>
          <a:bodyPr/>
          <a:lstStyle/>
          <a:p>
            <a:pPr marL="0" indent="0">
              <a:buNone/>
            </a:pPr>
            <a:endParaRPr lang="fr-FR" dirty="0"/>
          </a:p>
          <a:p>
            <a:pPr marL="0" indent="0" algn="just">
              <a:buNone/>
            </a:pPr>
            <a:r>
              <a:rPr lang="fr-FR" sz="3600" dirty="0" err="1"/>
              <a:t>Madelénat</a:t>
            </a:r>
            <a:r>
              <a:rPr lang="fr-FR" sz="3600" dirty="0"/>
              <a:t> Daniel, 1984, La biographie, PUF, coll. Littérature moderne</a:t>
            </a:r>
            <a:r>
              <a:rPr lang="fr-FR" sz="3600" dirty="0" smtClean="0"/>
              <a:t>.</a:t>
            </a:r>
          </a:p>
          <a:p>
            <a:pPr marL="0" indent="0" algn="just">
              <a:buNone/>
            </a:pPr>
            <a:endParaRPr lang="fr-FR" sz="3600" dirty="0"/>
          </a:p>
          <a:p>
            <a:pPr marL="0" indent="0" algn="just">
              <a:buNone/>
            </a:pPr>
            <a:r>
              <a:rPr lang="fr-FR" sz="3600" dirty="0"/>
              <a:t>Ndiaye F. C., </a:t>
            </a:r>
            <a:r>
              <a:rPr lang="fr-FR" sz="3600" dirty="0" err="1"/>
              <a:t>Seck</a:t>
            </a:r>
            <a:r>
              <a:rPr lang="fr-FR" sz="3600" dirty="0"/>
              <a:t> M.S., 2020, résilience socio-économique face à la COVID-19: histoire de vie de femmes sénégalaises, OIT.</a:t>
            </a:r>
          </a:p>
          <a:p>
            <a:pPr marL="0" indent="0" algn="just">
              <a:buNone/>
            </a:pPr>
            <a:endParaRPr lang="fr-FR" sz="3600" dirty="0"/>
          </a:p>
          <a:p>
            <a:pPr marL="0" indent="0" algn="just">
              <a:buNone/>
            </a:pPr>
            <a:r>
              <a:rPr lang="fr-FR" sz="3600" dirty="0" err="1"/>
              <a:t>Peneff</a:t>
            </a:r>
            <a:r>
              <a:rPr lang="fr-FR" sz="3600" dirty="0"/>
              <a:t>, J., 1990, La méthode biographique de l’école de Chicago à l’histoire orale, Paris, Armand Colin, 144 p.</a:t>
            </a:r>
          </a:p>
          <a:p>
            <a:pPr marL="0" indent="0" algn="just">
              <a:buNone/>
            </a:pPr>
            <a:endParaRPr lang="fr-FR" sz="3600" dirty="0"/>
          </a:p>
        </p:txBody>
      </p:sp>
    </p:spTree>
    <p:extLst>
      <p:ext uri="{BB962C8B-B14F-4D97-AF65-F5344CB8AC3E}">
        <p14:creationId xmlns:p14="http://schemas.microsoft.com/office/powerpoint/2010/main" val="62657628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1388</TotalTime>
  <Words>4012</Words>
  <Application>Microsoft Macintosh PowerPoint</Application>
  <PresentationFormat>Personnalisé</PresentationFormat>
  <Paragraphs>630</Paragraphs>
  <Slides>102</Slides>
  <Notes>0</Notes>
  <HiddenSlides>0</HiddenSlides>
  <MMClips>0</MMClips>
  <ScaleCrop>false</ScaleCrop>
  <HeadingPairs>
    <vt:vector size="4" baseType="variant">
      <vt:variant>
        <vt:lpstr>Thème</vt:lpstr>
      </vt:variant>
      <vt:variant>
        <vt:i4>1</vt:i4>
      </vt:variant>
      <vt:variant>
        <vt:lpstr>Titres des diapositives</vt:lpstr>
      </vt:variant>
      <vt:variant>
        <vt:i4>102</vt:i4>
      </vt:variant>
    </vt:vector>
  </HeadingPairs>
  <TitlesOfParts>
    <vt:vector size="103"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Où réaliser la biographie qualitative?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Une communication ciblée pour dialoguer</vt:lpstr>
      <vt:lpstr>Organiser des rencontres publiques de restitution</vt:lpstr>
      <vt:lpstr>Disposer des supports sur votre site et sur les réseaux sociaux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MERCI POUR VOTRE ATTENTION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LENOVO</dc:creator>
  <cp:lastModifiedBy>Anonyme Anonyme</cp:lastModifiedBy>
  <cp:revision>88</cp:revision>
  <dcterms:created xsi:type="dcterms:W3CDTF">2020-12-26T16:57:39Z</dcterms:created>
  <dcterms:modified xsi:type="dcterms:W3CDTF">2020-12-29T09:46:50Z</dcterms:modified>
</cp:coreProperties>
</file>